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4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345" r:id="rId3"/>
    <p:sldId id="257" r:id="rId4"/>
    <p:sldId id="258" r:id="rId5"/>
    <p:sldId id="295" r:id="rId6"/>
    <p:sldId id="284" r:id="rId7"/>
    <p:sldId id="285" r:id="rId8"/>
    <p:sldId id="286" r:id="rId9"/>
    <p:sldId id="260" r:id="rId10"/>
    <p:sldId id="287" r:id="rId11"/>
    <p:sldId id="288" r:id="rId12"/>
    <p:sldId id="289" r:id="rId13"/>
    <p:sldId id="290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26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320" r:id="rId33"/>
    <p:sldId id="321" r:id="rId34"/>
    <p:sldId id="322" r:id="rId35"/>
    <p:sldId id="327" r:id="rId36"/>
    <p:sldId id="323" r:id="rId37"/>
    <p:sldId id="325" r:id="rId38"/>
    <p:sldId id="328" r:id="rId39"/>
    <p:sldId id="329" r:id="rId40"/>
    <p:sldId id="330" r:id="rId41"/>
    <p:sldId id="344" r:id="rId42"/>
    <p:sldId id="331" r:id="rId43"/>
    <p:sldId id="332" r:id="rId44"/>
    <p:sldId id="333" r:id="rId45"/>
    <p:sldId id="334" r:id="rId46"/>
    <p:sldId id="335" r:id="rId47"/>
    <p:sldId id="336" r:id="rId48"/>
    <p:sldId id="337" r:id="rId49"/>
    <p:sldId id="338" r:id="rId50"/>
    <p:sldId id="339" r:id="rId51"/>
    <p:sldId id="340" r:id="rId52"/>
    <p:sldId id="341" r:id="rId53"/>
    <p:sldId id="342" r:id="rId54"/>
    <p:sldId id="343" r:id="rId55"/>
  </p:sldIdLst>
  <p:sldSz cx="9144000" cy="5143500" type="screen16x9"/>
  <p:notesSz cx="6858000" cy="9144000"/>
  <p:custDataLst>
    <p:tags r:id="rId5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6969"/>
    <a:srgbClr val="3E3A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35" d="100"/>
          <a:sy n="135" d="100"/>
        </p:scale>
        <p:origin x="846" y="66"/>
      </p:cViewPr>
      <p:guideLst>
        <p:guide orient="horz" pos="16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3E3EF47-A914-42DD-A4D0-CFDDB761E4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BAAB5B-8E4D-4D0A-A6E7-FC2D1EEC04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6CDA6-CD8E-435F-9FD2-41E2B92AC489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21FAE6-FBF4-418F-A2C6-14A5CF0228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DF5535-20D5-4139-B203-E8B287DB68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18B54-43AB-4EFC-AB97-7C929AB41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789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5D112-4EA8-4A27-9514-EC3B8914B998}" type="datetimeFigureOut">
              <a:rPr lang="zh-CN" altLang="en-US" smtClean="0"/>
              <a:t>2024/8/12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4ED3D-2077-4F39-B229-25E785CFC87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13.emf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77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14305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4325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0836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8356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4504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16</a:t>
            </a:fld>
            <a:endParaRPr lang="zh-CN" alt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57162AD-C765-4796-9051-FF08559678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037517"/>
              </p:ext>
            </p:extLst>
          </p:nvPr>
        </p:nvGraphicFramePr>
        <p:xfrm>
          <a:off x="2676525" y="4143375"/>
          <a:ext cx="150495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04912" imgH="857191" progId="Equation.DSMT4">
                  <p:embed/>
                </p:oleObj>
              </mc:Choice>
              <mc:Fallback>
                <p:oleObj name="Equation" r:id="rId3" imgW="1504912" imgH="85719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76525" y="4143375"/>
                        <a:ext cx="1504950" cy="85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96934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52910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43185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2397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4655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63843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7654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1705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1024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25058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81375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70358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02222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5672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145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6420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65852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48165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7590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39517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44173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13980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5829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7089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7568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73102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33733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07647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584402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748960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939874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541646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345136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377847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257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884812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35030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083122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806726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050886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54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881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356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064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5946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4AA998CC-78FD-4F32-99E6-7659925A6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3C7D-66B8-4F63-A113-A823DE9E72B5}" type="datetime1">
              <a:rPr lang="zh-CN" altLang="en-US" smtClean="0"/>
              <a:t>2024/8/12</a:t>
            </a:fld>
            <a:endParaRPr lang="zh-CN" alt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4B2E343-0B21-4CD0-9B01-58B6E117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96082BA-2D89-42A8-B3E8-A8585B3B1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5E8EA-325F-4714-A456-0F693BBB5DB3}" type="datetime1">
              <a:rPr lang="zh-CN" altLang="en-US" smtClean="0"/>
              <a:t>2024/8/12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A384C-487C-4266-BDB0-FD289A4A5237}" type="datetime1">
              <a:rPr lang="zh-CN" altLang="en-US" smtClean="0"/>
              <a:t>2024/8/12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B7F4A-EDAA-4811-8ACD-C1EBE3764D9A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2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6.bin"/><Relationship Id="rId3" Type="http://schemas.openxmlformats.org/officeDocument/2006/relationships/image" Target="../media/image2.pn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emf"/><Relationship Id="rId5" Type="http://schemas.openxmlformats.org/officeDocument/2006/relationships/image" Target="../media/image7.png"/><Relationship Id="rId15" Type="http://schemas.openxmlformats.org/officeDocument/2006/relationships/oleObject" Target="../embeddings/oleObject7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6.png"/><Relationship Id="rId9" Type="http://schemas.openxmlformats.org/officeDocument/2006/relationships/image" Target="../media/image15.emf"/><Relationship Id="rId1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eogebra.org/m/ymen6puf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2.png"/><Relationship Id="rId7" Type="http://schemas.openxmlformats.org/officeDocument/2006/relationships/image" Target="../media/image21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7.png"/><Relationship Id="rId10" Type="http://schemas.openxmlformats.org/officeDocument/2006/relationships/image" Target="../media/image23.png"/><Relationship Id="rId4" Type="http://schemas.openxmlformats.org/officeDocument/2006/relationships/image" Target="../media/image6.png"/><Relationship Id="rId9" Type="http://schemas.openxmlformats.org/officeDocument/2006/relationships/image" Target="../media/image22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2.png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5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27.emf"/><Relationship Id="rId3" Type="http://schemas.openxmlformats.org/officeDocument/2006/relationships/image" Target="../media/image2.png"/><Relationship Id="rId7" Type="http://schemas.openxmlformats.org/officeDocument/2006/relationships/image" Target="../media/image24.emf"/><Relationship Id="rId12" Type="http://schemas.openxmlformats.org/officeDocument/2006/relationships/oleObject" Target="../embeddings/oleObject15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6.emf"/><Relationship Id="rId5" Type="http://schemas.openxmlformats.org/officeDocument/2006/relationships/image" Target="../media/image7.png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6.png"/><Relationship Id="rId9" Type="http://schemas.openxmlformats.org/officeDocument/2006/relationships/image" Target="../media/image25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2.png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8.emf"/><Relationship Id="rId5" Type="http://schemas.openxmlformats.org/officeDocument/2006/relationships/image" Target="../media/image7.png"/><Relationship Id="rId10" Type="http://schemas.openxmlformats.org/officeDocument/2006/relationships/oleObject" Target="../embeddings/oleObject18.bin"/><Relationship Id="rId4" Type="http://schemas.openxmlformats.org/officeDocument/2006/relationships/image" Target="../media/image6.png"/><Relationship Id="rId9" Type="http://schemas.openxmlformats.org/officeDocument/2006/relationships/image" Target="../media/image27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2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30.emf"/><Relationship Id="rId5" Type="http://schemas.openxmlformats.org/officeDocument/2006/relationships/image" Target="../media/image7.png"/><Relationship Id="rId10" Type="http://schemas.openxmlformats.org/officeDocument/2006/relationships/oleObject" Target="../embeddings/oleObject20.bin"/><Relationship Id="rId4" Type="http://schemas.openxmlformats.org/officeDocument/2006/relationships/image" Target="../media/image6.png"/><Relationship Id="rId9" Type="http://schemas.openxmlformats.org/officeDocument/2006/relationships/image" Target="../media/image29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31.emf"/><Relationship Id="rId3" Type="http://schemas.openxmlformats.org/officeDocument/2006/relationships/image" Target="../media/image2.png"/><Relationship Id="rId7" Type="http://schemas.openxmlformats.org/officeDocument/2006/relationships/image" Target="../media/image12.svg"/><Relationship Id="rId12" Type="http://schemas.openxmlformats.org/officeDocument/2006/relationships/oleObject" Target="../embeddings/oleObject23.bin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30.emf"/><Relationship Id="rId5" Type="http://schemas.openxmlformats.org/officeDocument/2006/relationships/image" Target="../media/image7.png"/><Relationship Id="rId15" Type="http://schemas.openxmlformats.org/officeDocument/2006/relationships/image" Target="../media/image32.emf"/><Relationship Id="rId10" Type="http://schemas.openxmlformats.org/officeDocument/2006/relationships/oleObject" Target="../embeddings/oleObject22.bin"/><Relationship Id="rId4" Type="http://schemas.openxmlformats.org/officeDocument/2006/relationships/image" Target="../media/image6.png"/><Relationship Id="rId9" Type="http://schemas.openxmlformats.org/officeDocument/2006/relationships/image" Target="../media/image29.emf"/><Relationship Id="rId14" Type="http://schemas.openxmlformats.org/officeDocument/2006/relationships/oleObject" Target="../embeddings/oleObject24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2.png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33.emf"/><Relationship Id="rId5" Type="http://schemas.openxmlformats.org/officeDocument/2006/relationships/image" Target="../media/image7.png"/><Relationship Id="rId10" Type="http://schemas.openxmlformats.org/officeDocument/2006/relationships/oleObject" Target="../embeddings/oleObject27.bin"/><Relationship Id="rId4" Type="http://schemas.openxmlformats.org/officeDocument/2006/relationships/image" Target="../media/image6.png"/><Relationship Id="rId9" Type="http://schemas.openxmlformats.org/officeDocument/2006/relationships/image" Target="../media/image3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eogebra.org/m/djurma4f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image" Target="../media/image2.png"/><Relationship Id="rId7" Type="http://schemas.openxmlformats.org/officeDocument/2006/relationships/image" Target="../media/image36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7.png"/><Relationship Id="rId10" Type="http://schemas.openxmlformats.org/officeDocument/2006/relationships/image" Target="../media/image38.png"/><Relationship Id="rId4" Type="http://schemas.openxmlformats.org/officeDocument/2006/relationships/image" Target="../media/image6.png"/><Relationship Id="rId9" Type="http://schemas.openxmlformats.org/officeDocument/2006/relationships/image" Target="../media/image37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13" Type="http://schemas.openxmlformats.org/officeDocument/2006/relationships/image" Target="../media/image38.png"/><Relationship Id="rId3" Type="http://schemas.openxmlformats.org/officeDocument/2006/relationships/image" Target="../media/image2.png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40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39.wmf"/><Relationship Id="rId4" Type="http://schemas.openxmlformats.org/officeDocument/2006/relationships/image" Target="../media/image6.png"/><Relationship Id="rId9" Type="http://schemas.openxmlformats.org/officeDocument/2006/relationships/oleObject" Target="../embeddings/oleObject32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k.centamap.com/gc/home.aspx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eogebra.org/classic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image" Target="../media/image45.png"/><Relationship Id="rId4" Type="http://schemas.openxmlformats.org/officeDocument/2006/relationships/image" Target="../media/image6.png"/><Relationship Id="rId9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60.png"/><Relationship Id="rId5" Type="http://schemas.openxmlformats.org/officeDocument/2006/relationships/image" Target="../media/image7.png"/><Relationship Id="rId10" Type="http://schemas.openxmlformats.org/officeDocument/2006/relationships/image" Target="../media/image59.png"/><Relationship Id="rId4" Type="http://schemas.openxmlformats.org/officeDocument/2006/relationships/image" Target="../media/image6.png"/><Relationship Id="rId9" Type="http://schemas.openxmlformats.org/officeDocument/2006/relationships/image" Target="../media/image5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image" Target="../media/image7.pn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image" Target="../media/image6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2.png"/><Relationship Id="rId5" Type="http://schemas.openxmlformats.org/officeDocument/2006/relationships/tags" Target="../tags/tag8.xml"/><Relationship Id="rId10" Type="http://schemas.openxmlformats.org/officeDocument/2006/relationships/notesSlide" Target="../notesSlides/notesSlide9.xml"/><Relationship Id="rId4" Type="http://schemas.openxmlformats.org/officeDocument/2006/relationships/tags" Target="../tags/tag7.xml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724" y="1120832"/>
            <a:ext cx="7108552" cy="251177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189264" y="1535736"/>
            <a:ext cx="67642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spc="300">
                <a:solidFill>
                  <a:schemeClr val="bg1"/>
                </a:solidFill>
                <a:cs typeface="+mn-ea"/>
                <a:sym typeface="+mn-lt"/>
              </a:rPr>
              <a:t>创建建筑物的</a:t>
            </a:r>
            <a:br>
              <a:rPr lang="en-US" altLang="zh-TW" sz="5400" spc="300">
                <a:solidFill>
                  <a:schemeClr val="bg1"/>
                </a:solidFill>
                <a:cs typeface="+mn-ea"/>
                <a:sym typeface="+mn-lt"/>
              </a:rPr>
            </a:br>
            <a:r>
              <a:rPr lang="en-US" altLang="zh-TW" sz="5400" b="1" spc="300">
                <a:solidFill>
                  <a:schemeClr val="bg1"/>
                </a:solidFill>
                <a:cs typeface="+mn-ea"/>
                <a:sym typeface="+mn-lt"/>
              </a:rPr>
              <a:t>3D</a:t>
            </a:r>
            <a:r>
              <a:rPr lang="zh-TW" altLang="en-US" sz="5400" spc="300">
                <a:solidFill>
                  <a:schemeClr val="bg1"/>
                </a:solidFill>
                <a:cs typeface="+mn-ea"/>
                <a:sym typeface="+mn-lt"/>
              </a:rPr>
              <a:t>虚拟模型</a:t>
            </a:r>
            <a:endParaRPr lang="zh-CN" altLang="en-US" sz="5400" b="1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095B6-75A9-42D0-B1C3-230599ECF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4500">
        <p:checker/>
      </p:transition>
    </mc:Choice>
    <mc:Fallback xmlns="">
      <p:transition spd="slow" advTm="45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1429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6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567557" y="1005376"/>
            <a:ext cx="60301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在第 </a:t>
            </a:r>
            <a:r>
              <a:rPr lang="en-US" altLang="zh-CN" sz="22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12 </a:t>
            </a:r>
            <a:r>
              <a:rPr lang="zh-CN" altLang="en-US" sz="22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层，一段楼梯有 </a:t>
            </a:r>
            <a:r>
              <a:rPr lang="en-US" altLang="zh-CN" sz="22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16 </a:t>
            </a:r>
            <a:r>
              <a:rPr lang="zh-CN" altLang="en-US" sz="22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个梯级。</a:t>
            </a:r>
            <a:br>
              <a:rPr lang="en-US" altLang="zh-CN" sz="22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sz="22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他测量了第 </a:t>
            </a:r>
            <a:r>
              <a:rPr lang="en-US" altLang="zh-CN" sz="22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7 </a:t>
            </a:r>
            <a:r>
              <a:rPr lang="zh-CN" altLang="en-US" sz="22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个梯级，发现它的上升高度为 </a:t>
            </a:r>
            <a:r>
              <a:rPr lang="en-US" altLang="zh-CN" sz="22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15.2 cm</a:t>
            </a:r>
            <a:r>
              <a:rPr lang="zh-CN" altLang="en-US" sz="22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</a:t>
            </a:r>
            <a:br>
              <a:rPr lang="en-US" altLang="zh-CN" sz="22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sz="22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运用他的模型来估算建筑的高度，以 </a:t>
            </a:r>
            <a:r>
              <a:rPr lang="en-US" altLang="zh-CN" sz="22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m</a:t>
            </a:r>
            <a:r>
              <a:rPr lang="en-US" altLang="zh-CN" sz="2200" b="1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zh-CN" altLang="en-US" sz="22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为单位。</a:t>
            </a:r>
            <a:endParaRPr lang="zh-CN" altLang="en-US" sz="2200" i="1" spc="-15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0" name="文本框 31">
            <a:extLst>
              <a:ext uri="{FF2B5EF4-FFF2-40B4-BE49-F238E27FC236}">
                <a16:creationId xmlns:a16="http://schemas.microsoft.com/office/drawing/2014/main" id="{83260256-E7B6-4AA0-A0E8-0476AB59B676}"/>
              </a:ext>
            </a:extLst>
          </p:cNvPr>
          <p:cNvSpPr txBox="1"/>
          <p:nvPr/>
        </p:nvSpPr>
        <p:spPr>
          <a:xfrm>
            <a:off x="2444574" y="2453765"/>
            <a:ext cx="42761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lt"/>
              </a:rPr>
              <a:t>建筑物高度</a:t>
            </a:r>
            <a:r>
              <a:rPr lang="en-US" altLang="zh-CN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= 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 · n · k</a:t>
            </a:r>
            <a:br>
              <a:rPr lang="en-US" altLang="zh-CN" sz="2400" i="1" spc="-15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</a:br>
            <a:r>
              <a:rPr lang="en-US" altLang="zh-CN" sz="2400" i="1" spc="-15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			    </a:t>
            </a:r>
            <a:r>
              <a:rPr lang="en-US" altLang="zh-CN" sz="2400" spc="-15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= 15.2 cm</a:t>
            </a:r>
            <a:r>
              <a:rPr lang="en-US" altLang="zh-CN" sz="2400" i="1" spc="-15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×16 ×17</a:t>
            </a:r>
            <a:br>
              <a:rPr lang="en-US" altLang="zh-CN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</a:br>
            <a:r>
              <a:rPr lang="en-US" altLang="zh-CN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			    </a:t>
            </a:r>
            <a:r>
              <a:rPr lang="en-US" altLang="zh-CN" sz="2400" spc="-15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=</a:t>
            </a:r>
            <a:r>
              <a:rPr lang="en-US" altLang="zh-CN" sz="2400" i="1" spc="-15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spc="-15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4134.4</a:t>
            </a:r>
            <a:r>
              <a:rPr lang="en-US" altLang="zh-CN" sz="2400" i="1" spc="-15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spc="-15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cm</a:t>
            </a:r>
          </a:p>
          <a:p>
            <a:r>
              <a:rPr lang="en-US" altLang="zh-CN" sz="2400" i="1" spc="-15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			    </a:t>
            </a:r>
            <a:r>
              <a:rPr lang="en-US" altLang="zh-CN" sz="2400" spc="-15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=</a:t>
            </a:r>
            <a:r>
              <a:rPr lang="en-US" altLang="zh-CN" sz="2400" i="1" spc="-15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spc="-15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41</a:t>
            </a:r>
            <a:r>
              <a:rPr lang="en-US" altLang="zh-CN" sz="2400" i="1" spc="-15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spc="-15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m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34DF8B-DBE1-4E3B-A96E-E9EA12494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1094925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7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pic>
        <p:nvPicPr>
          <p:cNvPr id="2" name="图形 1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81390" y="2976407"/>
            <a:ext cx="541567" cy="702032"/>
          </a:xfrm>
          <a:prstGeom prst="rect">
            <a:avLst/>
          </a:prstGeom>
        </p:spPr>
      </p:pic>
      <p:pic>
        <p:nvPicPr>
          <p:cNvPr id="27" name="图形 26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44655" y="2973498"/>
            <a:ext cx="541567" cy="702032"/>
          </a:xfrm>
          <a:prstGeom prst="rect">
            <a:avLst/>
          </a:prstGeom>
        </p:spPr>
      </p:pic>
      <p:pic>
        <p:nvPicPr>
          <p:cNvPr id="29" name="图形 28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28562" y="2973498"/>
            <a:ext cx="541567" cy="702032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744720" y="1785189"/>
            <a:ext cx="1887989" cy="978432"/>
            <a:chOff x="1744720" y="1785189"/>
            <a:chExt cx="1887989" cy="978432"/>
          </a:xfrm>
        </p:grpSpPr>
        <p:sp>
          <p:nvSpPr>
            <p:cNvPr id="3" name="矩形: 圆角 2"/>
            <p:cNvSpPr/>
            <p:nvPr/>
          </p:nvSpPr>
          <p:spPr>
            <a:xfrm>
              <a:off x="1983840" y="1785189"/>
              <a:ext cx="1404350" cy="9784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696969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1744720" y="1994944"/>
              <a:ext cx="188798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dirty="0">
                  <a:cs typeface="+mn-ea"/>
                  <a:sym typeface="+mn-lt"/>
                </a:rPr>
                <a:t>梯级的高度 </a:t>
              </a:r>
              <a:r>
                <a:rPr lang="en-US" altLang="zh-CN" sz="1600" dirty="0">
                  <a:cs typeface="+mn-ea"/>
                  <a:sym typeface="+mn-lt"/>
                </a:rPr>
                <a:t>(</a:t>
              </a:r>
              <a:r>
                <a:rPr lang="en-US" altLang="zh-CN" sz="16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h</a:t>
              </a:r>
              <a:r>
                <a:rPr lang="en-US" altLang="zh-CN" sz="1600" dirty="0">
                  <a:cs typeface="+mn-ea"/>
                  <a:sym typeface="+mn-lt"/>
                </a:rPr>
                <a:t>) </a:t>
              </a:r>
              <a:br>
                <a:rPr lang="en-US" altLang="zh-CN" sz="1600" dirty="0">
                  <a:cs typeface="+mn-ea"/>
                  <a:sym typeface="+mn-lt"/>
                </a:rPr>
              </a:br>
              <a:r>
                <a:rPr lang="zh-CN" altLang="en-US" sz="1600" dirty="0">
                  <a:solidFill>
                    <a:srgbClr val="FF0000"/>
                  </a:solidFill>
                  <a:cs typeface="+mn-ea"/>
                  <a:sym typeface="+mn-lt"/>
                </a:rPr>
                <a:t>相等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871829" y="1785189"/>
            <a:ext cx="1421905" cy="978432"/>
            <a:chOff x="3871829" y="1785189"/>
            <a:chExt cx="1421905" cy="978432"/>
          </a:xfrm>
        </p:grpSpPr>
        <p:sp>
          <p:nvSpPr>
            <p:cNvPr id="32" name="矩形: 圆角 31"/>
            <p:cNvSpPr/>
            <p:nvPr/>
          </p:nvSpPr>
          <p:spPr>
            <a:xfrm>
              <a:off x="3874627" y="1785189"/>
              <a:ext cx="1404350" cy="9784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696969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3871829" y="2105128"/>
              <a:ext cx="142190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rgbClr val="FF0000"/>
                  </a:solidFill>
                  <a:cs typeface="+mn-ea"/>
                  <a:sym typeface="+mn-lt"/>
                </a:rPr>
                <a:t>垂直</a:t>
              </a:r>
              <a:r>
                <a:rPr lang="zh-CN" altLang="en-US" sz="1600" dirty="0">
                  <a:cs typeface="+mn-ea"/>
                  <a:sym typeface="+mn-lt"/>
                </a:rPr>
                <a:t>的阶梯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624820" y="1785189"/>
            <a:ext cx="1814944" cy="978432"/>
            <a:chOff x="5624820" y="1785189"/>
            <a:chExt cx="1690576" cy="978432"/>
          </a:xfrm>
        </p:grpSpPr>
        <p:sp>
          <p:nvSpPr>
            <p:cNvPr id="33" name="矩形: 圆角 32"/>
            <p:cNvSpPr/>
            <p:nvPr/>
          </p:nvSpPr>
          <p:spPr>
            <a:xfrm>
              <a:off x="5765414" y="1785189"/>
              <a:ext cx="1404350" cy="9784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696969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5624820" y="1976828"/>
              <a:ext cx="169057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dirty="0">
                  <a:cs typeface="+mn-ea"/>
                  <a:sym typeface="+mn-lt"/>
                </a:rPr>
                <a:t>每层楼</a:t>
              </a:r>
              <a:r>
                <a:rPr lang="en-US" altLang="zh-CN" sz="1600" dirty="0">
                  <a:cs typeface="+mn-ea"/>
                  <a:sym typeface="+mn-lt"/>
                </a:rPr>
                <a:t>(</a:t>
              </a:r>
              <a:r>
                <a:rPr lang="en-US" altLang="zh-CN" sz="1600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k</a:t>
              </a:r>
              <a:r>
                <a:rPr lang="en-US" altLang="zh-CN" sz="1600" dirty="0">
                  <a:cs typeface="+mn-ea"/>
                  <a:sym typeface="+mn-lt"/>
                </a:rPr>
                <a:t>) </a:t>
              </a:r>
              <a:r>
                <a:rPr lang="zh-CN" altLang="en-US" sz="1600" dirty="0">
                  <a:cs typeface="+mn-ea"/>
                  <a:sym typeface="+mn-lt"/>
                </a:rPr>
                <a:t>的</a:t>
              </a:r>
              <a:br>
                <a:rPr lang="en-US" altLang="zh-CN" sz="1600" dirty="0">
                  <a:cs typeface="+mn-ea"/>
                  <a:sym typeface="+mn-lt"/>
                </a:rPr>
              </a:br>
              <a:r>
                <a:rPr lang="zh-CN" altLang="en-US" sz="1600" dirty="0">
                  <a:cs typeface="+mn-ea"/>
                  <a:sym typeface="+mn-lt"/>
                </a:rPr>
                <a:t>梯级数目</a:t>
              </a:r>
              <a:r>
                <a:rPr lang="en-US" altLang="zh-CN" sz="1600" dirty="0">
                  <a:cs typeface="+mn-ea"/>
                  <a:sym typeface="+mn-lt"/>
                </a:rPr>
                <a:t>(</a:t>
              </a:r>
              <a:r>
                <a:rPr lang="en-US" altLang="zh-CN" sz="1600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n</a:t>
              </a:r>
              <a:r>
                <a:rPr lang="en-US" altLang="zh-CN" sz="1600" dirty="0">
                  <a:cs typeface="+mn-ea"/>
                  <a:sym typeface="+mn-lt"/>
                </a:rPr>
                <a:t>)</a:t>
              </a:r>
              <a:r>
                <a:rPr lang="zh-CN" altLang="en-US" sz="1600" dirty="0">
                  <a:solidFill>
                    <a:srgbClr val="FF0000"/>
                  </a:solidFill>
                  <a:cs typeface="+mn-ea"/>
                  <a:sym typeface="+mn-lt"/>
                </a:rPr>
                <a:t>相同</a:t>
              </a:r>
            </a:p>
          </p:txBody>
        </p:sp>
      </p:grpSp>
      <p:sp>
        <p:nvSpPr>
          <p:cNvPr id="31" name="文本框 31">
            <a:extLst>
              <a:ext uri="{FF2B5EF4-FFF2-40B4-BE49-F238E27FC236}">
                <a16:creationId xmlns:a16="http://schemas.microsoft.com/office/drawing/2014/main" id="{5B15E7DF-4263-4404-B136-600ABA2D06EF}"/>
              </a:ext>
            </a:extLst>
          </p:cNvPr>
          <p:cNvSpPr txBox="1"/>
          <p:nvPr/>
        </p:nvSpPr>
        <p:spPr>
          <a:xfrm>
            <a:off x="1589996" y="775892"/>
            <a:ext cx="6124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3.   </a:t>
            </a:r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问题</a:t>
            </a:r>
            <a:r>
              <a:rPr lang="en-US" altLang="zh-CN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中的模型有什么假设和局限性？</a:t>
            </a:r>
            <a:endParaRPr lang="zh-CN" altLang="en-US" sz="2400" i="1" spc="-15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36" name="组合 2">
            <a:extLst>
              <a:ext uri="{FF2B5EF4-FFF2-40B4-BE49-F238E27FC236}">
                <a16:creationId xmlns:a16="http://schemas.microsoft.com/office/drawing/2014/main" id="{985163AF-89DF-43DB-90EE-61353975D079}"/>
              </a:ext>
            </a:extLst>
          </p:cNvPr>
          <p:cNvGrpSpPr/>
          <p:nvPr/>
        </p:nvGrpSpPr>
        <p:grpSpPr>
          <a:xfrm>
            <a:off x="6070222" y="3784965"/>
            <a:ext cx="1369542" cy="824550"/>
            <a:chOff x="2664964" y="1922466"/>
            <a:chExt cx="1369542" cy="824550"/>
          </a:xfrm>
        </p:grpSpPr>
        <p:pic>
          <p:nvPicPr>
            <p:cNvPr id="37" name="图片 28" descr="图片包含 文字&#10;&#10;已生成高可信度的说明">
              <a:extLst>
                <a:ext uri="{FF2B5EF4-FFF2-40B4-BE49-F238E27FC236}">
                  <a16:creationId xmlns:a16="http://schemas.microsoft.com/office/drawing/2014/main" id="{E8C37386-C390-4705-8E6A-B3FC72BAAE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538" b="56894" l="2036" r="42494">
                          <a14:foregroundMark x1="2036" y1="24084" x2="2672" y2="31763"/>
                          <a14:foregroundMark x1="23791" y1="5585" x2="25318" y2="4538"/>
                          <a14:foregroundMark x1="42494" y1="23037" x2="42494" y2="21117"/>
                          <a14:foregroundMark x1="27481" y1="48691" x2="29644" y2="48517"/>
                          <a14:backgroundMark x1="30280" y1="40663" x2="30280" y2="40663"/>
                          <a14:backgroundMark x1="29262" y1="41012" x2="29262" y2="41012"/>
                          <a14:backgroundMark x1="27735" y1="41885" x2="36132" y2="41361"/>
                          <a14:backgroundMark x1="25191" y1="44154" x2="28117" y2="41536"/>
                          <a14:backgroundMark x1="37277" y1="44154" x2="22901" y2="45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664" t="2563" r="55267" b="56640"/>
            <a:stretch>
              <a:fillRect/>
            </a:stretch>
          </p:blipFill>
          <p:spPr>
            <a:xfrm>
              <a:off x="2664964" y="1922466"/>
              <a:ext cx="1369542" cy="824550"/>
            </a:xfrm>
            <a:prstGeom prst="rect">
              <a:avLst/>
            </a:prstGeom>
          </p:spPr>
        </p:pic>
        <p:sp>
          <p:nvSpPr>
            <p:cNvPr id="38" name="TextBox 12">
              <a:extLst>
                <a:ext uri="{FF2B5EF4-FFF2-40B4-BE49-F238E27FC236}">
                  <a16:creationId xmlns:a16="http://schemas.microsoft.com/office/drawing/2014/main" id="{CC444066-CD50-4D7E-BF36-CFC52D3992EF}"/>
                </a:ext>
              </a:extLst>
            </p:cNvPr>
            <p:cNvSpPr txBox="1"/>
            <p:nvPr/>
          </p:nvSpPr>
          <p:spPr>
            <a:xfrm>
              <a:off x="2960430" y="2132343"/>
              <a:ext cx="10088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假设</a:t>
              </a:r>
            </a:p>
          </p:txBody>
        </p:sp>
      </p:grp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F5E7D68-FCFA-4BC7-A976-08A54E063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0412068"/>
      </p:ext>
    </p:extLst>
  </p:cSld>
  <p:clrMapOvr>
    <a:masterClrMapping/>
  </p:clrMapOvr>
  <p:transition spd="slow" advTm="3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7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pic>
        <p:nvPicPr>
          <p:cNvPr id="27" name="图形 26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95109" y="3054066"/>
            <a:ext cx="541567" cy="702032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435394" y="1785189"/>
            <a:ext cx="6278955" cy="1163862"/>
            <a:chOff x="1744720" y="1785189"/>
            <a:chExt cx="1887989" cy="1163862"/>
          </a:xfrm>
        </p:grpSpPr>
        <p:sp>
          <p:nvSpPr>
            <p:cNvPr id="3" name="矩形: 圆角 2"/>
            <p:cNvSpPr/>
            <p:nvPr/>
          </p:nvSpPr>
          <p:spPr>
            <a:xfrm>
              <a:off x="1939879" y="1785189"/>
              <a:ext cx="1448312" cy="9784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696969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1744720" y="1994944"/>
              <a:ext cx="188798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sz="1900" kern="100" dirty="0">
                  <a:effectLst/>
                  <a:latin typeface="+mn-ea"/>
                  <a:cs typeface="Times New Roman" panose="02020603050405020304" pitchFamily="18" charset="0"/>
                </a:rPr>
                <a:t>这</a:t>
              </a:r>
              <a:r>
                <a:rPr lang="zh-CN" altLang="en-US" sz="1900" kern="100" dirty="0">
                  <a:effectLst/>
                  <a:latin typeface="+mn-ea"/>
                  <a:cs typeface="Times New Roman" panose="02020603050405020304" pitchFamily="18" charset="0"/>
                </a:rPr>
                <a:t>个</a:t>
              </a:r>
              <a:r>
                <a:rPr lang="zh-CN" sz="1900" kern="100" dirty="0">
                  <a:effectLst/>
                  <a:latin typeface="+mn-ea"/>
                  <a:cs typeface="Times New Roman" panose="02020603050405020304" pitchFamily="18" charset="0"/>
                </a:rPr>
                <a:t>模型忽略了延伸到楼梯区域之外的部分，</a:t>
              </a:r>
              <a:br>
                <a:rPr lang="en-US" altLang="zh-CN" sz="1900" kern="100" dirty="0">
                  <a:effectLst/>
                  <a:latin typeface="+mn-ea"/>
                  <a:cs typeface="Times New Roman" panose="02020603050405020304" pitchFamily="18" charset="0"/>
                </a:rPr>
              </a:br>
              <a:r>
                <a:rPr lang="zh-CN" sz="1900" kern="100" dirty="0">
                  <a:effectLst/>
                  <a:latin typeface="+mn-ea"/>
                  <a:cs typeface="Times New Roman" panose="02020603050405020304" pitchFamily="18" charset="0"/>
                </a:rPr>
                <a:t>例如</a:t>
              </a:r>
              <a:r>
                <a:rPr lang="zh-CN" sz="1900" kern="100" dirty="0">
                  <a:solidFill>
                    <a:srgbClr val="FF0000"/>
                  </a:solidFill>
                  <a:effectLst/>
                  <a:latin typeface="+mn-ea"/>
                  <a:cs typeface="Times New Roman" panose="02020603050405020304" pitchFamily="18" charset="0"/>
                </a:rPr>
                <a:t>屋顶</a:t>
              </a:r>
              <a:r>
                <a:rPr lang="zh-CN" sz="1900" kern="100" dirty="0">
                  <a:effectLst/>
                  <a:latin typeface="+mn-ea"/>
                  <a:cs typeface="Times New Roman" panose="02020603050405020304" pitchFamily="18" charset="0"/>
                </a:rPr>
                <a:t>或</a:t>
              </a:r>
              <a:r>
                <a:rPr lang="zh-CN" sz="1900" kern="100" dirty="0">
                  <a:solidFill>
                    <a:srgbClr val="FF0000"/>
                  </a:solidFill>
                  <a:effectLst/>
                  <a:latin typeface="+mn-ea"/>
                  <a:cs typeface="Times New Roman" panose="02020603050405020304" pitchFamily="18" charset="0"/>
                </a:rPr>
                <a:t>其他建筑组件</a:t>
              </a:r>
              <a:r>
                <a:rPr lang="zh-CN" sz="1900" kern="100" dirty="0">
                  <a:effectLst/>
                  <a:latin typeface="+mn-ea"/>
                  <a:cs typeface="Times New Roman" panose="02020603050405020304" pitchFamily="18" charset="0"/>
                </a:rPr>
                <a:t>。</a:t>
              </a:r>
              <a:endParaRPr lang="en-US" sz="1900" kern="100" dirty="0">
                <a:effectLst/>
                <a:latin typeface="+mn-ea"/>
                <a:cs typeface="Times New Roman" panose="02020603050405020304" pitchFamily="18" charset="0"/>
              </a:endParaRPr>
            </a:p>
            <a:p>
              <a:pPr algn="ctr"/>
              <a:endParaRPr lang="zh-CN" altLang="en-US" sz="1600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1" name="文本框 31">
            <a:extLst>
              <a:ext uri="{FF2B5EF4-FFF2-40B4-BE49-F238E27FC236}">
                <a16:creationId xmlns:a16="http://schemas.microsoft.com/office/drawing/2014/main" id="{5B15E7DF-4263-4404-B136-600ABA2D06EF}"/>
              </a:ext>
            </a:extLst>
          </p:cNvPr>
          <p:cNvSpPr txBox="1"/>
          <p:nvPr/>
        </p:nvSpPr>
        <p:spPr>
          <a:xfrm>
            <a:off x="1589996" y="775892"/>
            <a:ext cx="6124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3.   </a:t>
            </a:r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问题</a:t>
            </a:r>
            <a:r>
              <a:rPr lang="en-US" altLang="zh-CN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中的模型有什么假设和局限性？</a:t>
            </a:r>
            <a:endParaRPr lang="zh-CN" altLang="en-US" sz="2400" i="1" spc="-15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36" name="组合 2">
            <a:extLst>
              <a:ext uri="{FF2B5EF4-FFF2-40B4-BE49-F238E27FC236}">
                <a16:creationId xmlns:a16="http://schemas.microsoft.com/office/drawing/2014/main" id="{985163AF-89DF-43DB-90EE-61353975D079}"/>
              </a:ext>
            </a:extLst>
          </p:cNvPr>
          <p:cNvGrpSpPr/>
          <p:nvPr/>
        </p:nvGrpSpPr>
        <p:grpSpPr>
          <a:xfrm>
            <a:off x="6070222" y="3784965"/>
            <a:ext cx="1369542" cy="824550"/>
            <a:chOff x="2664964" y="1922466"/>
            <a:chExt cx="1369542" cy="824550"/>
          </a:xfrm>
        </p:grpSpPr>
        <p:pic>
          <p:nvPicPr>
            <p:cNvPr id="37" name="图片 28" descr="图片包含 文字&#10;&#10;已生成高可信度的说明">
              <a:extLst>
                <a:ext uri="{FF2B5EF4-FFF2-40B4-BE49-F238E27FC236}">
                  <a16:creationId xmlns:a16="http://schemas.microsoft.com/office/drawing/2014/main" id="{E8C37386-C390-4705-8E6A-B3FC72BAAE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538" b="56894" l="2036" r="42494">
                          <a14:foregroundMark x1="2036" y1="24084" x2="2672" y2="31763"/>
                          <a14:foregroundMark x1="23791" y1="5585" x2="25318" y2="4538"/>
                          <a14:foregroundMark x1="42494" y1="23037" x2="42494" y2="21117"/>
                          <a14:foregroundMark x1="27481" y1="48691" x2="29644" y2="48517"/>
                          <a14:backgroundMark x1="30280" y1="40663" x2="30280" y2="40663"/>
                          <a14:backgroundMark x1="29262" y1="41012" x2="29262" y2="41012"/>
                          <a14:backgroundMark x1="27735" y1="41885" x2="36132" y2="41361"/>
                          <a14:backgroundMark x1="25191" y1="44154" x2="28117" y2="41536"/>
                          <a14:backgroundMark x1="37277" y1="44154" x2="22901" y2="45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664" t="2563" r="55267" b="56640"/>
            <a:stretch>
              <a:fillRect/>
            </a:stretch>
          </p:blipFill>
          <p:spPr>
            <a:xfrm>
              <a:off x="2664964" y="1922466"/>
              <a:ext cx="1369542" cy="824550"/>
            </a:xfrm>
            <a:prstGeom prst="rect">
              <a:avLst/>
            </a:prstGeom>
          </p:spPr>
        </p:pic>
        <p:sp>
          <p:nvSpPr>
            <p:cNvPr id="38" name="TextBox 12">
              <a:extLst>
                <a:ext uri="{FF2B5EF4-FFF2-40B4-BE49-F238E27FC236}">
                  <a16:creationId xmlns:a16="http://schemas.microsoft.com/office/drawing/2014/main" id="{CC444066-CD50-4D7E-BF36-CFC52D3992EF}"/>
                </a:ext>
              </a:extLst>
            </p:cNvPr>
            <p:cNvSpPr txBox="1"/>
            <p:nvPr/>
          </p:nvSpPr>
          <p:spPr>
            <a:xfrm>
              <a:off x="2960430" y="2132343"/>
              <a:ext cx="10088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局限性</a:t>
              </a:r>
            </a:p>
          </p:txBody>
        </p: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999C311-6ACD-4FCF-B23A-392F651A5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9555346"/>
      </p:ext>
    </p:extLst>
  </p:cSld>
  <p:clrMapOvr>
    <a:masterClrMapping/>
  </p:clrMapOvr>
  <p:transition spd="slow" advTm="3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207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sp>
        <p:nvSpPr>
          <p:cNvPr id="31" name="Freeform 52"/>
          <p:cNvSpPr/>
          <p:nvPr>
            <p:custDataLst>
              <p:tags r:id="rId1"/>
            </p:custDataLst>
          </p:nvPr>
        </p:nvSpPr>
        <p:spPr bwMode="auto">
          <a:xfrm>
            <a:off x="2034551" y="1453309"/>
            <a:ext cx="411956" cy="446484"/>
          </a:xfrm>
          <a:custGeom>
            <a:avLst/>
            <a:gdLst>
              <a:gd name="T0" fmla="*/ 2147483646 w 187"/>
              <a:gd name="T1" fmla="*/ 2147483646 h 203"/>
              <a:gd name="T2" fmla="*/ 2147483646 w 187"/>
              <a:gd name="T3" fmla="*/ 2147483646 h 203"/>
              <a:gd name="T4" fmla="*/ 2147483646 w 187"/>
              <a:gd name="T5" fmla="*/ 2147483646 h 203"/>
              <a:gd name="T6" fmla="*/ 2147483646 w 187"/>
              <a:gd name="T7" fmla="*/ 2147483646 h 203"/>
              <a:gd name="T8" fmla="*/ 2147483646 w 187"/>
              <a:gd name="T9" fmla="*/ 2147483646 h 203"/>
              <a:gd name="T10" fmla="*/ 2147483646 w 187"/>
              <a:gd name="T11" fmla="*/ 2147483646 h 203"/>
              <a:gd name="T12" fmla="*/ 2147483646 w 187"/>
              <a:gd name="T13" fmla="*/ 2147483646 h 203"/>
              <a:gd name="T14" fmla="*/ 2147483646 w 187"/>
              <a:gd name="T15" fmla="*/ 2147483646 h 203"/>
              <a:gd name="T16" fmla="*/ 2147483646 w 187"/>
              <a:gd name="T17" fmla="*/ 2147483646 h 203"/>
              <a:gd name="T18" fmla="*/ 2147483646 w 187"/>
              <a:gd name="T19" fmla="*/ 2147483646 h 203"/>
              <a:gd name="T20" fmla="*/ 2147483646 w 187"/>
              <a:gd name="T21" fmla="*/ 2147483646 h 203"/>
              <a:gd name="T22" fmla="*/ 2147483646 w 187"/>
              <a:gd name="T23" fmla="*/ 2147483646 h 203"/>
              <a:gd name="T24" fmla="*/ 2147483646 w 187"/>
              <a:gd name="T25" fmla="*/ 2147483646 h 203"/>
              <a:gd name="T26" fmla="*/ 2147483646 w 187"/>
              <a:gd name="T27" fmla="*/ 2147483646 h 203"/>
              <a:gd name="T28" fmla="*/ 2147483646 w 187"/>
              <a:gd name="T29" fmla="*/ 2147483646 h 203"/>
              <a:gd name="T30" fmla="*/ 2147483646 w 187"/>
              <a:gd name="T31" fmla="*/ 2147483646 h 203"/>
              <a:gd name="T32" fmla="*/ 2147483646 w 187"/>
              <a:gd name="T33" fmla="*/ 2147483646 h 203"/>
              <a:gd name="T34" fmla="*/ 2147483646 w 187"/>
              <a:gd name="T35" fmla="*/ 2147483646 h 203"/>
              <a:gd name="T36" fmla="*/ 2147483646 w 187"/>
              <a:gd name="T37" fmla="*/ 2147483646 h 203"/>
              <a:gd name="T38" fmla="*/ 2147483646 w 187"/>
              <a:gd name="T39" fmla="*/ 2147483646 h 20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rgbClr val="696969"/>
          </a:solidFill>
          <a:ln>
            <a:noFill/>
          </a:ln>
        </p:spPr>
        <p:txBody>
          <a:bodyPr/>
          <a:lstStyle/>
          <a:p>
            <a:endParaRPr lang="zh-CN" altLang="en-US" sz="1350" dirty="0">
              <a:cs typeface="+mn-ea"/>
              <a:sym typeface="+mn-lt"/>
            </a:endParaRPr>
          </a:p>
        </p:txBody>
      </p:sp>
      <p:sp>
        <p:nvSpPr>
          <p:cNvPr id="32" name="Freeform 56"/>
          <p:cNvSpPr/>
          <p:nvPr>
            <p:custDataLst>
              <p:tags r:id="rId2"/>
            </p:custDataLst>
          </p:nvPr>
        </p:nvSpPr>
        <p:spPr bwMode="auto">
          <a:xfrm>
            <a:off x="2399110" y="2822972"/>
            <a:ext cx="410765" cy="446484"/>
          </a:xfrm>
          <a:custGeom>
            <a:avLst/>
            <a:gdLst>
              <a:gd name="T0" fmla="*/ 74 w 187"/>
              <a:gd name="T1" fmla="*/ 97 h 203"/>
              <a:gd name="T2" fmla="*/ 72 w 187"/>
              <a:gd name="T3" fmla="*/ 128 h 203"/>
              <a:gd name="T4" fmla="*/ 113 w 187"/>
              <a:gd name="T5" fmla="*/ 115 h 203"/>
              <a:gd name="T6" fmla="*/ 48 w 187"/>
              <a:gd name="T7" fmla="*/ 64 h 203"/>
              <a:gd name="T8" fmla="*/ 27 w 187"/>
              <a:gd name="T9" fmla="*/ 145 h 203"/>
              <a:gd name="T10" fmla="*/ 85 w 187"/>
              <a:gd name="T11" fmla="*/ 179 h 203"/>
              <a:gd name="T12" fmla="*/ 153 w 187"/>
              <a:gd name="T13" fmla="*/ 59 h 203"/>
              <a:gd name="T14" fmla="*/ 66 w 187"/>
              <a:gd name="T15" fmla="*/ 20 h 203"/>
              <a:gd name="T16" fmla="*/ 11 w 187"/>
              <a:gd name="T17" fmla="*/ 39 h 203"/>
              <a:gd name="T18" fmla="*/ 103 w 187"/>
              <a:gd name="T19" fmla="*/ 10 h 203"/>
              <a:gd name="T20" fmla="*/ 151 w 187"/>
              <a:gd name="T21" fmla="*/ 33 h 203"/>
              <a:gd name="T22" fmla="*/ 177 w 187"/>
              <a:gd name="T23" fmla="*/ 123 h 203"/>
              <a:gd name="T24" fmla="*/ 127 w 187"/>
              <a:gd name="T25" fmla="*/ 186 h 203"/>
              <a:gd name="T26" fmla="*/ 7 w 187"/>
              <a:gd name="T27" fmla="*/ 135 h 203"/>
              <a:gd name="T28" fmla="*/ 54 w 187"/>
              <a:gd name="T29" fmla="*/ 51 h 203"/>
              <a:gd name="T30" fmla="*/ 127 w 187"/>
              <a:gd name="T31" fmla="*/ 83 h 203"/>
              <a:gd name="T32" fmla="*/ 105 w 187"/>
              <a:gd name="T33" fmla="*/ 140 h 203"/>
              <a:gd name="T34" fmla="*/ 68 w 187"/>
              <a:gd name="T35" fmla="*/ 142 h 203"/>
              <a:gd name="T36" fmla="*/ 53 w 187"/>
              <a:gd name="T37" fmla="*/ 100 h 203"/>
              <a:gd name="T38" fmla="*/ 74 w 187"/>
              <a:gd name="T39" fmla="*/ 97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rgbClr val="696969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35" name="TextBox 12"/>
          <p:cNvSpPr txBox="1"/>
          <p:nvPr/>
        </p:nvSpPr>
        <p:spPr>
          <a:xfrm>
            <a:off x="2397998" y="1459792"/>
            <a:ext cx="4581293" cy="1288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无法进入的区域：在某些情况下，建筑物的某些部分可能是私人区域，无法进行</a:t>
            </a:r>
            <a:r>
              <a:rPr lang="zh-CN" altLang="en-US" dirty="0">
                <a:solidFill>
                  <a:srgbClr val="FF0000"/>
                </a:solidFill>
              </a:rPr>
              <a:t>数算</a:t>
            </a:r>
            <a:r>
              <a:rPr lang="zh-CN" altLang="en-US" dirty="0"/>
              <a:t>和</a:t>
            </a:r>
            <a:r>
              <a:rPr lang="zh-CN" altLang="en-US" dirty="0">
                <a:solidFill>
                  <a:srgbClr val="FF0000"/>
                </a:solidFill>
              </a:rPr>
              <a:t>测量梯级</a:t>
            </a:r>
            <a:r>
              <a:rPr lang="zh-CN" altLang="en-US" dirty="0"/>
              <a:t>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TextBox 12"/>
          <p:cNvSpPr txBox="1"/>
          <p:nvPr/>
        </p:nvSpPr>
        <p:spPr>
          <a:xfrm>
            <a:off x="2809874" y="2810833"/>
            <a:ext cx="3993455" cy="1288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安全问题：进入建筑物的楼梯可能</a:t>
            </a:r>
            <a:r>
              <a:rPr lang="zh-CN" altLang="en-US" dirty="0">
                <a:solidFill>
                  <a:srgbClr val="FF0000"/>
                </a:solidFill>
              </a:rPr>
              <a:t>存在危险</a:t>
            </a:r>
            <a:r>
              <a:rPr lang="zh-CN" altLang="en-US" dirty="0"/>
              <a:t>，尤其是在陌生或不安全的环境中。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任意多边形: 形状 4"/>
          <p:cNvSpPr/>
          <p:nvPr/>
        </p:nvSpPr>
        <p:spPr>
          <a:xfrm>
            <a:off x="5580992" y="1451062"/>
            <a:ext cx="3071929" cy="4626854"/>
          </a:xfrm>
          <a:custGeom>
            <a:avLst/>
            <a:gdLst/>
            <a:ahLst/>
            <a:cxnLst/>
            <a:rect l="0" t="0" r="0" b="0"/>
            <a:pathLst>
              <a:path w="3071929" h="4626854">
                <a:moveTo>
                  <a:pt x="0" y="0"/>
                </a:moveTo>
                <a:lnTo>
                  <a:pt x="3071928" y="0"/>
                </a:lnTo>
                <a:lnTo>
                  <a:pt x="3071928" y="4626853"/>
                </a:lnTo>
                <a:lnTo>
                  <a:pt x="0" y="4626853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文本框 31">
            <a:extLst>
              <a:ext uri="{FF2B5EF4-FFF2-40B4-BE49-F238E27FC236}">
                <a16:creationId xmlns:a16="http://schemas.microsoft.com/office/drawing/2014/main" id="{A47BE11B-256A-4196-920D-0E8F1E6EFA40}"/>
              </a:ext>
            </a:extLst>
          </p:cNvPr>
          <p:cNvSpPr txBox="1"/>
          <p:nvPr/>
        </p:nvSpPr>
        <p:spPr>
          <a:xfrm>
            <a:off x="1534968" y="793826"/>
            <a:ext cx="6074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4.   </a:t>
            </a:r>
            <a:r>
              <a:rPr lang="zh-CN" altLang="en-US" sz="2200" b="1" dirty="0"/>
              <a:t>使用这种建模方法有什么可能的环境限制？</a:t>
            </a:r>
            <a:endParaRPr lang="zh-CN" altLang="en-US" sz="2200" b="1" i="1" spc="-15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2F98-D32C-4E14-8127-1FA18B00B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0966662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5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5" grpId="0"/>
      <p:bldP spid="36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48207" y="127908"/>
            <a:ext cx="7047587" cy="488768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3404079" y="2130727"/>
            <a:ext cx="23358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活动</a:t>
            </a:r>
            <a:r>
              <a:rPr lang="en-US" altLang="zh-CN" sz="44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2A</a:t>
            </a:r>
          </a:p>
        </p:txBody>
      </p:sp>
      <p:sp>
        <p:nvSpPr>
          <p:cNvPr id="27" name="任意多边形 7"/>
          <p:cNvSpPr/>
          <p:nvPr>
            <p:custDataLst>
              <p:tags r:id="rId1"/>
            </p:custDataLst>
          </p:nvPr>
        </p:nvSpPr>
        <p:spPr>
          <a:xfrm flipH="1">
            <a:off x="2665163" y="3793140"/>
            <a:ext cx="3999848" cy="135342"/>
          </a:xfrm>
          <a:custGeom>
            <a:avLst/>
            <a:gdLst>
              <a:gd name="connsiteX0" fmla="*/ 0 w 3556000"/>
              <a:gd name="connsiteY0" fmla="*/ 0 h 220464"/>
              <a:gd name="connsiteX1" fmla="*/ 304800 w 3556000"/>
              <a:gd name="connsiteY1" fmla="*/ 215900 h 220464"/>
              <a:gd name="connsiteX2" fmla="*/ 1168400 w 3556000"/>
              <a:gd name="connsiteY2" fmla="*/ 152400 h 220464"/>
              <a:gd name="connsiteX3" fmla="*/ 2590800 w 3556000"/>
              <a:gd name="connsiteY3" fmla="*/ 38100 h 220464"/>
              <a:gd name="connsiteX4" fmla="*/ 3556000 w 3556000"/>
              <a:gd name="connsiteY4" fmla="*/ 165100 h 22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6000" h="220464">
                <a:moveTo>
                  <a:pt x="0" y="0"/>
                </a:moveTo>
                <a:cubicBezTo>
                  <a:pt x="55033" y="95250"/>
                  <a:pt x="110067" y="190500"/>
                  <a:pt x="304800" y="215900"/>
                </a:cubicBezTo>
                <a:cubicBezTo>
                  <a:pt x="499533" y="241300"/>
                  <a:pt x="1168400" y="152400"/>
                  <a:pt x="1168400" y="152400"/>
                </a:cubicBezTo>
                <a:cubicBezTo>
                  <a:pt x="1549400" y="122767"/>
                  <a:pt x="2192867" y="35983"/>
                  <a:pt x="2590800" y="38100"/>
                </a:cubicBezTo>
                <a:cubicBezTo>
                  <a:pt x="2988733" y="40217"/>
                  <a:pt x="3272366" y="102658"/>
                  <a:pt x="3556000" y="165100"/>
                </a:cubicBezTo>
              </a:path>
            </a:pathLst>
          </a:custGeom>
          <a:noFill/>
          <a:ln w="19050">
            <a:solidFill>
              <a:srgbClr val="6969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1" name="KSO_Shape"/>
          <p:cNvSpPr/>
          <p:nvPr>
            <p:custDataLst>
              <p:tags r:id="rId2"/>
            </p:custDataLst>
          </p:nvPr>
        </p:nvSpPr>
        <p:spPr bwMode="auto">
          <a:xfrm>
            <a:off x="6699539" y="3289506"/>
            <a:ext cx="450056" cy="451247"/>
          </a:xfrm>
          <a:custGeom>
            <a:avLst/>
            <a:gdLst>
              <a:gd name="T0" fmla="*/ 311438 w 1909763"/>
              <a:gd name="T1" fmla="*/ 1234671 h 1912938"/>
              <a:gd name="T2" fmla="*/ 423998 w 1909763"/>
              <a:gd name="T3" fmla="*/ 1256142 h 1912938"/>
              <a:gd name="T4" fmla="*/ 469528 w 1909763"/>
              <a:gd name="T5" fmla="*/ 1335710 h 1912938"/>
              <a:gd name="T6" fmla="*/ 530235 w 1909763"/>
              <a:gd name="T7" fmla="*/ 1396649 h 1912938"/>
              <a:gd name="T8" fmla="*/ 631728 w 1909763"/>
              <a:gd name="T9" fmla="*/ 1456326 h 1912938"/>
              <a:gd name="T10" fmla="*/ 647854 w 1909763"/>
              <a:gd name="T11" fmla="*/ 1533683 h 1912938"/>
              <a:gd name="T12" fmla="*/ 0 w 1909763"/>
              <a:gd name="T13" fmla="*/ 1905000 h 1912938"/>
              <a:gd name="T14" fmla="*/ 990076 w 1909763"/>
              <a:gd name="T15" fmla="*/ 547002 h 1912938"/>
              <a:gd name="T16" fmla="*/ 1084268 w 1909763"/>
              <a:gd name="T17" fmla="*/ 595709 h 1912938"/>
              <a:gd name="T18" fmla="*/ 1176565 w 1909763"/>
              <a:gd name="T19" fmla="*/ 667504 h 1912938"/>
              <a:gd name="T20" fmla="*/ 1294781 w 1909763"/>
              <a:gd name="T21" fmla="*/ 800657 h 1912938"/>
              <a:gd name="T22" fmla="*/ 1351992 w 1909763"/>
              <a:gd name="T23" fmla="*/ 906610 h 1912938"/>
              <a:gd name="T24" fmla="*/ 1367480 w 1909763"/>
              <a:gd name="T25" fmla="*/ 971447 h 1912938"/>
              <a:gd name="T26" fmla="*/ 741633 w 1909763"/>
              <a:gd name="T27" fmla="*/ 1521772 h 1912938"/>
              <a:gd name="T28" fmla="*/ 719507 w 1909763"/>
              <a:gd name="T29" fmla="*/ 1441437 h 1912938"/>
              <a:gd name="T30" fmla="*/ 689163 w 1909763"/>
              <a:gd name="T31" fmla="*/ 1362684 h 1912938"/>
              <a:gd name="T32" fmla="*/ 605717 w 1909763"/>
              <a:gd name="T33" fmla="*/ 1309233 h 1912938"/>
              <a:gd name="T34" fmla="*/ 554511 w 1909763"/>
              <a:gd name="T35" fmla="*/ 1257047 h 1912938"/>
              <a:gd name="T36" fmla="*/ 495403 w 1909763"/>
              <a:gd name="T37" fmla="*/ 1173233 h 1912938"/>
              <a:gd name="T38" fmla="*/ 414485 w 1909763"/>
              <a:gd name="T39" fmla="*/ 1167223 h 1912938"/>
              <a:gd name="T40" fmla="*/ 334200 w 1909763"/>
              <a:gd name="T41" fmla="*/ 1137810 h 1912938"/>
              <a:gd name="T42" fmla="*/ 1102115 w 1909763"/>
              <a:gd name="T43" fmla="*/ 389221 h 1912938"/>
              <a:gd name="T44" fmla="*/ 1182317 w 1909763"/>
              <a:gd name="T45" fmla="*/ 412935 h 1912938"/>
              <a:gd name="T46" fmla="*/ 1278052 w 1909763"/>
              <a:gd name="T47" fmla="*/ 467951 h 1912938"/>
              <a:gd name="T48" fmla="*/ 1390271 w 1909763"/>
              <a:gd name="T49" fmla="*/ 569762 h 1912938"/>
              <a:gd name="T50" fmla="*/ 1465401 w 1909763"/>
              <a:gd name="T51" fmla="*/ 674102 h 1912938"/>
              <a:gd name="T52" fmla="*/ 1496150 w 1909763"/>
              <a:gd name="T53" fmla="*/ 753148 h 1912938"/>
              <a:gd name="T54" fmla="*/ 1438773 w 1909763"/>
              <a:gd name="T55" fmla="*/ 874245 h 1912938"/>
              <a:gd name="T56" fmla="*/ 1394075 w 1909763"/>
              <a:gd name="T57" fmla="*/ 754728 h 1912938"/>
              <a:gd name="T58" fmla="*/ 1286611 w 1909763"/>
              <a:gd name="T59" fmla="*/ 617822 h 1912938"/>
              <a:gd name="T60" fmla="*/ 1182317 w 1909763"/>
              <a:gd name="T61" fmla="*/ 530239 h 1912938"/>
              <a:gd name="T62" fmla="*/ 1095458 w 1909763"/>
              <a:gd name="T63" fmla="*/ 479966 h 1912938"/>
              <a:gd name="T64" fmla="*/ 1079925 w 1909763"/>
              <a:gd name="T65" fmla="*/ 387324 h 1912938"/>
              <a:gd name="T66" fmla="*/ 1274840 w 1909763"/>
              <a:gd name="T67" fmla="*/ 248813 h 1912938"/>
              <a:gd name="T68" fmla="*/ 1361157 w 1909763"/>
              <a:gd name="T69" fmla="*/ 287000 h 1912938"/>
              <a:gd name="T70" fmla="*/ 1471820 w 1909763"/>
              <a:gd name="T71" fmla="*/ 367792 h 1912938"/>
              <a:gd name="T72" fmla="*/ 1577108 w 1909763"/>
              <a:gd name="T73" fmla="*/ 484246 h 1912938"/>
              <a:gd name="T74" fmla="*/ 1629910 w 1909763"/>
              <a:gd name="T75" fmla="*/ 580818 h 1912938"/>
              <a:gd name="T76" fmla="*/ 1646668 w 1909763"/>
              <a:gd name="T77" fmla="*/ 647723 h 1912938"/>
              <a:gd name="T78" fmla="*/ 1571733 w 1909763"/>
              <a:gd name="T79" fmla="*/ 701374 h 1912938"/>
              <a:gd name="T80" fmla="*/ 1500908 w 1909763"/>
              <a:gd name="T81" fmla="*/ 566932 h 1912938"/>
              <a:gd name="T82" fmla="*/ 1381077 w 1909763"/>
              <a:gd name="T83" fmla="*/ 437539 h 1912938"/>
              <a:gd name="T84" fmla="*/ 1277685 w 1909763"/>
              <a:gd name="T85" fmla="*/ 362111 h 1912938"/>
              <a:gd name="T86" fmla="*/ 1174610 w 1909763"/>
              <a:gd name="T87" fmla="*/ 313195 h 1912938"/>
              <a:gd name="T88" fmla="*/ 1571880 w 1909763"/>
              <a:gd name="T89" fmla="*/ 0 h 1912938"/>
              <a:gd name="T90" fmla="*/ 1674374 w 1909763"/>
              <a:gd name="T91" fmla="*/ 27868 h 1912938"/>
              <a:gd name="T92" fmla="*/ 1797116 w 1909763"/>
              <a:gd name="T93" fmla="*/ 110838 h 1912938"/>
              <a:gd name="T94" fmla="*/ 1880946 w 1909763"/>
              <a:gd name="T95" fmla="*/ 216927 h 1912938"/>
              <a:gd name="T96" fmla="*/ 1901825 w 1909763"/>
              <a:gd name="T97" fmla="*/ 315415 h 1912938"/>
              <a:gd name="T98" fmla="*/ 1879681 w 1909763"/>
              <a:gd name="T99" fmla="*/ 399018 h 1912938"/>
              <a:gd name="T100" fmla="*/ 1834128 w 1909763"/>
              <a:gd name="T101" fmla="*/ 461405 h 1912938"/>
              <a:gd name="T102" fmla="*/ 1716764 w 1909763"/>
              <a:gd name="T103" fmla="*/ 551026 h 1912938"/>
              <a:gd name="T104" fmla="*/ 1686079 w 1909763"/>
              <a:gd name="T105" fmla="*/ 466156 h 1912938"/>
              <a:gd name="T106" fmla="*/ 1635148 w 1909763"/>
              <a:gd name="T107" fmla="*/ 386034 h 1912938"/>
              <a:gd name="T108" fmla="*/ 1552899 w 1909763"/>
              <a:gd name="T109" fmla="*/ 297997 h 1912938"/>
              <a:gd name="T110" fmla="*/ 1465272 w 1909763"/>
              <a:gd name="T111" fmla="*/ 231811 h 1912938"/>
              <a:gd name="T112" fmla="*/ 1387135 w 1909763"/>
              <a:gd name="T113" fmla="*/ 193176 h 1912938"/>
              <a:gd name="T114" fmla="*/ 1324816 w 1909763"/>
              <a:gd name="T115" fmla="*/ 138389 h 1912938"/>
              <a:gd name="T116" fmla="*/ 1449455 w 1909763"/>
              <a:gd name="T117" fmla="*/ 33885 h 1912938"/>
              <a:gd name="T118" fmla="*/ 1518102 w 1909763"/>
              <a:gd name="T119" fmla="*/ 4750 h 19129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909763" h="1912938">
                <a:moveTo>
                  <a:pt x="275590" y="1223963"/>
                </a:moveTo>
                <a:lnTo>
                  <a:pt x="276860" y="1225231"/>
                </a:lnTo>
                <a:lnTo>
                  <a:pt x="281623" y="1228085"/>
                </a:lnTo>
                <a:lnTo>
                  <a:pt x="285433" y="1229987"/>
                </a:lnTo>
                <a:lnTo>
                  <a:pt x="290513" y="1232207"/>
                </a:lnTo>
                <a:lnTo>
                  <a:pt x="296545" y="1235060"/>
                </a:lnTo>
                <a:lnTo>
                  <a:pt x="304165" y="1237280"/>
                </a:lnTo>
                <a:lnTo>
                  <a:pt x="312738" y="1239816"/>
                </a:lnTo>
                <a:lnTo>
                  <a:pt x="323215" y="1242036"/>
                </a:lnTo>
                <a:lnTo>
                  <a:pt x="335280" y="1244255"/>
                </a:lnTo>
                <a:lnTo>
                  <a:pt x="348933" y="1246157"/>
                </a:lnTo>
                <a:lnTo>
                  <a:pt x="364173" y="1248060"/>
                </a:lnTo>
                <a:lnTo>
                  <a:pt x="381318" y="1249328"/>
                </a:lnTo>
                <a:lnTo>
                  <a:pt x="400368" y="1249962"/>
                </a:lnTo>
                <a:lnTo>
                  <a:pt x="421958" y="1250279"/>
                </a:lnTo>
                <a:lnTo>
                  <a:pt x="425768" y="1261376"/>
                </a:lnTo>
                <a:lnTo>
                  <a:pt x="430213" y="1272474"/>
                </a:lnTo>
                <a:lnTo>
                  <a:pt x="434658" y="1282937"/>
                </a:lnTo>
                <a:lnTo>
                  <a:pt x="440055" y="1293083"/>
                </a:lnTo>
                <a:lnTo>
                  <a:pt x="445453" y="1303229"/>
                </a:lnTo>
                <a:lnTo>
                  <a:pt x="451485" y="1313375"/>
                </a:lnTo>
                <a:lnTo>
                  <a:pt x="457835" y="1322886"/>
                </a:lnTo>
                <a:lnTo>
                  <a:pt x="464185" y="1332081"/>
                </a:lnTo>
                <a:lnTo>
                  <a:pt x="471488" y="1341276"/>
                </a:lnTo>
                <a:lnTo>
                  <a:pt x="478473" y="1349837"/>
                </a:lnTo>
                <a:lnTo>
                  <a:pt x="485775" y="1358080"/>
                </a:lnTo>
                <a:lnTo>
                  <a:pt x="493395" y="1366324"/>
                </a:lnTo>
                <a:lnTo>
                  <a:pt x="500698" y="1374250"/>
                </a:lnTo>
                <a:lnTo>
                  <a:pt x="508635" y="1381860"/>
                </a:lnTo>
                <a:lnTo>
                  <a:pt x="516573" y="1388835"/>
                </a:lnTo>
                <a:lnTo>
                  <a:pt x="524510" y="1395493"/>
                </a:lnTo>
                <a:lnTo>
                  <a:pt x="532448" y="1402469"/>
                </a:lnTo>
                <a:lnTo>
                  <a:pt x="540385" y="1408810"/>
                </a:lnTo>
                <a:lnTo>
                  <a:pt x="555943" y="1420541"/>
                </a:lnTo>
                <a:lnTo>
                  <a:pt x="571500" y="1430687"/>
                </a:lnTo>
                <a:lnTo>
                  <a:pt x="586105" y="1439565"/>
                </a:lnTo>
                <a:lnTo>
                  <a:pt x="600075" y="1447492"/>
                </a:lnTo>
                <a:lnTo>
                  <a:pt x="612775" y="1453833"/>
                </a:lnTo>
                <a:lnTo>
                  <a:pt x="624523" y="1458589"/>
                </a:lnTo>
                <a:lnTo>
                  <a:pt x="634365" y="1462394"/>
                </a:lnTo>
                <a:lnTo>
                  <a:pt x="634365" y="1467784"/>
                </a:lnTo>
                <a:lnTo>
                  <a:pt x="634683" y="1473808"/>
                </a:lnTo>
                <a:lnTo>
                  <a:pt x="635318" y="1479832"/>
                </a:lnTo>
                <a:lnTo>
                  <a:pt x="636270" y="1486173"/>
                </a:lnTo>
                <a:lnTo>
                  <a:pt x="638810" y="1499173"/>
                </a:lnTo>
                <a:lnTo>
                  <a:pt x="641668" y="1512489"/>
                </a:lnTo>
                <a:lnTo>
                  <a:pt x="645795" y="1526440"/>
                </a:lnTo>
                <a:lnTo>
                  <a:pt x="650558" y="1540074"/>
                </a:lnTo>
                <a:lnTo>
                  <a:pt x="655321" y="1553707"/>
                </a:lnTo>
                <a:lnTo>
                  <a:pt x="660083" y="1566707"/>
                </a:lnTo>
                <a:lnTo>
                  <a:pt x="665481" y="1579389"/>
                </a:lnTo>
                <a:lnTo>
                  <a:pt x="670243" y="1590803"/>
                </a:lnTo>
                <a:lnTo>
                  <a:pt x="679133" y="1610144"/>
                </a:lnTo>
                <a:lnTo>
                  <a:pt x="685165" y="1623144"/>
                </a:lnTo>
                <a:lnTo>
                  <a:pt x="687388" y="1627900"/>
                </a:lnTo>
                <a:lnTo>
                  <a:pt x="0" y="1912938"/>
                </a:lnTo>
                <a:lnTo>
                  <a:pt x="275590" y="1223963"/>
                </a:lnTo>
                <a:close/>
                <a:moveTo>
                  <a:pt x="923427" y="530225"/>
                </a:moveTo>
                <a:lnTo>
                  <a:pt x="931362" y="531813"/>
                </a:lnTo>
                <a:lnTo>
                  <a:pt x="941201" y="533401"/>
                </a:lnTo>
                <a:lnTo>
                  <a:pt x="951993" y="536259"/>
                </a:lnTo>
                <a:lnTo>
                  <a:pt x="965007" y="539435"/>
                </a:lnTo>
                <a:lnTo>
                  <a:pt x="978972" y="544199"/>
                </a:lnTo>
                <a:lnTo>
                  <a:pt x="994208" y="549281"/>
                </a:lnTo>
                <a:lnTo>
                  <a:pt x="1010713" y="555950"/>
                </a:lnTo>
                <a:lnTo>
                  <a:pt x="1028805" y="564526"/>
                </a:lnTo>
                <a:lnTo>
                  <a:pt x="1038327" y="568972"/>
                </a:lnTo>
                <a:lnTo>
                  <a:pt x="1047849" y="574053"/>
                </a:lnTo>
                <a:lnTo>
                  <a:pt x="1057689" y="579453"/>
                </a:lnTo>
                <a:lnTo>
                  <a:pt x="1067845" y="585487"/>
                </a:lnTo>
                <a:lnTo>
                  <a:pt x="1078320" y="591521"/>
                </a:lnTo>
                <a:lnTo>
                  <a:pt x="1088794" y="598191"/>
                </a:lnTo>
                <a:lnTo>
                  <a:pt x="1099903" y="605495"/>
                </a:lnTo>
                <a:lnTo>
                  <a:pt x="1111012" y="613118"/>
                </a:lnTo>
                <a:lnTo>
                  <a:pt x="1122439" y="621058"/>
                </a:lnTo>
                <a:lnTo>
                  <a:pt x="1133548" y="630268"/>
                </a:lnTo>
                <a:lnTo>
                  <a:pt x="1145609" y="639161"/>
                </a:lnTo>
                <a:lnTo>
                  <a:pt x="1157353" y="649006"/>
                </a:lnTo>
                <a:lnTo>
                  <a:pt x="1169415" y="659487"/>
                </a:lnTo>
                <a:lnTo>
                  <a:pt x="1181476" y="670285"/>
                </a:lnTo>
                <a:lnTo>
                  <a:pt x="1193855" y="681719"/>
                </a:lnTo>
                <a:lnTo>
                  <a:pt x="1206234" y="693787"/>
                </a:lnTo>
                <a:lnTo>
                  <a:pt x="1224326" y="712208"/>
                </a:lnTo>
                <a:lnTo>
                  <a:pt x="1241148" y="730311"/>
                </a:lnTo>
                <a:lnTo>
                  <a:pt x="1257336" y="748731"/>
                </a:lnTo>
                <a:lnTo>
                  <a:pt x="1272888" y="767152"/>
                </a:lnTo>
                <a:lnTo>
                  <a:pt x="1287172" y="785573"/>
                </a:lnTo>
                <a:lnTo>
                  <a:pt x="1300185" y="803993"/>
                </a:lnTo>
                <a:lnTo>
                  <a:pt x="1312246" y="822096"/>
                </a:lnTo>
                <a:lnTo>
                  <a:pt x="1323356" y="840199"/>
                </a:lnTo>
                <a:lnTo>
                  <a:pt x="1333513" y="857984"/>
                </a:lnTo>
                <a:lnTo>
                  <a:pt x="1343035" y="875770"/>
                </a:lnTo>
                <a:lnTo>
                  <a:pt x="1346843" y="884345"/>
                </a:lnTo>
                <a:lnTo>
                  <a:pt x="1350970" y="892920"/>
                </a:lnTo>
                <a:lnTo>
                  <a:pt x="1354461" y="901813"/>
                </a:lnTo>
                <a:lnTo>
                  <a:pt x="1357635" y="910388"/>
                </a:lnTo>
                <a:lnTo>
                  <a:pt x="1360809" y="918963"/>
                </a:lnTo>
                <a:lnTo>
                  <a:pt x="1363349" y="927220"/>
                </a:lnTo>
                <a:lnTo>
                  <a:pt x="1365570" y="935478"/>
                </a:lnTo>
                <a:lnTo>
                  <a:pt x="1367792" y="943735"/>
                </a:lnTo>
                <a:lnTo>
                  <a:pt x="1369697" y="951675"/>
                </a:lnTo>
                <a:lnTo>
                  <a:pt x="1370966" y="959933"/>
                </a:lnTo>
                <a:lnTo>
                  <a:pt x="1372236" y="967873"/>
                </a:lnTo>
                <a:lnTo>
                  <a:pt x="1373188" y="975495"/>
                </a:lnTo>
                <a:lnTo>
                  <a:pt x="774247" y="1579563"/>
                </a:lnTo>
                <a:lnTo>
                  <a:pt x="771708" y="1576387"/>
                </a:lnTo>
                <a:lnTo>
                  <a:pt x="768851" y="1572258"/>
                </a:lnTo>
                <a:lnTo>
                  <a:pt x="765042" y="1566542"/>
                </a:lnTo>
                <a:lnTo>
                  <a:pt x="760281" y="1559237"/>
                </a:lnTo>
                <a:lnTo>
                  <a:pt x="755520" y="1550344"/>
                </a:lnTo>
                <a:lnTo>
                  <a:pt x="749807" y="1540181"/>
                </a:lnTo>
                <a:lnTo>
                  <a:pt x="744728" y="1528113"/>
                </a:lnTo>
                <a:lnTo>
                  <a:pt x="739333" y="1515091"/>
                </a:lnTo>
                <a:lnTo>
                  <a:pt x="734254" y="1500164"/>
                </a:lnTo>
                <a:lnTo>
                  <a:pt x="731715" y="1492224"/>
                </a:lnTo>
                <a:lnTo>
                  <a:pt x="729493" y="1483967"/>
                </a:lnTo>
                <a:lnTo>
                  <a:pt x="727271" y="1475392"/>
                </a:lnTo>
                <a:lnTo>
                  <a:pt x="725367" y="1466181"/>
                </a:lnTo>
                <a:lnTo>
                  <a:pt x="724097" y="1457289"/>
                </a:lnTo>
                <a:lnTo>
                  <a:pt x="722510" y="1447443"/>
                </a:lnTo>
                <a:lnTo>
                  <a:pt x="721241" y="1437280"/>
                </a:lnTo>
                <a:lnTo>
                  <a:pt x="720288" y="1427117"/>
                </a:lnTo>
                <a:lnTo>
                  <a:pt x="719336" y="1416319"/>
                </a:lnTo>
                <a:lnTo>
                  <a:pt x="719336" y="1405203"/>
                </a:lnTo>
                <a:lnTo>
                  <a:pt x="719336" y="1394087"/>
                </a:lnTo>
                <a:lnTo>
                  <a:pt x="719971" y="1382018"/>
                </a:lnTo>
                <a:lnTo>
                  <a:pt x="705688" y="1375349"/>
                </a:lnTo>
                <a:lnTo>
                  <a:pt x="692039" y="1368362"/>
                </a:lnTo>
                <a:lnTo>
                  <a:pt x="679343" y="1361692"/>
                </a:lnTo>
                <a:lnTo>
                  <a:pt x="667282" y="1355023"/>
                </a:lnTo>
                <a:lnTo>
                  <a:pt x="655855" y="1348035"/>
                </a:lnTo>
                <a:lnTo>
                  <a:pt x="645381" y="1341366"/>
                </a:lnTo>
                <a:lnTo>
                  <a:pt x="635224" y="1334696"/>
                </a:lnTo>
                <a:lnTo>
                  <a:pt x="625385" y="1327709"/>
                </a:lnTo>
                <a:lnTo>
                  <a:pt x="616497" y="1321357"/>
                </a:lnTo>
                <a:lnTo>
                  <a:pt x="608245" y="1314688"/>
                </a:lnTo>
                <a:lnTo>
                  <a:pt x="599992" y="1308018"/>
                </a:lnTo>
                <a:lnTo>
                  <a:pt x="592692" y="1301349"/>
                </a:lnTo>
                <a:lnTo>
                  <a:pt x="585709" y="1294679"/>
                </a:lnTo>
                <a:lnTo>
                  <a:pt x="579361" y="1288327"/>
                </a:lnTo>
                <a:lnTo>
                  <a:pt x="573013" y="1281975"/>
                </a:lnTo>
                <a:lnTo>
                  <a:pt x="567300" y="1275306"/>
                </a:lnTo>
                <a:lnTo>
                  <a:pt x="561904" y="1268636"/>
                </a:lnTo>
                <a:lnTo>
                  <a:pt x="556825" y="1262285"/>
                </a:lnTo>
                <a:lnTo>
                  <a:pt x="552064" y="1255933"/>
                </a:lnTo>
                <a:lnTo>
                  <a:pt x="547621" y="1249898"/>
                </a:lnTo>
                <a:lnTo>
                  <a:pt x="539686" y="1237194"/>
                </a:lnTo>
                <a:lnTo>
                  <a:pt x="532703" y="1224808"/>
                </a:lnTo>
                <a:lnTo>
                  <a:pt x="526355" y="1212739"/>
                </a:lnTo>
                <a:lnTo>
                  <a:pt x="520641" y="1200988"/>
                </a:lnTo>
                <a:lnTo>
                  <a:pt x="509850" y="1177804"/>
                </a:lnTo>
                <a:lnTo>
                  <a:pt x="497471" y="1178122"/>
                </a:lnTo>
                <a:lnTo>
                  <a:pt x="485727" y="1178122"/>
                </a:lnTo>
                <a:lnTo>
                  <a:pt x="474300" y="1178122"/>
                </a:lnTo>
                <a:lnTo>
                  <a:pt x="463509" y="1177804"/>
                </a:lnTo>
                <a:lnTo>
                  <a:pt x="453352" y="1177169"/>
                </a:lnTo>
                <a:lnTo>
                  <a:pt x="443512" y="1175898"/>
                </a:lnTo>
                <a:lnTo>
                  <a:pt x="433673" y="1174628"/>
                </a:lnTo>
                <a:lnTo>
                  <a:pt x="424785" y="1173675"/>
                </a:lnTo>
                <a:lnTo>
                  <a:pt x="416215" y="1172087"/>
                </a:lnTo>
                <a:lnTo>
                  <a:pt x="408280" y="1170182"/>
                </a:lnTo>
                <a:lnTo>
                  <a:pt x="393045" y="1167006"/>
                </a:lnTo>
                <a:lnTo>
                  <a:pt x="379714" y="1162877"/>
                </a:lnTo>
                <a:lnTo>
                  <a:pt x="367653" y="1158431"/>
                </a:lnTo>
                <a:lnTo>
                  <a:pt x="357496" y="1153984"/>
                </a:lnTo>
                <a:lnTo>
                  <a:pt x="348926" y="1149855"/>
                </a:lnTo>
                <a:lnTo>
                  <a:pt x="341308" y="1146044"/>
                </a:lnTo>
                <a:lnTo>
                  <a:pt x="335595" y="1142551"/>
                </a:lnTo>
                <a:lnTo>
                  <a:pt x="331151" y="1139375"/>
                </a:lnTo>
                <a:lnTo>
                  <a:pt x="327660" y="1137152"/>
                </a:lnTo>
                <a:lnTo>
                  <a:pt x="325438" y="1134928"/>
                </a:lnTo>
                <a:lnTo>
                  <a:pt x="923427" y="530225"/>
                </a:lnTo>
                <a:close/>
                <a:moveTo>
                  <a:pt x="1084432" y="388938"/>
                </a:moveTo>
                <a:lnTo>
                  <a:pt x="1089844" y="389573"/>
                </a:lnTo>
                <a:lnTo>
                  <a:pt x="1097165" y="389891"/>
                </a:lnTo>
                <a:lnTo>
                  <a:pt x="1106715" y="390843"/>
                </a:lnTo>
                <a:lnTo>
                  <a:pt x="1118175" y="392748"/>
                </a:lnTo>
                <a:lnTo>
                  <a:pt x="1132499" y="396241"/>
                </a:lnTo>
                <a:lnTo>
                  <a:pt x="1140458" y="398146"/>
                </a:lnTo>
                <a:lnTo>
                  <a:pt x="1148734" y="400686"/>
                </a:lnTo>
                <a:lnTo>
                  <a:pt x="1157329" y="403226"/>
                </a:lnTo>
                <a:lnTo>
                  <a:pt x="1166879" y="406718"/>
                </a:lnTo>
                <a:lnTo>
                  <a:pt x="1176747" y="410528"/>
                </a:lnTo>
                <a:lnTo>
                  <a:pt x="1187252" y="414656"/>
                </a:lnTo>
                <a:lnTo>
                  <a:pt x="1197756" y="419418"/>
                </a:lnTo>
                <a:lnTo>
                  <a:pt x="1208579" y="424816"/>
                </a:lnTo>
                <a:lnTo>
                  <a:pt x="1220358" y="430848"/>
                </a:lnTo>
                <a:lnTo>
                  <a:pt x="1232136" y="437198"/>
                </a:lnTo>
                <a:lnTo>
                  <a:pt x="1244550" y="444183"/>
                </a:lnTo>
                <a:lnTo>
                  <a:pt x="1256965" y="452121"/>
                </a:lnTo>
                <a:lnTo>
                  <a:pt x="1270017" y="460376"/>
                </a:lnTo>
                <a:lnTo>
                  <a:pt x="1283386" y="469901"/>
                </a:lnTo>
                <a:lnTo>
                  <a:pt x="1296438" y="480061"/>
                </a:lnTo>
                <a:lnTo>
                  <a:pt x="1310444" y="490856"/>
                </a:lnTo>
                <a:lnTo>
                  <a:pt x="1324450" y="502286"/>
                </a:lnTo>
                <a:lnTo>
                  <a:pt x="1338775" y="514986"/>
                </a:lnTo>
                <a:lnTo>
                  <a:pt x="1353100" y="528003"/>
                </a:lnTo>
                <a:lnTo>
                  <a:pt x="1367743" y="542291"/>
                </a:lnTo>
                <a:lnTo>
                  <a:pt x="1382386" y="557531"/>
                </a:lnTo>
                <a:lnTo>
                  <a:pt x="1396074" y="572136"/>
                </a:lnTo>
                <a:lnTo>
                  <a:pt x="1408489" y="586423"/>
                </a:lnTo>
                <a:lnTo>
                  <a:pt x="1420267" y="600393"/>
                </a:lnTo>
                <a:lnTo>
                  <a:pt x="1430772" y="613728"/>
                </a:lnTo>
                <a:lnTo>
                  <a:pt x="1440640" y="627381"/>
                </a:lnTo>
                <a:lnTo>
                  <a:pt x="1449235" y="640081"/>
                </a:lnTo>
                <a:lnTo>
                  <a:pt x="1457511" y="653098"/>
                </a:lnTo>
                <a:lnTo>
                  <a:pt x="1464833" y="665163"/>
                </a:lnTo>
                <a:lnTo>
                  <a:pt x="1471517" y="676911"/>
                </a:lnTo>
                <a:lnTo>
                  <a:pt x="1477566" y="688341"/>
                </a:lnTo>
                <a:lnTo>
                  <a:pt x="1482341" y="699136"/>
                </a:lnTo>
                <a:lnTo>
                  <a:pt x="1487434" y="709613"/>
                </a:lnTo>
                <a:lnTo>
                  <a:pt x="1490935" y="720408"/>
                </a:lnTo>
                <a:lnTo>
                  <a:pt x="1494755" y="729616"/>
                </a:lnTo>
                <a:lnTo>
                  <a:pt x="1497939" y="739141"/>
                </a:lnTo>
                <a:lnTo>
                  <a:pt x="1500167" y="747713"/>
                </a:lnTo>
                <a:lnTo>
                  <a:pt x="1502395" y="756286"/>
                </a:lnTo>
                <a:lnTo>
                  <a:pt x="1503987" y="763906"/>
                </a:lnTo>
                <a:lnTo>
                  <a:pt x="1505260" y="771526"/>
                </a:lnTo>
                <a:lnTo>
                  <a:pt x="1507170" y="784543"/>
                </a:lnTo>
                <a:lnTo>
                  <a:pt x="1508125" y="795338"/>
                </a:lnTo>
                <a:lnTo>
                  <a:pt x="1508125" y="804228"/>
                </a:lnTo>
                <a:lnTo>
                  <a:pt x="1507807" y="810261"/>
                </a:lnTo>
                <a:lnTo>
                  <a:pt x="1506852" y="815341"/>
                </a:lnTo>
                <a:lnTo>
                  <a:pt x="1444778" y="877888"/>
                </a:lnTo>
                <a:lnTo>
                  <a:pt x="1442550" y="864553"/>
                </a:lnTo>
                <a:lnTo>
                  <a:pt x="1439048" y="851218"/>
                </a:lnTo>
                <a:lnTo>
                  <a:pt x="1435228" y="836296"/>
                </a:lnTo>
                <a:lnTo>
                  <a:pt x="1430135" y="821691"/>
                </a:lnTo>
                <a:lnTo>
                  <a:pt x="1424087" y="806451"/>
                </a:lnTo>
                <a:lnTo>
                  <a:pt x="1416765" y="790576"/>
                </a:lnTo>
                <a:lnTo>
                  <a:pt x="1408807" y="774383"/>
                </a:lnTo>
                <a:lnTo>
                  <a:pt x="1399894" y="757873"/>
                </a:lnTo>
                <a:lnTo>
                  <a:pt x="1390026" y="741363"/>
                </a:lnTo>
                <a:lnTo>
                  <a:pt x="1378884" y="724536"/>
                </a:lnTo>
                <a:lnTo>
                  <a:pt x="1367106" y="707073"/>
                </a:lnTo>
                <a:lnTo>
                  <a:pt x="1353737" y="689928"/>
                </a:lnTo>
                <a:lnTo>
                  <a:pt x="1340048" y="672466"/>
                </a:lnTo>
                <a:lnTo>
                  <a:pt x="1325087" y="655003"/>
                </a:lnTo>
                <a:lnTo>
                  <a:pt x="1308852" y="637541"/>
                </a:lnTo>
                <a:lnTo>
                  <a:pt x="1291981" y="620396"/>
                </a:lnTo>
                <a:lnTo>
                  <a:pt x="1278611" y="607061"/>
                </a:lnTo>
                <a:lnTo>
                  <a:pt x="1264923" y="594361"/>
                </a:lnTo>
                <a:lnTo>
                  <a:pt x="1251235" y="582296"/>
                </a:lnTo>
                <a:lnTo>
                  <a:pt x="1238184" y="570866"/>
                </a:lnTo>
                <a:lnTo>
                  <a:pt x="1224814" y="560388"/>
                </a:lnTo>
                <a:lnTo>
                  <a:pt x="1212081" y="550228"/>
                </a:lnTo>
                <a:lnTo>
                  <a:pt x="1199348" y="541021"/>
                </a:lnTo>
                <a:lnTo>
                  <a:pt x="1187252" y="532448"/>
                </a:lnTo>
                <a:lnTo>
                  <a:pt x="1175155" y="524511"/>
                </a:lnTo>
                <a:lnTo>
                  <a:pt x="1163059" y="516573"/>
                </a:lnTo>
                <a:lnTo>
                  <a:pt x="1151917" y="509588"/>
                </a:lnTo>
                <a:lnTo>
                  <a:pt x="1140776" y="502921"/>
                </a:lnTo>
                <a:lnTo>
                  <a:pt x="1129953" y="496888"/>
                </a:lnTo>
                <a:lnTo>
                  <a:pt x="1119766" y="491808"/>
                </a:lnTo>
                <a:lnTo>
                  <a:pt x="1109580" y="486411"/>
                </a:lnTo>
                <a:lnTo>
                  <a:pt x="1100030" y="481966"/>
                </a:lnTo>
                <a:lnTo>
                  <a:pt x="1082522" y="474028"/>
                </a:lnTo>
                <a:lnTo>
                  <a:pt x="1066287" y="467678"/>
                </a:lnTo>
                <a:lnTo>
                  <a:pt x="1052599" y="462598"/>
                </a:lnTo>
                <a:lnTo>
                  <a:pt x="1040821" y="459106"/>
                </a:lnTo>
                <a:lnTo>
                  <a:pt x="1031590" y="456248"/>
                </a:lnTo>
                <a:lnTo>
                  <a:pt x="1024905" y="454343"/>
                </a:lnTo>
                <a:lnTo>
                  <a:pt x="1019175" y="453391"/>
                </a:lnTo>
                <a:lnTo>
                  <a:pt x="1084432" y="388938"/>
                </a:lnTo>
                <a:close/>
                <a:moveTo>
                  <a:pt x="1213168" y="238125"/>
                </a:moveTo>
                <a:lnTo>
                  <a:pt x="1218883" y="238125"/>
                </a:lnTo>
                <a:lnTo>
                  <a:pt x="1226186" y="238759"/>
                </a:lnTo>
                <a:lnTo>
                  <a:pt x="1236028" y="239709"/>
                </a:lnTo>
                <a:lnTo>
                  <a:pt x="1248411" y="242245"/>
                </a:lnTo>
                <a:lnTo>
                  <a:pt x="1263016" y="245414"/>
                </a:lnTo>
                <a:lnTo>
                  <a:pt x="1270953" y="247315"/>
                </a:lnTo>
                <a:lnTo>
                  <a:pt x="1280161" y="249850"/>
                </a:lnTo>
                <a:lnTo>
                  <a:pt x="1289051" y="253020"/>
                </a:lnTo>
                <a:lnTo>
                  <a:pt x="1298893" y="256506"/>
                </a:lnTo>
                <a:lnTo>
                  <a:pt x="1309053" y="260625"/>
                </a:lnTo>
                <a:lnTo>
                  <a:pt x="1319848" y="264745"/>
                </a:lnTo>
                <a:lnTo>
                  <a:pt x="1330961" y="269816"/>
                </a:lnTo>
                <a:lnTo>
                  <a:pt x="1342391" y="275203"/>
                </a:lnTo>
                <a:lnTo>
                  <a:pt x="1354456" y="281541"/>
                </a:lnTo>
                <a:lnTo>
                  <a:pt x="1366838" y="288196"/>
                </a:lnTo>
                <a:lnTo>
                  <a:pt x="1379538" y="295802"/>
                </a:lnTo>
                <a:lnTo>
                  <a:pt x="1392873" y="303725"/>
                </a:lnTo>
                <a:lnTo>
                  <a:pt x="1405891" y="312598"/>
                </a:lnTo>
                <a:lnTo>
                  <a:pt x="1419861" y="322422"/>
                </a:lnTo>
                <a:lnTo>
                  <a:pt x="1433831" y="332880"/>
                </a:lnTo>
                <a:lnTo>
                  <a:pt x="1448436" y="344289"/>
                </a:lnTo>
                <a:lnTo>
                  <a:pt x="1463041" y="356332"/>
                </a:lnTo>
                <a:lnTo>
                  <a:pt x="1477963" y="369325"/>
                </a:lnTo>
                <a:lnTo>
                  <a:pt x="1492886" y="383269"/>
                </a:lnTo>
                <a:lnTo>
                  <a:pt x="1508126" y="398164"/>
                </a:lnTo>
                <a:lnTo>
                  <a:pt x="1523366" y="413692"/>
                </a:lnTo>
                <a:lnTo>
                  <a:pt x="1537653" y="428587"/>
                </a:lnTo>
                <a:lnTo>
                  <a:pt x="1550353" y="443481"/>
                </a:lnTo>
                <a:lnTo>
                  <a:pt x="1562418" y="458376"/>
                </a:lnTo>
                <a:lnTo>
                  <a:pt x="1573848" y="472637"/>
                </a:lnTo>
                <a:lnTo>
                  <a:pt x="1583691" y="486264"/>
                </a:lnTo>
                <a:lnTo>
                  <a:pt x="1593216" y="499891"/>
                </a:lnTo>
                <a:lnTo>
                  <a:pt x="1601471" y="512884"/>
                </a:lnTo>
                <a:lnTo>
                  <a:pt x="1609091" y="525878"/>
                </a:lnTo>
                <a:lnTo>
                  <a:pt x="1616076" y="538237"/>
                </a:lnTo>
                <a:lnTo>
                  <a:pt x="1622108" y="549963"/>
                </a:lnTo>
                <a:lnTo>
                  <a:pt x="1627823" y="561371"/>
                </a:lnTo>
                <a:lnTo>
                  <a:pt x="1632268" y="572780"/>
                </a:lnTo>
                <a:lnTo>
                  <a:pt x="1636713" y="583238"/>
                </a:lnTo>
                <a:lnTo>
                  <a:pt x="1640206" y="593379"/>
                </a:lnTo>
                <a:lnTo>
                  <a:pt x="1643699" y="603203"/>
                </a:lnTo>
                <a:lnTo>
                  <a:pt x="1646239" y="612077"/>
                </a:lnTo>
                <a:lnTo>
                  <a:pt x="1648143" y="620633"/>
                </a:lnTo>
                <a:lnTo>
                  <a:pt x="1650049" y="628873"/>
                </a:lnTo>
                <a:lnTo>
                  <a:pt x="1651636" y="636478"/>
                </a:lnTo>
                <a:lnTo>
                  <a:pt x="1652589" y="643767"/>
                </a:lnTo>
                <a:lnTo>
                  <a:pt x="1653541" y="650422"/>
                </a:lnTo>
                <a:lnTo>
                  <a:pt x="1654176" y="661514"/>
                </a:lnTo>
                <a:lnTo>
                  <a:pt x="1654176" y="670705"/>
                </a:lnTo>
                <a:lnTo>
                  <a:pt x="1653859" y="677043"/>
                </a:lnTo>
                <a:lnTo>
                  <a:pt x="1652906" y="682747"/>
                </a:lnTo>
                <a:lnTo>
                  <a:pt x="1588136" y="747713"/>
                </a:lnTo>
                <a:lnTo>
                  <a:pt x="1585596" y="733769"/>
                </a:lnTo>
                <a:lnTo>
                  <a:pt x="1582421" y="719508"/>
                </a:lnTo>
                <a:lnTo>
                  <a:pt x="1578293" y="704297"/>
                </a:lnTo>
                <a:lnTo>
                  <a:pt x="1572896" y="689085"/>
                </a:lnTo>
                <a:lnTo>
                  <a:pt x="1566546" y="672923"/>
                </a:lnTo>
                <a:lnTo>
                  <a:pt x="1559561" y="656761"/>
                </a:lnTo>
                <a:lnTo>
                  <a:pt x="1550671" y="639964"/>
                </a:lnTo>
                <a:lnTo>
                  <a:pt x="1541463" y="622534"/>
                </a:lnTo>
                <a:lnTo>
                  <a:pt x="1531303" y="605105"/>
                </a:lnTo>
                <a:lnTo>
                  <a:pt x="1519556" y="587358"/>
                </a:lnTo>
                <a:lnTo>
                  <a:pt x="1507173" y="569294"/>
                </a:lnTo>
                <a:lnTo>
                  <a:pt x="1493521" y="551230"/>
                </a:lnTo>
                <a:lnTo>
                  <a:pt x="1479233" y="533166"/>
                </a:lnTo>
                <a:lnTo>
                  <a:pt x="1463676" y="514786"/>
                </a:lnTo>
                <a:lnTo>
                  <a:pt x="1446848" y="497039"/>
                </a:lnTo>
                <a:lnTo>
                  <a:pt x="1429386" y="478975"/>
                </a:lnTo>
                <a:lnTo>
                  <a:pt x="1415098" y="465031"/>
                </a:lnTo>
                <a:lnTo>
                  <a:pt x="1400811" y="451721"/>
                </a:lnTo>
                <a:lnTo>
                  <a:pt x="1386841" y="439362"/>
                </a:lnTo>
                <a:lnTo>
                  <a:pt x="1372871" y="427636"/>
                </a:lnTo>
                <a:lnTo>
                  <a:pt x="1359536" y="416544"/>
                </a:lnTo>
                <a:lnTo>
                  <a:pt x="1345883" y="406086"/>
                </a:lnTo>
                <a:lnTo>
                  <a:pt x="1332548" y="396262"/>
                </a:lnTo>
                <a:lnTo>
                  <a:pt x="1319848" y="387389"/>
                </a:lnTo>
                <a:lnTo>
                  <a:pt x="1307148" y="378832"/>
                </a:lnTo>
                <a:lnTo>
                  <a:pt x="1295083" y="370909"/>
                </a:lnTo>
                <a:lnTo>
                  <a:pt x="1283018" y="363620"/>
                </a:lnTo>
                <a:lnTo>
                  <a:pt x="1271271" y="356648"/>
                </a:lnTo>
                <a:lnTo>
                  <a:pt x="1260158" y="350627"/>
                </a:lnTo>
                <a:lnTo>
                  <a:pt x="1249681" y="344606"/>
                </a:lnTo>
                <a:lnTo>
                  <a:pt x="1239203" y="339219"/>
                </a:lnTo>
                <a:lnTo>
                  <a:pt x="1229361" y="334782"/>
                </a:lnTo>
                <a:lnTo>
                  <a:pt x="1210628" y="326542"/>
                </a:lnTo>
                <a:lnTo>
                  <a:pt x="1193801" y="319887"/>
                </a:lnTo>
                <a:lnTo>
                  <a:pt x="1179513" y="314500"/>
                </a:lnTo>
                <a:lnTo>
                  <a:pt x="1167766" y="310697"/>
                </a:lnTo>
                <a:lnTo>
                  <a:pt x="1157923" y="307845"/>
                </a:lnTo>
                <a:lnTo>
                  <a:pt x="1150621" y="306260"/>
                </a:lnTo>
                <a:lnTo>
                  <a:pt x="1144588" y="304992"/>
                </a:lnTo>
                <a:lnTo>
                  <a:pt x="1213168" y="238125"/>
                </a:lnTo>
                <a:close/>
                <a:moveTo>
                  <a:pt x="1555569" y="0"/>
                </a:moveTo>
                <a:lnTo>
                  <a:pt x="1566687" y="0"/>
                </a:lnTo>
                <a:lnTo>
                  <a:pt x="1578441" y="0"/>
                </a:lnTo>
                <a:lnTo>
                  <a:pt x="1589876" y="1272"/>
                </a:lnTo>
                <a:lnTo>
                  <a:pt x="1601948" y="2862"/>
                </a:lnTo>
                <a:lnTo>
                  <a:pt x="1614337" y="5088"/>
                </a:lnTo>
                <a:lnTo>
                  <a:pt x="1627043" y="7950"/>
                </a:lnTo>
                <a:lnTo>
                  <a:pt x="1640385" y="11766"/>
                </a:lnTo>
                <a:lnTo>
                  <a:pt x="1653409" y="16218"/>
                </a:lnTo>
                <a:lnTo>
                  <a:pt x="1667386" y="21624"/>
                </a:lnTo>
                <a:lnTo>
                  <a:pt x="1681363" y="27984"/>
                </a:lnTo>
                <a:lnTo>
                  <a:pt x="1695976" y="35298"/>
                </a:lnTo>
                <a:lnTo>
                  <a:pt x="1710588" y="42930"/>
                </a:lnTo>
                <a:lnTo>
                  <a:pt x="1725836" y="52152"/>
                </a:lnTo>
                <a:lnTo>
                  <a:pt x="1741084" y="62010"/>
                </a:lnTo>
                <a:lnTo>
                  <a:pt x="1756649" y="72822"/>
                </a:lnTo>
                <a:lnTo>
                  <a:pt x="1772850" y="84588"/>
                </a:lnTo>
                <a:lnTo>
                  <a:pt x="1789051" y="97626"/>
                </a:lnTo>
                <a:lnTo>
                  <a:pt x="1804617" y="111300"/>
                </a:lnTo>
                <a:lnTo>
                  <a:pt x="1819547" y="124656"/>
                </a:lnTo>
                <a:lnTo>
                  <a:pt x="1832571" y="138330"/>
                </a:lnTo>
                <a:lnTo>
                  <a:pt x="1844642" y="151686"/>
                </a:lnTo>
                <a:lnTo>
                  <a:pt x="1856078" y="165042"/>
                </a:lnTo>
                <a:lnTo>
                  <a:pt x="1865608" y="178398"/>
                </a:lnTo>
                <a:lnTo>
                  <a:pt x="1874502" y="191755"/>
                </a:lnTo>
                <a:lnTo>
                  <a:pt x="1881809" y="204475"/>
                </a:lnTo>
                <a:lnTo>
                  <a:pt x="1888797" y="217831"/>
                </a:lnTo>
                <a:lnTo>
                  <a:pt x="1894197" y="230869"/>
                </a:lnTo>
                <a:lnTo>
                  <a:pt x="1898962" y="243907"/>
                </a:lnTo>
                <a:lnTo>
                  <a:pt x="1902457" y="256309"/>
                </a:lnTo>
                <a:lnTo>
                  <a:pt x="1905633" y="268711"/>
                </a:lnTo>
                <a:lnTo>
                  <a:pt x="1907857" y="281113"/>
                </a:lnTo>
                <a:lnTo>
                  <a:pt x="1908810" y="293197"/>
                </a:lnTo>
                <a:lnTo>
                  <a:pt x="1909763" y="305281"/>
                </a:lnTo>
                <a:lnTo>
                  <a:pt x="1909763" y="316729"/>
                </a:lnTo>
                <a:lnTo>
                  <a:pt x="1908492" y="328177"/>
                </a:lnTo>
                <a:lnTo>
                  <a:pt x="1907539" y="339307"/>
                </a:lnTo>
                <a:lnTo>
                  <a:pt x="1905316" y="350437"/>
                </a:lnTo>
                <a:lnTo>
                  <a:pt x="1902457" y="360931"/>
                </a:lnTo>
                <a:lnTo>
                  <a:pt x="1899598" y="371425"/>
                </a:lnTo>
                <a:lnTo>
                  <a:pt x="1895786" y="381601"/>
                </a:lnTo>
                <a:lnTo>
                  <a:pt x="1891656" y="391459"/>
                </a:lnTo>
                <a:lnTo>
                  <a:pt x="1887527" y="400681"/>
                </a:lnTo>
                <a:lnTo>
                  <a:pt x="1882762" y="409903"/>
                </a:lnTo>
                <a:lnTo>
                  <a:pt x="1877361" y="418490"/>
                </a:lnTo>
                <a:lnTo>
                  <a:pt x="1871643" y="426758"/>
                </a:lnTo>
                <a:lnTo>
                  <a:pt x="1865925" y="434708"/>
                </a:lnTo>
                <a:lnTo>
                  <a:pt x="1860208" y="442340"/>
                </a:lnTo>
                <a:lnTo>
                  <a:pt x="1854172" y="449336"/>
                </a:lnTo>
                <a:lnTo>
                  <a:pt x="1847501" y="456014"/>
                </a:lnTo>
                <a:lnTo>
                  <a:pt x="1841783" y="463328"/>
                </a:lnTo>
                <a:lnTo>
                  <a:pt x="1830983" y="476048"/>
                </a:lnTo>
                <a:lnTo>
                  <a:pt x="1801122" y="514208"/>
                </a:lnTo>
                <a:lnTo>
                  <a:pt x="1764909" y="560636"/>
                </a:lnTo>
                <a:lnTo>
                  <a:pt x="1730283" y="604838"/>
                </a:lnTo>
                <a:lnTo>
                  <a:pt x="1729648" y="593708"/>
                </a:lnTo>
                <a:lnTo>
                  <a:pt x="1728377" y="581306"/>
                </a:lnTo>
                <a:lnTo>
                  <a:pt x="1726471" y="567632"/>
                </a:lnTo>
                <a:lnTo>
                  <a:pt x="1723930" y="553322"/>
                </a:lnTo>
                <a:lnTo>
                  <a:pt x="1720118" y="537740"/>
                </a:lnTo>
                <a:lnTo>
                  <a:pt x="1715353" y="521840"/>
                </a:lnTo>
                <a:lnTo>
                  <a:pt x="1712494" y="513254"/>
                </a:lnTo>
                <a:lnTo>
                  <a:pt x="1709318" y="504668"/>
                </a:lnTo>
                <a:lnTo>
                  <a:pt x="1705823" y="496082"/>
                </a:lnTo>
                <a:lnTo>
                  <a:pt x="1702011" y="487178"/>
                </a:lnTo>
                <a:lnTo>
                  <a:pt x="1697882" y="477638"/>
                </a:lnTo>
                <a:lnTo>
                  <a:pt x="1693117" y="468098"/>
                </a:lnTo>
                <a:lnTo>
                  <a:pt x="1688034" y="458876"/>
                </a:lnTo>
                <a:lnTo>
                  <a:pt x="1682952" y="449018"/>
                </a:lnTo>
                <a:lnTo>
                  <a:pt x="1677234" y="439160"/>
                </a:lnTo>
                <a:lnTo>
                  <a:pt x="1670881" y="428984"/>
                </a:lnTo>
                <a:lnTo>
                  <a:pt x="1664527" y="418808"/>
                </a:lnTo>
                <a:lnTo>
                  <a:pt x="1657221" y="408631"/>
                </a:lnTo>
                <a:lnTo>
                  <a:pt x="1649915" y="398137"/>
                </a:lnTo>
                <a:lnTo>
                  <a:pt x="1641973" y="387643"/>
                </a:lnTo>
                <a:lnTo>
                  <a:pt x="1633079" y="376831"/>
                </a:lnTo>
                <a:lnTo>
                  <a:pt x="1624184" y="365701"/>
                </a:lnTo>
                <a:lnTo>
                  <a:pt x="1614337" y="354889"/>
                </a:lnTo>
                <a:lnTo>
                  <a:pt x="1604489" y="343441"/>
                </a:lnTo>
                <a:lnTo>
                  <a:pt x="1593688" y="332311"/>
                </a:lnTo>
                <a:lnTo>
                  <a:pt x="1582570" y="320863"/>
                </a:lnTo>
                <a:lnTo>
                  <a:pt x="1571134" y="310051"/>
                </a:lnTo>
                <a:lnTo>
                  <a:pt x="1559381" y="299239"/>
                </a:lnTo>
                <a:lnTo>
                  <a:pt x="1548263" y="289381"/>
                </a:lnTo>
                <a:lnTo>
                  <a:pt x="1536827" y="279523"/>
                </a:lnTo>
                <a:lnTo>
                  <a:pt x="1525709" y="270619"/>
                </a:lnTo>
                <a:lnTo>
                  <a:pt x="1514590" y="262351"/>
                </a:lnTo>
                <a:lnTo>
                  <a:pt x="1503472" y="254083"/>
                </a:lnTo>
                <a:lnTo>
                  <a:pt x="1492672" y="246451"/>
                </a:lnTo>
                <a:lnTo>
                  <a:pt x="1481871" y="239137"/>
                </a:lnTo>
                <a:lnTo>
                  <a:pt x="1471388" y="232777"/>
                </a:lnTo>
                <a:lnTo>
                  <a:pt x="1460905" y="226417"/>
                </a:lnTo>
                <a:lnTo>
                  <a:pt x="1450740" y="220693"/>
                </a:lnTo>
                <a:lnTo>
                  <a:pt x="1440575" y="215287"/>
                </a:lnTo>
                <a:lnTo>
                  <a:pt x="1430410" y="210199"/>
                </a:lnTo>
                <a:lnTo>
                  <a:pt x="1420562" y="205747"/>
                </a:lnTo>
                <a:lnTo>
                  <a:pt x="1411350" y="201613"/>
                </a:lnTo>
                <a:lnTo>
                  <a:pt x="1401820" y="197479"/>
                </a:lnTo>
                <a:lnTo>
                  <a:pt x="1392925" y="193981"/>
                </a:lnTo>
                <a:lnTo>
                  <a:pt x="1375136" y="187620"/>
                </a:lnTo>
                <a:lnTo>
                  <a:pt x="1358300" y="182850"/>
                </a:lnTo>
                <a:lnTo>
                  <a:pt x="1342417" y="178716"/>
                </a:lnTo>
                <a:lnTo>
                  <a:pt x="1327805" y="175536"/>
                </a:lnTo>
                <a:lnTo>
                  <a:pt x="1314145" y="173310"/>
                </a:lnTo>
                <a:lnTo>
                  <a:pt x="1301756" y="171720"/>
                </a:lnTo>
                <a:lnTo>
                  <a:pt x="1290638" y="171084"/>
                </a:lnTo>
                <a:lnTo>
                  <a:pt x="1330346" y="138966"/>
                </a:lnTo>
                <a:lnTo>
                  <a:pt x="1370689" y="105894"/>
                </a:lnTo>
                <a:lnTo>
                  <a:pt x="1405950" y="76638"/>
                </a:lnTo>
                <a:lnTo>
                  <a:pt x="1419609" y="64554"/>
                </a:lnTo>
                <a:lnTo>
                  <a:pt x="1429774" y="55650"/>
                </a:lnTo>
                <a:lnTo>
                  <a:pt x="1435810" y="49926"/>
                </a:lnTo>
                <a:lnTo>
                  <a:pt x="1442163" y="44520"/>
                </a:lnTo>
                <a:lnTo>
                  <a:pt x="1448834" y="39432"/>
                </a:lnTo>
                <a:lnTo>
                  <a:pt x="1455505" y="34026"/>
                </a:lnTo>
                <a:lnTo>
                  <a:pt x="1463129" y="29256"/>
                </a:lnTo>
                <a:lnTo>
                  <a:pt x="1470753" y="24486"/>
                </a:lnTo>
                <a:lnTo>
                  <a:pt x="1479012" y="20352"/>
                </a:lnTo>
                <a:lnTo>
                  <a:pt x="1487271" y="16218"/>
                </a:lnTo>
                <a:lnTo>
                  <a:pt x="1495848" y="13038"/>
                </a:lnTo>
                <a:lnTo>
                  <a:pt x="1505378" y="9540"/>
                </a:lnTo>
                <a:lnTo>
                  <a:pt x="1514590" y="6996"/>
                </a:lnTo>
                <a:lnTo>
                  <a:pt x="1524438" y="4770"/>
                </a:lnTo>
                <a:lnTo>
                  <a:pt x="1534285" y="2544"/>
                </a:lnTo>
                <a:lnTo>
                  <a:pt x="1544768" y="1272"/>
                </a:lnTo>
                <a:lnTo>
                  <a:pt x="155556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69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2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2444462" y="3362253"/>
            <a:ext cx="42550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运用三角形比估算高度</a:t>
            </a:r>
          </a:p>
        </p:txBody>
      </p:sp>
      <p:grpSp>
        <p:nvGrpSpPr>
          <p:cNvPr id="26" name="组合 43">
            <a:extLst>
              <a:ext uri="{FF2B5EF4-FFF2-40B4-BE49-F238E27FC236}">
                <a16:creationId xmlns:a16="http://schemas.microsoft.com/office/drawing/2014/main" id="{F9C73019-FEEA-47DD-A28D-CA39CD7C7201}"/>
              </a:ext>
            </a:extLst>
          </p:cNvPr>
          <p:cNvGrpSpPr/>
          <p:nvPr/>
        </p:nvGrpSpPr>
        <p:grpSpPr>
          <a:xfrm>
            <a:off x="3967270" y="733614"/>
            <a:ext cx="1209458" cy="1108534"/>
            <a:chOff x="3967271" y="995155"/>
            <a:chExt cx="1209458" cy="1108534"/>
          </a:xfrm>
        </p:grpSpPr>
        <p:pic>
          <p:nvPicPr>
            <p:cNvPr id="29" name="图形 34">
              <a:extLst>
                <a:ext uri="{FF2B5EF4-FFF2-40B4-BE49-F238E27FC236}">
                  <a16:creationId xmlns:a16="http://schemas.microsoft.com/office/drawing/2014/main" id="{9651C1CF-AD14-49D0-83AB-0C3B44F28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017731" y="995155"/>
              <a:ext cx="1108534" cy="1108534"/>
            </a:xfrm>
            <a:prstGeom prst="rect">
              <a:avLst/>
            </a:prstGeom>
          </p:spPr>
        </p:pic>
        <p:sp>
          <p:nvSpPr>
            <p:cNvPr id="32" name="文本框 30">
              <a:extLst>
                <a:ext uri="{FF2B5EF4-FFF2-40B4-BE49-F238E27FC236}">
                  <a16:creationId xmlns:a16="http://schemas.microsoft.com/office/drawing/2014/main" id="{00DD387E-4E63-4485-B817-5A95179CE8B8}"/>
                </a:ext>
              </a:extLst>
            </p:cNvPr>
            <p:cNvSpPr txBox="1"/>
            <p:nvPr/>
          </p:nvSpPr>
          <p:spPr>
            <a:xfrm>
              <a:off x="3967271" y="1137106"/>
              <a:ext cx="12094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D0104C-9217-46B4-8F99-81AEE0DAD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927924"/>
      </p:ext>
    </p:extLst>
  </p:cSld>
  <p:clrMapOvr>
    <a:masterClrMapping/>
  </p:clrMapOvr>
  <p:transition spd="slow" advTm="73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4444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27" grpId="0" animBg="1"/>
      <p:bldP spid="31" grpId="0" animBg="1"/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6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714756" y="1060300"/>
            <a:ext cx="5714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spc="-150" dirty="0">
                <a:solidFill>
                  <a:srgbClr val="3E3A39"/>
                </a:solidFill>
                <a:cs typeface="+mn-ea"/>
                <a:sym typeface="+mn-lt"/>
              </a:rPr>
              <a:t>1.</a:t>
            </a:r>
            <a:r>
              <a:rPr lang="zh-CN" altLang="en-US" sz="2000" b="1" spc="-150" dirty="0">
                <a:solidFill>
                  <a:srgbClr val="3E3A39"/>
                </a:solidFill>
                <a:cs typeface="+mn-ea"/>
                <a:sym typeface="+mn-lt"/>
              </a:rPr>
              <a:t>      在图中，</a:t>
            </a:r>
            <a:r>
              <a:rPr lang="zh-CN" altLang="en-US" sz="2000" b="1" dirty="0">
                <a:solidFill>
                  <a:srgbClr val="3E3A39"/>
                </a:solidFill>
                <a:latin typeface="+mn-ea"/>
              </a:rPr>
              <a:t>树</a:t>
            </a:r>
            <a:r>
              <a:rPr lang="en-GB" sz="2000" b="1" i="1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 </a:t>
            </a:r>
            <a:r>
              <a:rPr lang="zh-CN" altLang="en-US" sz="2000" b="1" dirty="0">
                <a:solidFill>
                  <a:srgbClr val="3E3A39"/>
                </a:solidFill>
                <a:latin typeface="+mn-ea"/>
              </a:rPr>
              <a:t>投下一个</a:t>
            </a:r>
            <a:r>
              <a:rPr lang="en-GB" sz="2000" b="1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5.63 m</a:t>
            </a:r>
            <a:r>
              <a:rPr lang="zh-CN" altLang="en-US" sz="2000" b="1" dirty="0">
                <a:solidFill>
                  <a:srgbClr val="3E3A39"/>
                </a:solidFill>
                <a:latin typeface="+mn-ea"/>
              </a:rPr>
              <a:t>长的影子</a:t>
            </a:r>
            <a:r>
              <a:rPr lang="en-US" altLang="zh-CN" sz="2000" b="1" dirty="0">
                <a:solidFill>
                  <a:srgbClr val="3E3A39"/>
                </a:solidFill>
                <a:latin typeface="+mn-ea"/>
              </a:rPr>
              <a:t>(</a:t>
            </a:r>
            <a:r>
              <a:rPr lang="en-US" altLang="zh-CN" sz="2000" b="1" i="1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n-US" altLang="zh-CN" sz="2000" b="1" dirty="0">
                <a:solidFill>
                  <a:srgbClr val="3E3A39"/>
                </a:solidFill>
                <a:latin typeface="+mn-ea"/>
              </a:rPr>
              <a:t>)</a:t>
            </a:r>
            <a:br>
              <a:rPr lang="en-US" altLang="zh-CN" sz="2000" b="1" dirty="0">
                <a:solidFill>
                  <a:srgbClr val="3E3A39"/>
                </a:solidFill>
                <a:latin typeface="+mn-ea"/>
              </a:rPr>
            </a:br>
            <a:r>
              <a:rPr lang="en-US" altLang="zh-CN" sz="2000" b="1" dirty="0">
                <a:solidFill>
                  <a:srgbClr val="3E3A39"/>
                </a:solidFill>
                <a:latin typeface="+mn-ea"/>
              </a:rPr>
              <a:t>	</a:t>
            </a:r>
            <a:r>
              <a:rPr lang="zh-CN" altLang="en-US" sz="2000" b="1" dirty="0">
                <a:solidFill>
                  <a:srgbClr val="3E3A39"/>
                </a:solidFill>
                <a:latin typeface="+mn-ea"/>
              </a:rPr>
              <a:t>且</a:t>
            </a:r>
            <a:r>
              <a:rPr lang="zh-CN" altLang="en-US" sz="2000" b="1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000" b="1" i="1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000" b="1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=37°</a:t>
            </a:r>
            <a:r>
              <a:rPr lang="zh-CN" altLang="en-US" sz="2000" b="1" dirty="0">
                <a:solidFill>
                  <a:srgbClr val="3E3A39"/>
                </a:solidFill>
                <a:latin typeface="+mn-ea"/>
              </a:rPr>
              <a:t>。假设</a:t>
            </a:r>
            <a:r>
              <a:rPr lang="en-US" altLang="zh-CN" sz="2000" b="1" i="1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zh-CN" altLang="en-US" sz="2000" b="1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⊥</a:t>
            </a:r>
            <a:r>
              <a:rPr lang="en-US" altLang="zh-CN" sz="2000" b="1" i="1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zh-CN" altLang="en-US" sz="2000" b="1" dirty="0">
                <a:solidFill>
                  <a:srgbClr val="3E3A39"/>
                </a:solidFill>
                <a:latin typeface="+mn-ea"/>
              </a:rPr>
              <a:t>，求树</a:t>
            </a:r>
            <a:r>
              <a:rPr lang="en-GB" sz="2000" b="1" i="1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zh-CN" altLang="en-US" sz="2000" b="1" dirty="0">
                <a:solidFill>
                  <a:srgbClr val="3E3A39"/>
                </a:solidFill>
                <a:latin typeface="+mn-ea"/>
              </a:rPr>
              <a:t>的高度。</a:t>
            </a:r>
            <a:endParaRPr lang="zh-CN" altLang="en-US" sz="2000" b="1" i="1" spc="-150" dirty="0">
              <a:solidFill>
                <a:srgbClr val="3E3A39"/>
              </a:solidFill>
              <a:latin typeface="+mn-ea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46" name="Canvas 263122235">
            <a:extLst>
              <a:ext uri="{FF2B5EF4-FFF2-40B4-BE49-F238E27FC236}">
                <a16:creationId xmlns:a16="http://schemas.microsoft.com/office/drawing/2014/main" id="{8E979345-31F8-49EF-96B7-971A892F11B1}"/>
              </a:ext>
            </a:extLst>
          </p:cNvPr>
          <p:cNvGrpSpPr/>
          <p:nvPr/>
        </p:nvGrpSpPr>
        <p:grpSpPr>
          <a:xfrm>
            <a:off x="3433126" y="2185825"/>
            <a:ext cx="2277745" cy="1707515"/>
            <a:chOff x="0" y="0"/>
            <a:chExt cx="2277745" cy="1707515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43147AF-036D-4B80-A713-FF47488240B1}"/>
                </a:ext>
              </a:extLst>
            </p:cNvPr>
            <p:cNvSpPr/>
            <p:nvPr/>
          </p:nvSpPr>
          <p:spPr>
            <a:xfrm>
              <a:off x="0" y="0"/>
              <a:ext cx="2277745" cy="1707515"/>
            </a:xfrm>
            <a:prstGeom prst="rect">
              <a:avLst/>
            </a:prstGeom>
            <a:solidFill>
              <a:prstClr val="white"/>
            </a:solidFill>
          </p:spPr>
          <p:txBody>
            <a:bodyPr/>
            <a:lstStyle/>
            <a:p>
              <a:endParaRPr lang="zh-HK" altLang="en-US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DE7ED901-A1EF-44AA-B827-B7F23E021A6C}"/>
                </a:ext>
              </a:extLst>
            </p:cNvPr>
            <p:cNvGrpSpPr/>
            <p:nvPr/>
          </p:nvGrpSpPr>
          <p:grpSpPr>
            <a:xfrm>
              <a:off x="124" y="1422"/>
              <a:ext cx="2242525" cy="1671585"/>
              <a:chOff x="1361127" y="1422"/>
              <a:chExt cx="2242525" cy="1671585"/>
            </a:xfrm>
          </p:grpSpPr>
          <p:sp>
            <p:nvSpPr>
              <p:cNvPr id="49" name="Text Box 1590542149">
                <a:extLst>
                  <a:ext uri="{FF2B5EF4-FFF2-40B4-BE49-F238E27FC236}">
                    <a16:creationId xmlns:a16="http://schemas.microsoft.com/office/drawing/2014/main" id="{DCC279DD-3553-4275-A546-E1BFD2650153}"/>
                  </a:ext>
                </a:extLst>
              </p:cNvPr>
              <p:cNvSpPr txBox="1"/>
              <p:nvPr/>
            </p:nvSpPr>
            <p:spPr>
              <a:xfrm>
                <a:off x="2089179" y="1382812"/>
                <a:ext cx="612775" cy="29019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20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5.63 m</a:t>
                </a:r>
                <a:endPara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Text Box 1836788108">
                <a:extLst>
                  <a:ext uri="{FF2B5EF4-FFF2-40B4-BE49-F238E27FC236}">
                    <a16:creationId xmlns:a16="http://schemas.microsoft.com/office/drawing/2014/main" id="{73FA410E-8B3F-424D-9B96-28A9395DEA44}"/>
                  </a:ext>
                </a:extLst>
              </p:cNvPr>
              <p:cNvSpPr txBox="1"/>
              <p:nvPr/>
            </p:nvSpPr>
            <p:spPr>
              <a:xfrm>
                <a:off x="2946430" y="1342343"/>
                <a:ext cx="291465" cy="3060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200" i="1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C</a:t>
                </a:r>
                <a:endPara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Text Box 1198323513">
                <a:extLst>
                  <a:ext uri="{FF2B5EF4-FFF2-40B4-BE49-F238E27FC236}">
                    <a16:creationId xmlns:a16="http://schemas.microsoft.com/office/drawing/2014/main" id="{460EDC09-B23F-4D58-A767-230788796B08}"/>
                  </a:ext>
                </a:extLst>
              </p:cNvPr>
              <p:cNvSpPr txBox="1"/>
              <p:nvPr/>
            </p:nvSpPr>
            <p:spPr>
              <a:xfrm>
                <a:off x="1361127" y="1308378"/>
                <a:ext cx="282575" cy="35814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200" i="1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A</a:t>
                </a:r>
                <a:endPara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Text Box 1002679972">
                <a:extLst>
                  <a:ext uri="{FF2B5EF4-FFF2-40B4-BE49-F238E27FC236}">
                    <a16:creationId xmlns:a16="http://schemas.microsoft.com/office/drawing/2014/main" id="{F780CAB4-646E-4DDA-BE7C-D702F155F70E}"/>
                  </a:ext>
                </a:extLst>
              </p:cNvPr>
              <p:cNvSpPr txBox="1"/>
              <p:nvPr/>
            </p:nvSpPr>
            <p:spPr>
              <a:xfrm>
                <a:off x="2942740" y="1422"/>
                <a:ext cx="282575" cy="35814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200" i="1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B</a:t>
                </a:r>
                <a:endPara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53" name="Graphic 1" descr="Fir tree outline">
                <a:extLst>
                  <a:ext uri="{FF2B5EF4-FFF2-40B4-BE49-F238E27FC236}">
                    <a16:creationId xmlns:a16="http://schemas.microsoft.com/office/drawing/2014/main" id="{945FEC23-D16F-4F49-A2B6-8E05FC7989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554632" y="219870"/>
                <a:ext cx="1049020" cy="1248410"/>
              </a:xfrm>
              <a:prstGeom prst="rect">
                <a:avLst/>
              </a:prstGeom>
            </p:spPr>
          </p:pic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B8817CAD-F176-4418-AF98-5FBCDCE69C0A}"/>
                  </a:ext>
                </a:extLst>
              </p:cNvPr>
              <p:cNvCxnSpPr/>
              <p:nvPr/>
            </p:nvCxnSpPr>
            <p:spPr>
              <a:xfrm>
                <a:off x="3078015" y="268427"/>
                <a:ext cx="0" cy="1140624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Arc 54">
                <a:extLst>
                  <a:ext uri="{FF2B5EF4-FFF2-40B4-BE49-F238E27FC236}">
                    <a16:creationId xmlns:a16="http://schemas.microsoft.com/office/drawing/2014/main" id="{54915B90-8C17-4354-8507-E51420173CEA}"/>
                  </a:ext>
                </a:extLst>
              </p:cNvPr>
              <p:cNvSpPr/>
              <p:nvPr/>
            </p:nvSpPr>
            <p:spPr>
              <a:xfrm>
                <a:off x="1444196" y="1210789"/>
                <a:ext cx="392687" cy="392687"/>
              </a:xfrm>
              <a:prstGeom prst="arc">
                <a:avLst>
                  <a:gd name="adj1" fmla="val 19121855"/>
                  <a:gd name="adj2" fmla="val 0"/>
                </a:avLst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6" name="Text Box 1504316427">
                <a:extLst>
                  <a:ext uri="{FF2B5EF4-FFF2-40B4-BE49-F238E27FC236}">
                    <a16:creationId xmlns:a16="http://schemas.microsoft.com/office/drawing/2014/main" id="{ED8FA3A5-4334-4953-A369-56BEEDA2D97A}"/>
                  </a:ext>
                </a:extLst>
              </p:cNvPr>
              <p:cNvSpPr txBox="1"/>
              <p:nvPr/>
            </p:nvSpPr>
            <p:spPr>
              <a:xfrm>
                <a:off x="1781254" y="1150698"/>
                <a:ext cx="565150" cy="29019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3C41A22F-067A-4D3F-B5BF-681CAD144CBC}"/>
                  </a:ext>
                </a:extLst>
              </p:cNvPr>
              <p:cNvCxnSpPr/>
              <p:nvPr/>
            </p:nvCxnSpPr>
            <p:spPr>
              <a:xfrm flipH="1">
                <a:off x="1631478" y="262231"/>
                <a:ext cx="1451610" cy="1143635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D562C8DD-2218-435C-B236-145EEB033233}"/>
                  </a:ext>
                </a:extLst>
              </p:cNvPr>
              <p:cNvCxnSpPr/>
              <p:nvPr/>
            </p:nvCxnSpPr>
            <p:spPr>
              <a:xfrm>
                <a:off x="1618190" y="1411018"/>
                <a:ext cx="1470025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A4475-52A4-46BD-BBC0-8590F16F3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2805913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6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grpSp>
        <p:nvGrpSpPr>
          <p:cNvPr id="46" name="Canvas 263122235">
            <a:extLst>
              <a:ext uri="{FF2B5EF4-FFF2-40B4-BE49-F238E27FC236}">
                <a16:creationId xmlns:a16="http://schemas.microsoft.com/office/drawing/2014/main" id="{8E979345-31F8-49EF-96B7-971A892F11B1}"/>
              </a:ext>
            </a:extLst>
          </p:cNvPr>
          <p:cNvGrpSpPr/>
          <p:nvPr/>
        </p:nvGrpSpPr>
        <p:grpSpPr>
          <a:xfrm>
            <a:off x="5166236" y="2185825"/>
            <a:ext cx="2277745" cy="1707515"/>
            <a:chOff x="0" y="0"/>
            <a:chExt cx="2277745" cy="1707515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43147AF-036D-4B80-A713-FF47488240B1}"/>
                </a:ext>
              </a:extLst>
            </p:cNvPr>
            <p:cNvSpPr/>
            <p:nvPr/>
          </p:nvSpPr>
          <p:spPr>
            <a:xfrm>
              <a:off x="0" y="0"/>
              <a:ext cx="2277745" cy="1707515"/>
            </a:xfrm>
            <a:prstGeom prst="rect">
              <a:avLst/>
            </a:prstGeom>
            <a:solidFill>
              <a:prstClr val="white"/>
            </a:solidFill>
          </p:spPr>
          <p:txBody>
            <a:bodyPr/>
            <a:lstStyle/>
            <a:p>
              <a:endParaRPr lang="zh-HK" altLang="en-US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DE7ED901-A1EF-44AA-B827-B7F23E021A6C}"/>
                </a:ext>
              </a:extLst>
            </p:cNvPr>
            <p:cNvGrpSpPr/>
            <p:nvPr/>
          </p:nvGrpSpPr>
          <p:grpSpPr>
            <a:xfrm>
              <a:off x="124" y="1422"/>
              <a:ext cx="2242525" cy="1671585"/>
              <a:chOff x="1361127" y="1422"/>
              <a:chExt cx="2242525" cy="1671585"/>
            </a:xfrm>
          </p:grpSpPr>
          <p:sp>
            <p:nvSpPr>
              <p:cNvPr id="49" name="Text Box 1590542149">
                <a:extLst>
                  <a:ext uri="{FF2B5EF4-FFF2-40B4-BE49-F238E27FC236}">
                    <a16:creationId xmlns:a16="http://schemas.microsoft.com/office/drawing/2014/main" id="{DCC279DD-3553-4275-A546-E1BFD2650153}"/>
                  </a:ext>
                </a:extLst>
              </p:cNvPr>
              <p:cNvSpPr txBox="1"/>
              <p:nvPr/>
            </p:nvSpPr>
            <p:spPr>
              <a:xfrm>
                <a:off x="2089179" y="1382812"/>
                <a:ext cx="612775" cy="29019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20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5.63 m</a:t>
                </a:r>
                <a:endPara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Text Box 1836788108">
                <a:extLst>
                  <a:ext uri="{FF2B5EF4-FFF2-40B4-BE49-F238E27FC236}">
                    <a16:creationId xmlns:a16="http://schemas.microsoft.com/office/drawing/2014/main" id="{73FA410E-8B3F-424D-9B96-28A9395DEA44}"/>
                  </a:ext>
                </a:extLst>
              </p:cNvPr>
              <p:cNvSpPr txBox="1"/>
              <p:nvPr/>
            </p:nvSpPr>
            <p:spPr>
              <a:xfrm>
                <a:off x="2946430" y="1342343"/>
                <a:ext cx="291465" cy="3060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200" i="1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C</a:t>
                </a:r>
                <a:endPara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Text Box 1198323513">
                <a:extLst>
                  <a:ext uri="{FF2B5EF4-FFF2-40B4-BE49-F238E27FC236}">
                    <a16:creationId xmlns:a16="http://schemas.microsoft.com/office/drawing/2014/main" id="{460EDC09-B23F-4D58-A767-230788796B08}"/>
                  </a:ext>
                </a:extLst>
              </p:cNvPr>
              <p:cNvSpPr txBox="1"/>
              <p:nvPr/>
            </p:nvSpPr>
            <p:spPr>
              <a:xfrm>
                <a:off x="1361127" y="1308378"/>
                <a:ext cx="282575" cy="35814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200" i="1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A</a:t>
                </a:r>
                <a:endPara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Text Box 1002679972">
                <a:extLst>
                  <a:ext uri="{FF2B5EF4-FFF2-40B4-BE49-F238E27FC236}">
                    <a16:creationId xmlns:a16="http://schemas.microsoft.com/office/drawing/2014/main" id="{F780CAB4-646E-4DDA-BE7C-D702F155F70E}"/>
                  </a:ext>
                </a:extLst>
              </p:cNvPr>
              <p:cNvSpPr txBox="1"/>
              <p:nvPr/>
            </p:nvSpPr>
            <p:spPr>
              <a:xfrm>
                <a:off x="2942740" y="1422"/>
                <a:ext cx="282575" cy="35814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200" i="1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B</a:t>
                </a:r>
                <a:endPara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53" name="Graphic 1" descr="Fir tree outline">
                <a:extLst>
                  <a:ext uri="{FF2B5EF4-FFF2-40B4-BE49-F238E27FC236}">
                    <a16:creationId xmlns:a16="http://schemas.microsoft.com/office/drawing/2014/main" id="{945FEC23-D16F-4F49-A2B6-8E05FC7989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554632" y="219870"/>
                <a:ext cx="1049020" cy="1248410"/>
              </a:xfrm>
              <a:prstGeom prst="rect">
                <a:avLst/>
              </a:prstGeom>
            </p:spPr>
          </p:pic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B8817CAD-F176-4418-AF98-5FBCDCE69C0A}"/>
                  </a:ext>
                </a:extLst>
              </p:cNvPr>
              <p:cNvCxnSpPr/>
              <p:nvPr/>
            </p:nvCxnSpPr>
            <p:spPr>
              <a:xfrm>
                <a:off x="3078015" y="268427"/>
                <a:ext cx="0" cy="1140624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Arc 54">
                <a:extLst>
                  <a:ext uri="{FF2B5EF4-FFF2-40B4-BE49-F238E27FC236}">
                    <a16:creationId xmlns:a16="http://schemas.microsoft.com/office/drawing/2014/main" id="{54915B90-8C17-4354-8507-E51420173CEA}"/>
                  </a:ext>
                </a:extLst>
              </p:cNvPr>
              <p:cNvSpPr/>
              <p:nvPr/>
            </p:nvSpPr>
            <p:spPr>
              <a:xfrm>
                <a:off x="1444196" y="1210789"/>
                <a:ext cx="392687" cy="392687"/>
              </a:xfrm>
              <a:prstGeom prst="arc">
                <a:avLst>
                  <a:gd name="adj1" fmla="val 19121855"/>
                  <a:gd name="adj2" fmla="val 0"/>
                </a:avLst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6" name="Text Box 1504316427">
                <a:extLst>
                  <a:ext uri="{FF2B5EF4-FFF2-40B4-BE49-F238E27FC236}">
                    <a16:creationId xmlns:a16="http://schemas.microsoft.com/office/drawing/2014/main" id="{ED8FA3A5-4334-4953-A369-56BEEDA2D97A}"/>
                  </a:ext>
                </a:extLst>
              </p:cNvPr>
              <p:cNvSpPr txBox="1"/>
              <p:nvPr/>
            </p:nvSpPr>
            <p:spPr>
              <a:xfrm>
                <a:off x="1781254" y="1150698"/>
                <a:ext cx="565150" cy="29019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3C41A22F-067A-4D3F-B5BF-681CAD144CBC}"/>
                  </a:ext>
                </a:extLst>
              </p:cNvPr>
              <p:cNvCxnSpPr/>
              <p:nvPr/>
            </p:nvCxnSpPr>
            <p:spPr>
              <a:xfrm flipH="1">
                <a:off x="1631478" y="262231"/>
                <a:ext cx="1451610" cy="1143635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D562C8DD-2218-435C-B236-145EEB033233}"/>
                  </a:ext>
                </a:extLst>
              </p:cNvPr>
              <p:cNvCxnSpPr/>
              <p:nvPr/>
            </p:nvCxnSpPr>
            <p:spPr>
              <a:xfrm>
                <a:off x="1618190" y="1411018"/>
                <a:ext cx="1470025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6CA1095-AABC-43DE-BF96-7FC3EA1A36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628371"/>
              </p:ext>
            </p:extLst>
          </p:nvPr>
        </p:nvGraphicFramePr>
        <p:xfrm>
          <a:off x="2433503" y="2488655"/>
          <a:ext cx="2406394" cy="1370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04912" imgH="857191" progId="Equation.DSMT4">
                  <p:embed/>
                </p:oleObj>
              </mc:Choice>
              <mc:Fallback>
                <p:oleObj name="Equation" r:id="rId8" imgW="1504912" imgH="85719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33503" y="2488655"/>
                        <a:ext cx="2406394" cy="13707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文本框 31">
            <a:extLst>
              <a:ext uri="{FF2B5EF4-FFF2-40B4-BE49-F238E27FC236}">
                <a16:creationId xmlns:a16="http://schemas.microsoft.com/office/drawing/2014/main" id="{F5B4B9ED-47DA-404A-A865-DD3BFA8A8CF6}"/>
              </a:ext>
            </a:extLst>
          </p:cNvPr>
          <p:cNvSpPr txBox="1"/>
          <p:nvPr/>
        </p:nvSpPr>
        <p:spPr>
          <a:xfrm>
            <a:off x="2255679" y="2061689"/>
            <a:ext cx="1114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答案：</a:t>
            </a:r>
            <a:endParaRPr lang="zh-CN" altLang="en-US" sz="2400" i="1" spc="-15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5058F-3773-469F-9AD0-8F9E196A4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25" name="文本框 31">
            <a:extLst>
              <a:ext uri="{FF2B5EF4-FFF2-40B4-BE49-F238E27FC236}">
                <a16:creationId xmlns:a16="http://schemas.microsoft.com/office/drawing/2014/main" id="{B4323932-868E-4D09-9092-AF486ADF21D1}"/>
              </a:ext>
            </a:extLst>
          </p:cNvPr>
          <p:cNvSpPr txBox="1"/>
          <p:nvPr/>
        </p:nvSpPr>
        <p:spPr>
          <a:xfrm>
            <a:off x="1714756" y="1060300"/>
            <a:ext cx="5714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spc="-150" dirty="0">
                <a:solidFill>
                  <a:srgbClr val="3E3A39"/>
                </a:solidFill>
                <a:cs typeface="+mn-ea"/>
                <a:sym typeface="+mn-lt"/>
              </a:rPr>
              <a:t>1.</a:t>
            </a:r>
            <a:r>
              <a:rPr lang="zh-CN" altLang="en-US" sz="2000" b="1" spc="-150" dirty="0">
                <a:solidFill>
                  <a:srgbClr val="3E3A39"/>
                </a:solidFill>
                <a:cs typeface="+mn-ea"/>
                <a:sym typeface="+mn-lt"/>
              </a:rPr>
              <a:t>      在图中，</a:t>
            </a:r>
            <a:r>
              <a:rPr lang="zh-CN" altLang="en-US" sz="2000" b="1" dirty="0">
                <a:solidFill>
                  <a:srgbClr val="3E3A39"/>
                </a:solidFill>
                <a:latin typeface="+mn-ea"/>
              </a:rPr>
              <a:t>树</a:t>
            </a:r>
            <a:r>
              <a:rPr lang="en-GB" sz="2000" b="1" i="1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 </a:t>
            </a:r>
            <a:r>
              <a:rPr lang="zh-CN" altLang="en-US" sz="2000" b="1" dirty="0">
                <a:solidFill>
                  <a:srgbClr val="3E3A39"/>
                </a:solidFill>
                <a:latin typeface="+mn-ea"/>
              </a:rPr>
              <a:t>投下一个</a:t>
            </a:r>
            <a:r>
              <a:rPr lang="en-GB" sz="2000" b="1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5.63 m</a:t>
            </a:r>
            <a:r>
              <a:rPr lang="zh-CN" altLang="en-US" sz="2000" b="1" dirty="0">
                <a:solidFill>
                  <a:srgbClr val="3E3A39"/>
                </a:solidFill>
                <a:latin typeface="+mn-ea"/>
              </a:rPr>
              <a:t>长的影子</a:t>
            </a:r>
            <a:r>
              <a:rPr lang="en-US" altLang="zh-CN" sz="2000" b="1" dirty="0">
                <a:solidFill>
                  <a:srgbClr val="3E3A39"/>
                </a:solidFill>
                <a:latin typeface="+mn-ea"/>
              </a:rPr>
              <a:t>(</a:t>
            </a:r>
            <a:r>
              <a:rPr lang="en-US" altLang="zh-CN" sz="2000" b="1" i="1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n-US" altLang="zh-CN" sz="2000" b="1" dirty="0">
                <a:solidFill>
                  <a:srgbClr val="3E3A39"/>
                </a:solidFill>
                <a:latin typeface="+mn-ea"/>
              </a:rPr>
              <a:t>)</a:t>
            </a:r>
            <a:br>
              <a:rPr lang="en-US" altLang="zh-CN" sz="2000" b="1" dirty="0">
                <a:solidFill>
                  <a:srgbClr val="3E3A39"/>
                </a:solidFill>
                <a:latin typeface="+mn-ea"/>
              </a:rPr>
            </a:br>
            <a:r>
              <a:rPr lang="en-US" altLang="zh-CN" sz="2000" b="1" dirty="0">
                <a:solidFill>
                  <a:srgbClr val="3E3A39"/>
                </a:solidFill>
                <a:latin typeface="+mn-ea"/>
              </a:rPr>
              <a:t>	</a:t>
            </a:r>
            <a:r>
              <a:rPr lang="zh-CN" altLang="en-US" sz="2000" b="1" dirty="0">
                <a:solidFill>
                  <a:srgbClr val="3E3A39"/>
                </a:solidFill>
                <a:latin typeface="+mn-ea"/>
              </a:rPr>
              <a:t>且</a:t>
            </a:r>
            <a:r>
              <a:rPr lang="zh-CN" altLang="en-US" sz="2000" b="1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000" b="1" i="1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000" b="1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=37°</a:t>
            </a:r>
            <a:r>
              <a:rPr lang="zh-CN" altLang="en-US" sz="2000" b="1" dirty="0">
                <a:solidFill>
                  <a:srgbClr val="3E3A39"/>
                </a:solidFill>
                <a:latin typeface="+mn-ea"/>
              </a:rPr>
              <a:t>。假设</a:t>
            </a:r>
            <a:r>
              <a:rPr lang="en-US" altLang="zh-CN" sz="2000" b="1" i="1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zh-CN" altLang="en-US" sz="2000" b="1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⊥</a:t>
            </a:r>
            <a:r>
              <a:rPr lang="en-US" altLang="zh-CN" sz="2000" b="1" i="1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zh-CN" altLang="en-US" sz="2000" b="1" dirty="0">
                <a:solidFill>
                  <a:srgbClr val="3E3A39"/>
                </a:solidFill>
                <a:latin typeface="+mn-ea"/>
              </a:rPr>
              <a:t>，求树</a:t>
            </a:r>
            <a:r>
              <a:rPr lang="en-GB" sz="2000" b="1" i="1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zh-CN" altLang="en-US" sz="2000" b="1" dirty="0">
                <a:solidFill>
                  <a:srgbClr val="3E3A39"/>
                </a:solidFill>
                <a:latin typeface="+mn-ea"/>
              </a:rPr>
              <a:t>的高度。</a:t>
            </a:r>
            <a:endParaRPr lang="zh-CN" altLang="en-US" sz="2000" b="1" i="1" spc="-150" dirty="0">
              <a:solidFill>
                <a:srgbClr val="3E3A39"/>
              </a:solidFill>
              <a:latin typeface="+mn-ea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0986431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6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618639" y="931587"/>
            <a:ext cx="59386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spc="-150" dirty="0">
                <a:solidFill>
                  <a:srgbClr val="3E3A39"/>
                </a:solidFill>
                <a:cs typeface="+mn-ea"/>
                <a:sym typeface="+mn-lt"/>
              </a:rPr>
              <a:t>2.</a:t>
            </a:r>
            <a:r>
              <a:rPr lang="zh-CN" altLang="en-US" sz="2000" b="1" spc="-150" dirty="0">
                <a:solidFill>
                  <a:srgbClr val="3E3A39"/>
                </a:solidFill>
                <a:cs typeface="+mn-ea"/>
                <a:sym typeface="+mn-lt"/>
              </a:rPr>
              <a:t>     在图中，</a:t>
            </a:r>
            <a:r>
              <a:rPr lang="zh-CN" altLang="en-US" sz="2000" b="1" dirty="0">
                <a:solidFill>
                  <a:srgbClr val="3E3A39"/>
                </a:solidFill>
                <a:latin typeface="+mn-ea"/>
              </a:rPr>
              <a:t>一位学生站在点</a:t>
            </a:r>
            <a:r>
              <a:rPr lang="en-GB" sz="2000" b="1" i="1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000" b="1" dirty="0">
                <a:solidFill>
                  <a:srgbClr val="3E3A39"/>
                </a:solidFill>
              </a:rPr>
              <a:t>，距离树</a:t>
            </a:r>
            <a:r>
              <a:rPr lang="en-US" altLang="zh-CN" sz="2000" b="1" i="1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zh-CN" altLang="en-US" sz="2000" b="1" dirty="0">
                <a:solidFill>
                  <a:srgbClr val="3E3A39"/>
                </a:solidFill>
              </a:rPr>
              <a:t>有</a:t>
            </a:r>
            <a:r>
              <a:rPr lang="en-US" altLang="zh-CN" sz="2000" b="1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8.45 m</a:t>
            </a:r>
            <a:r>
              <a:rPr lang="zh-CN" altLang="en-US" sz="2000" b="1" dirty="0">
                <a:solidFill>
                  <a:srgbClr val="3E3A39"/>
                </a:solidFill>
              </a:rPr>
              <a:t>。</a:t>
            </a:r>
            <a:br>
              <a:rPr lang="en-US" altLang="zh-CN" sz="2000" b="1" dirty="0">
                <a:solidFill>
                  <a:srgbClr val="3E3A39"/>
                </a:solidFill>
              </a:rPr>
            </a:br>
            <a:r>
              <a:rPr lang="en-US" altLang="zh-CN" sz="2000" b="1" dirty="0">
                <a:solidFill>
                  <a:srgbClr val="3E3A39"/>
                </a:solidFill>
              </a:rPr>
              <a:t>	</a:t>
            </a:r>
            <a:r>
              <a:rPr lang="zh-CN" altLang="en-US" sz="2000" b="1" dirty="0">
                <a:solidFill>
                  <a:srgbClr val="3E3A39"/>
                </a:solidFill>
              </a:rPr>
              <a:t>已知他的视线水平高于地面</a:t>
            </a:r>
            <a:r>
              <a:rPr lang="en-US" altLang="zh-CN" sz="2000" b="1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1.53 m</a:t>
            </a:r>
            <a:r>
              <a:rPr lang="zh-CN" altLang="en-US" sz="2000" b="1" dirty="0">
                <a:solidFill>
                  <a:srgbClr val="3E3A39"/>
                </a:solidFill>
                <a:latin typeface="+mn-ea"/>
              </a:rPr>
              <a:t>。</a:t>
            </a:r>
            <a:br>
              <a:rPr lang="en-US" altLang="zh-CN" sz="2000" b="1" dirty="0">
                <a:solidFill>
                  <a:srgbClr val="3E3A39"/>
                </a:solidFill>
                <a:latin typeface="+mn-ea"/>
              </a:rPr>
            </a:br>
            <a:r>
              <a:rPr lang="en-US" altLang="zh-CN" sz="2000" b="1" dirty="0">
                <a:solidFill>
                  <a:srgbClr val="3E3A39"/>
                </a:solidFill>
                <a:latin typeface="+mn-ea"/>
              </a:rPr>
              <a:t>	</a:t>
            </a:r>
            <a:r>
              <a:rPr lang="zh-CN" altLang="en-US" sz="2000" b="1" dirty="0">
                <a:solidFill>
                  <a:srgbClr val="3E3A39"/>
                </a:solidFill>
                <a:latin typeface="+mn-ea"/>
              </a:rPr>
              <a:t>他发现从他的眼睛</a:t>
            </a:r>
            <a:r>
              <a:rPr lang="en-US" altLang="zh-CN" sz="2000" b="1" i="1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solidFill>
                  <a:srgbClr val="3E3A39"/>
                </a:solidFill>
              </a:rPr>
              <a:t>到树顶部的仰角是</a:t>
            </a:r>
            <a:r>
              <a:rPr lang="en-US" altLang="zh-CN" sz="2000" b="1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26.7</a:t>
            </a:r>
            <a:r>
              <a:rPr lang="en-US" altLang="zh-CN" sz="2000" b="1" dirty="0">
                <a:solidFill>
                  <a:srgbClr val="3E3A39"/>
                </a:solidFill>
                <a:latin typeface="+mn-ea"/>
              </a:rPr>
              <a:t>°</a:t>
            </a:r>
            <a:r>
              <a:rPr lang="zh-CN" altLang="en-US" sz="2000" b="1" dirty="0">
                <a:solidFill>
                  <a:srgbClr val="3E3A39"/>
                </a:solidFill>
                <a:latin typeface="+mn-ea"/>
              </a:rPr>
              <a:t>。</a:t>
            </a:r>
            <a:br>
              <a:rPr lang="en-US" altLang="zh-CN" sz="2000" b="1" dirty="0">
                <a:solidFill>
                  <a:srgbClr val="3E3A39"/>
                </a:solidFill>
                <a:latin typeface="+mn-ea"/>
              </a:rPr>
            </a:br>
            <a:r>
              <a:rPr lang="en-US" altLang="zh-CN" sz="2000" b="1" dirty="0">
                <a:solidFill>
                  <a:srgbClr val="3E3A39"/>
                </a:solidFill>
                <a:latin typeface="+mn-ea"/>
              </a:rPr>
              <a:t>	</a:t>
            </a:r>
            <a:r>
              <a:rPr lang="zh-CN" altLang="en-US" sz="2000" b="1" dirty="0">
                <a:solidFill>
                  <a:srgbClr val="3E3A39"/>
                </a:solidFill>
                <a:latin typeface="+mn-ea"/>
              </a:rPr>
              <a:t>求树</a:t>
            </a:r>
            <a:r>
              <a:rPr lang="en-US" altLang="zh-CN" sz="2000" b="1" i="1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zh-CN" altLang="en-US" sz="2000" b="1" dirty="0">
                <a:solidFill>
                  <a:srgbClr val="3E3A39"/>
                </a:solidFill>
                <a:latin typeface="+mn-ea"/>
              </a:rPr>
              <a:t>的高度。</a:t>
            </a:r>
            <a:endParaRPr lang="zh-CN" altLang="en-US" sz="2000" b="1" spc="-150" dirty="0">
              <a:solidFill>
                <a:srgbClr val="3E3A39"/>
              </a:solidFill>
              <a:latin typeface="+mn-ea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F4F8B4A-95A2-4D16-900F-4175AF058084}"/>
              </a:ext>
            </a:extLst>
          </p:cNvPr>
          <p:cNvGrpSpPr/>
          <p:nvPr/>
        </p:nvGrpSpPr>
        <p:grpSpPr>
          <a:xfrm>
            <a:off x="2711450" y="2338829"/>
            <a:ext cx="3625551" cy="2189162"/>
            <a:chOff x="1545032" y="87883"/>
            <a:chExt cx="2666404" cy="1583937"/>
          </a:xfrm>
        </p:grpSpPr>
        <p:sp>
          <p:nvSpPr>
            <p:cNvPr id="29" name="Text Box 2">
              <a:extLst>
                <a:ext uri="{FF2B5EF4-FFF2-40B4-BE49-F238E27FC236}">
                  <a16:creationId xmlns:a16="http://schemas.microsoft.com/office/drawing/2014/main" id="{9D675961-0FD3-4602-BDBB-D345F3374DA6}"/>
                </a:ext>
              </a:extLst>
            </p:cNvPr>
            <p:cNvSpPr txBox="1"/>
            <p:nvPr/>
          </p:nvSpPr>
          <p:spPr>
            <a:xfrm>
              <a:off x="2618735" y="1355067"/>
              <a:ext cx="612775" cy="2901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8.45 m</a:t>
              </a:r>
              <a:endParaRPr lang="en-US" sz="1200" kern="10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30" name="Text Box 3">
              <a:extLst>
                <a:ext uri="{FF2B5EF4-FFF2-40B4-BE49-F238E27FC236}">
                  <a16:creationId xmlns:a16="http://schemas.microsoft.com/office/drawing/2014/main" id="{0E21AFC0-6B47-4D17-BCFB-09DE30DE5CFA}"/>
                </a:ext>
              </a:extLst>
            </p:cNvPr>
            <p:cNvSpPr txBox="1"/>
            <p:nvPr/>
          </p:nvSpPr>
          <p:spPr>
            <a:xfrm>
              <a:off x="3580075" y="1366383"/>
              <a:ext cx="304165" cy="30543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 i="1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D</a:t>
              </a:r>
              <a:endPara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31" name="Text Box 4">
              <a:extLst>
                <a:ext uri="{FF2B5EF4-FFF2-40B4-BE49-F238E27FC236}">
                  <a16:creationId xmlns:a16="http://schemas.microsoft.com/office/drawing/2014/main" id="{C744FDDA-E7CA-4696-B93C-3CC6FA3870A2}"/>
                </a:ext>
              </a:extLst>
            </p:cNvPr>
            <p:cNvSpPr txBox="1"/>
            <p:nvPr/>
          </p:nvSpPr>
          <p:spPr>
            <a:xfrm>
              <a:off x="3582172" y="87883"/>
              <a:ext cx="291465" cy="35814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 i="1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C</a:t>
              </a:r>
              <a:endPara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pic>
          <p:nvPicPr>
            <p:cNvPr id="33" name="Graphic 1" descr="Fir tree outline">
              <a:extLst>
                <a:ext uri="{FF2B5EF4-FFF2-40B4-BE49-F238E27FC236}">
                  <a16:creationId xmlns:a16="http://schemas.microsoft.com/office/drawing/2014/main" id="{95C6853F-D6E2-4493-BF61-BDB457284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162416" y="205839"/>
              <a:ext cx="1049020" cy="1248410"/>
            </a:xfrm>
            <a:prstGeom prst="rect">
              <a:avLst/>
            </a:prstGeom>
          </p:spPr>
        </p:pic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45060D3-B675-46B1-BDB8-AD08C1B0E3E5}"/>
                </a:ext>
              </a:extLst>
            </p:cNvPr>
            <p:cNvCxnSpPr/>
            <p:nvPr/>
          </p:nvCxnSpPr>
          <p:spPr>
            <a:xfrm>
              <a:off x="3685739" y="268597"/>
              <a:ext cx="0" cy="114062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 Box 7">
              <a:extLst>
                <a:ext uri="{FF2B5EF4-FFF2-40B4-BE49-F238E27FC236}">
                  <a16:creationId xmlns:a16="http://schemas.microsoft.com/office/drawing/2014/main" id="{9F77FAC7-3F7A-46E2-9BF0-CA367AEE9700}"/>
                </a:ext>
              </a:extLst>
            </p:cNvPr>
            <p:cNvSpPr txBox="1"/>
            <p:nvPr/>
          </p:nvSpPr>
          <p:spPr>
            <a:xfrm>
              <a:off x="1545032" y="1125093"/>
              <a:ext cx="612775" cy="35750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1.53 m</a:t>
              </a:r>
              <a:endPara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36" name="Text Box 8">
              <a:extLst>
                <a:ext uri="{FF2B5EF4-FFF2-40B4-BE49-F238E27FC236}">
                  <a16:creationId xmlns:a16="http://schemas.microsoft.com/office/drawing/2014/main" id="{D63F294F-8B2F-4474-8549-4B804E801FF6}"/>
                </a:ext>
              </a:extLst>
            </p:cNvPr>
            <p:cNvSpPr txBox="1"/>
            <p:nvPr/>
          </p:nvSpPr>
          <p:spPr>
            <a:xfrm>
              <a:off x="1892326" y="887037"/>
              <a:ext cx="282575" cy="35814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 i="1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A</a:t>
              </a:r>
              <a:endPara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37" name="Text Box 9">
              <a:extLst>
                <a:ext uri="{FF2B5EF4-FFF2-40B4-BE49-F238E27FC236}">
                  <a16:creationId xmlns:a16="http://schemas.microsoft.com/office/drawing/2014/main" id="{FDC3C1FA-AE9E-4415-BDB6-311EF2569762}"/>
                </a:ext>
              </a:extLst>
            </p:cNvPr>
            <p:cNvSpPr txBox="1"/>
            <p:nvPr/>
          </p:nvSpPr>
          <p:spPr>
            <a:xfrm>
              <a:off x="1891824" y="1366241"/>
              <a:ext cx="282575" cy="30557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 i="1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B</a:t>
              </a:r>
              <a:endPara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BA4099B-3747-4718-8049-E4C14870C489}"/>
                </a:ext>
              </a:extLst>
            </p:cNvPr>
            <p:cNvGrpSpPr/>
            <p:nvPr/>
          </p:nvGrpSpPr>
          <p:grpSpPr>
            <a:xfrm>
              <a:off x="1967353" y="1059191"/>
              <a:ext cx="130049" cy="333529"/>
              <a:chOff x="3078726" y="748941"/>
              <a:chExt cx="280665" cy="719927"/>
            </a:xfrm>
          </p:grpSpPr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2FC9659F-218E-4567-8579-0D2585ACE5F2}"/>
                  </a:ext>
                </a:extLst>
              </p:cNvPr>
              <p:cNvSpPr/>
              <p:nvPr/>
            </p:nvSpPr>
            <p:spPr>
              <a:xfrm>
                <a:off x="3155019" y="981380"/>
                <a:ext cx="129804" cy="487488"/>
              </a:xfrm>
              <a:custGeom>
                <a:avLst/>
                <a:gdLst>
                  <a:gd name="connsiteX0" fmla="*/ 0 w 129804"/>
                  <a:gd name="connsiteY0" fmla="*/ 2885 h 487488"/>
                  <a:gd name="connsiteX1" fmla="*/ 0 w 129804"/>
                  <a:gd name="connsiteY1" fmla="*/ 487488 h 487488"/>
                  <a:gd name="connsiteX2" fmla="*/ 129804 w 129804"/>
                  <a:gd name="connsiteY2" fmla="*/ 487488 h 487488"/>
                  <a:gd name="connsiteX3" fmla="*/ 129804 w 129804"/>
                  <a:gd name="connsiteY3" fmla="*/ 0 h 487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804" h="487488">
                    <a:moveTo>
                      <a:pt x="0" y="2885"/>
                    </a:moveTo>
                    <a:lnTo>
                      <a:pt x="0" y="487488"/>
                    </a:lnTo>
                    <a:lnTo>
                      <a:pt x="129804" y="487488"/>
                    </a:lnTo>
                    <a:lnTo>
                      <a:pt x="129804" y="0"/>
                    </a:lnTo>
                  </a:path>
                </a:pathLst>
              </a:cu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ECC5D88-6D42-4637-8E02-36F4CF18CA98}"/>
                  </a:ext>
                </a:extLst>
              </p:cNvPr>
              <p:cNvSpPr/>
              <p:nvPr/>
            </p:nvSpPr>
            <p:spPr>
              <a:xfrm>
                <a:off x="3219749" y="1194837"/>
                <a:ext cx="0" cy="274031"/>
              </a:xfrm>
              <a:custGeom>
                <a:avLst/>
                <a:gdLst>
                  <a:gd name="connsiteX0" fmla="*/ 0 w 0"/>
                  <a:gd name="connsiteY0" fmla="*/ 0 h 274031"/>
                  <a:gd name="connsiteX1" fmla="*/ 0 w 0"/>
                  <a:gd name="connsiteY1" fmla="*/ 274031 h 274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274031">
                    <a:moveTo>
                      <a:pt x="0" y="0"/>
                    </a:moveTo>
                    <a:lnTo>
                      <a:pt x="0" y="274031"/>
                    </a:lnTo>
                  </a:path>
                </a:pathLst>
              </a:cu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7401EB3E-5E33-413E-A1D8-8A66EF0B8CAC}"/>
                  </a:ext>
                </a:extLst>
              </p:cNvPr>
              <p:cNvGrpSpPr/>
              <p:nvPr/>
            </p:nvGrpSpPr>
            <p:grpSpPr>
              <a:xfrm>
                <a:off x="3078726" y="889074"/>
                <a:ext cx="280665" cy="286804"/>
                <a:chOff x="3078726" y="889074"/>
                <a:chExt cx="280665" cy="286804"/>
              </a:xfrm>
            </p:grpSpPr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94C647C0-F31F-49E1-8CC8-01708D14C5FD}"/>
                    </a:ext>
                  </a:extLst>
                </p:cNvPr>
                <p:cNvSpPr/>
                <p:nvPr/>
              </p:nvSpPr>
              <p:spPr>
                <a:xfrm>
                  <a:off x="3078726" y="889074"/>
                  <a:ext cx="143307" cy="286613"/>
                </a:xfrm>
                <a:custGeom>
                  <a:avLst/>
                  <a:gdLst>
                    <a:gd name="connsiteX0" fmla="*/ 37499 w 222110"/>
                    <a:gd name="connsiteY0" fmla="*/ 444220 h 444220"/>
                    <a:gd name="connsiteX1" fmla="*/ 0 w 222110"/>
                    <a:gd name="connsiteY1" fmla="*/ 409605 h 444220"/>
                    <a:gd name="connsiteX2" fmla="*/ 49037 w 222110"/>
                    <a:gd name="connsiteY2" fmla="*/ 86537 h 444220"/>
                    <a:gd name="connsiteX3" fmla="*/ 222110 w 222110"/>
                    <a:gd name="connsiteY3" fmla="*/ 0 h 444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2110" h="444220">
                      <a:moveTo>
                        <a:pt x="37499" y="444220"/>
                      </a:moveTo>
                      <a:lnTo>
                        <a:pt x="0" y="409605"/>
                      </a:lnTo>
                      <a:lnTo>
                        <a:pt x="49037" y="86537"/>
                      </a:lnTo>
                      <a:lnTo>
                        <a:pt x="222110" y="0"/>
                      </a:lnTo>
                    </a:path>
                  </a:pathLst>
                </a:custGeom>
                <a:noFill/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B8557D64-40BD-411A-9E73-EE954A070A1D}"/>
                    </a:ext>
                  </a:extLst>
                </p:cNvPr>
                <p:cNvSpPr/>
                <p:nvPr/>
              </p:nvSpPr>
              <p:spPr>
                <a:xfrm flipH="1">
                  <a:off x="3215391" y="889265"/>
                  <a:ext cx="144000" cy="286613"/>
                </a:xfrm>
                <a:custGeom>
                  <a:avLst/>
                  <a:gdLst>
                    <a:gd name="connsiteX0" fmla="*/ 37499 w 222110"/>
                    <a:gd name="connsiteY0" fmla="*/ 444220 h 444220"/>
                    <a:gd name="connsiteX1" fmla="*/ 0 w 222110"/>
                    <a:gd name="connsiteY1" fmla="*/ 409605 h 444220"/>
                    <a:gd name="connsiteX2" fmla="*/ 49037 w 222110"/>
                    <a:gd name="connsiteY2" fmla="*/ 86537 h 444220"/>
                    <a:gd name="connsiteX3" fmla="*/ 222110 w 222110"/>
                    <a:gd name="connsiteY3" fmla="*/ 0 h 444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2110" h="444220">
                      <a:moveTo>
                        <a:pt x="37499" y="444220"/>
                      </a:moveTo>
                      <a:lnTo>
                        <a:pt x="0" y="409605"/>
                      </a:lnTo>
                      <a:lnTo>
                        <a:pt x="49037" y="86537"/>
                      </a:lnTo>
                      <a:lnTo>
                        <a:pt x="222110" y="0"/>
                      </a:lnTo>
                    </a:path>
                  </a:pathLst>
                </a:custGeom>
                <a:noFill/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FF483043-2AB6-46E0-8318-EED7416F09C0}"/>
                  </a:ext>
                </a:extLst>
              </p:cNvPr>
              <p:cNvSpPr/>
              <p:nvPr/>
            </p:nvSpPr>
            <p:spPr>
              <a:xfrm>
                <a:off x="3158207" y="748941"/>
                <a:ext cx="124035" cy="124035"/>
              </a:xfrm>
              <a:prstGeom prst="ellips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9A7637C-6CB5-4DBE-8D12-A41958565CBA}"/>
                </a:ext>
              </a:extLst>
            </p:cNvPr>
            <p:cNvCxnSpPr/>
            <p:nvPr/>
          </p:nvCxnSpPr>
          <p:spPr>
            <a:xfrm>
              <a:off x="2030541" y="1082870"/>
              <a:ext cx="0" cy="3060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2EA63AA-D233-49C0-BFBB-72ED5E2DC82E}"/>
                </a:ext>
              </a:extLst>
            </p:cNvPr>
            <p:cNvCxnSpPr/>
            <p:nvPr/>
          </p:nvCxnSpPr>
          <p:spPr>
            <a:xfrm flipH="1">
              <a:off x="1781299" y="1395567"/>
              <a:ext cx="2214326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6D0A491-61CF-410F-AC86-520A4E8A1FF0}"/>
                </a:ext>
              </a:extLst>
            </p:cNvPr>
            <p:cNvCxnSpPr/>
            <p:nvPr/>
          </p:nvCxnSpPr>
          <p:spPr>
            <a:xfrm flipH="1">
              <a:off x="2032929" y="253713"/>
              <a:ext cx="1656000" cy="828000"/>
            </a:xfrm>
            <a:prstGeom prst="line">
              <a:avLst/>
            </a:prstGeom>
            <a:ln w="1270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E9432BD-C102-4DA7-AA53-D356818731EB}"/>
                </a:ext>
              </a:extLst>
            </p:cNvPr>
            <p:cNvSpPr/>
            <p:nvPr/>
          </p:nvSpPr>
          <p:spPr>
            <a:xfrm flipH="1">
              <a:off x="2036852" y="1284730"/>
              <a:ext cx="126000" cy="108000"/>
            </a:xfrm>
            <a:custGeom>
              <a:avLst/>
              <a:gdLst>
                <a:gd name="connsiteX0" fmla="*/ 102413 w 102413"/>
                <a:gd name="connsiteY0" fmla="*/ 0 h 109728"/>
                <a:gd name="connsiteX1" fmla="*/ 0 w 102413"/>
                <a:gd name="connsiteY1" fmla="*/ 0 h 109728"/>
                <a:gd name="connsiteX2" fmla="*/ 0 w 102413"/>
                <a:gd name="connsiteY2" fmla="*/ 109728 h 10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413" h="109728">
                  <a:moveTo>
                    <a:pt x="102413" y="0"/>
                  </a:moveTo>
                  <a:lnTo>
                    <a:pt x="0" y="0"/>
                  </a:lnTo>
                  <a:lnTo>
                    <a:pt x="0" y="109728"/>
                  </a:ln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F3670EF-F80D-4A8F-B581-563DFCDBAEA6}"/>
                </a:ext>
              </a:extLst>
            </p:cNvPr>
            <p:cNvSpPr/>
            <p:nvPr/>
          </p:nvSpPr>
          <p:spPr>
            <a:xfrm>
              <a:off x="3558144" y="1284747"/>
              <a:ext cx="125730" cy="107950"/>
            </a:xfrm>
            <a:custGeom>
              <a:avLst/>
              <a:gdLst>
                <a:gd name="connsiteX0" fmla="*/ 102413 w 102413"/>
                <a:gd name="connsiteY0" fmla="*/ 0 h 109728"/>
                <a:gd name="connsiteX1" fmla="*/ 0 w 102413"/>
                <a:gd name="connsiteY1" fmla="*/ 0 h 109728"/>
                <a:gd name="connsiteX2" fmla="*/ 0 w 102413"/>
                <a:gd name="connsiteY2" fmla="*/ 109728 h 10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413" h="109728">
                  <a:moveTo>
                    <a:pt x="102413" y="0"/>
                  </a:moveTo>
                  <a:lnTo>
                    <a:pt x="0" y="0"/>
                  </a:lnTo>
                  <a:lnTo>
                    <a:pt x="0" y="109728"/>
                  </a:ln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C199207-540B-4744-9C49-1A0387A4F302}"/>
                </a:ext>
              </a:extLst>
            </p:cNvPr>
            <p:cNvCxnSpPr/>
            <p:nvPr/>
          </p:nvCxnSpPr>
          <p:spPr>
            <a:xfrm flipH="1">
              <a:off x="2032709" y="1085836"/>
              <a:ext cx="359353" cy="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Arc 44">
              <a:extLst>
                <a:ext uri="{FF2B5EF4-FFF2-40B4-BE49-F238E27FC236}">
                  <a16:creationId xmlns:a16="http://schemas.microsoft.com/office/drawing/2014/main" id="{092767E1-36A4-44EE-BBC5-296218B9642F}"/>
                </a:ext>
              </a:extLst>
            </p:cNvPr>
            <p:cNvSpPr/>
            <p:nvPr/>
          </p:nvSpPr>
          <p:spPr>
            <a:xfrm rot="616372">
              <a:off x="2014941" y="897138"/>
              <a:ext cx="308848" cy="308695"/>
            </a:xfrm>
            <a:prstGeom prst="arc">
              <a:avLst>
                <a:gd name="adj1" fmla="val 18748523"/>
                <a:gd name="adj2" fmla="val 126021"/>
              </a:avLst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9" name="Text Box 18">
              <a:extLst>
                <a:ext uri="{FF2B5EF4-FFF2-40B4-BE49-F238E27FC236}">
                  <a16:creationId xmlns:a16="http://schemas.microsoft.com/office/drawing/2014/main" id="{17B1DB34-A77A-447C-8E9E-1BAB1ADFF5E9}"/>
                </a:ext>
              </a:extLst>
            </p:cNvPr>
            <p:cNvSpPr txBox="1"/>
            <p:nvPr/>
          </p:nvSpPr>
          <p:spPr>
            <a:xfrm>
              <a:off x="2287958" y="831485"/>
              <a:ext cx="565150" cy="2901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200" kern="10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A74E8B-E030-46D2-845B-EDF6731D0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17</a:t>
            </a:fld>
            <a:endParaRPr lang="zh-CN" altLang="en-US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07B5290-0466-4E6B-85D9-369128F111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0624543"/>
              </p:ext>
            </p:extLst>
          </p:nvPr>
        </p:nvGraphicFramePr>
        <p:xfrm>
          <a:off x="3823941" y="3496020"/>
          <a:ext cx="3810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81268" imgH="181447" progId="Equation.DSMT4">
                  <p:embed/>
                </p:oleObj>
              </mc:Choice>
              <mc:Fallback>
                <p:oleObj name="Equation" r:id="rId8" imgW="381268" imgH="18144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23941" y="3496020"/>
                        <a:ext cx="381000" cy="18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8396577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6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DF4F8B4A-95A2-4D16-900F-4175AF058084}"/>
              </a:ext>
            </a:extLst>
          </p:cNvPr>
          <p:cNvGrpSpPr/>
          <p:nvPr/>
        </p:nvGrpSpPr>
        <p:grpSpPr>
          <a:xfrm>
            <a:off x="2759223" y="233726"/>
            <a:ext cx="3625551" cy="2189162"/>
            <a:chOff x="1545032" y="87883"/>
            <a:chExt cx="2666404" cy="1583937"/>
          </a:xfrm>
        </p:grpSpPr>
        <p:sp>
          <p:nvSpPr>
            <p:cNvPr id="29" name="Text Box 2">
              <a:extLst>
                <a:ext uri="{FF2B5EF4-FFF2-40B4-BE49-F238E27FC236}">
                  <a16:creationId xmlns:a16="http://schemas.microsoft.com/office/drawing/2014/main" id="{9D675961-0FD3-4602-BDBB-D345F3374DA6}"/>
                </a:ext>
              </a:extLst>
            </p:cNvPr>
            <p:cNvSpPr txBox="1"/>
            <p:nvPr/>
          </p:nvSpPr>
          <p:spPr>
            <a:xfrm>
              <a:off x="2618735" y="1355067"/>
              <a:ext cx="612775" cy="2901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8.45 m</a:t>
              </a:r>
              <a:endParaRPr lang="en-US" sz="1200" kern="10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30" name="Text Box 3">
              <a:extLst>
                <a:ext uri="{FF2B5EF4-FFF2-40B4-BE49-F238E27FC236}">
                  <a16:creationId xmlns:a16="http://schemas.microsoft.com/office/drawing/2014/main" id="{0E21AFC0-6B47-4D17-BCFB-09DE30DE5CFA}"/>
                </a:ext>
              </a:extLst>
            </p:cNvPr>
            <p:cNvSpPr txBox="1"/>
            <p:nvPr/>
          </p:nvSpPr>
          <p:spPr>
            <a:xfrm>
              <a:off x="3580075" y="1366383"/>
              <a:ext cx="304165" cy="30543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 i="1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D</a:t>
              </a:r>
              <a:endPara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31" name="Text Box 4">
              <a:extLst>
                <a:ext uri="{FF2B5EF4-FFF2-40B4-BE49-F238E27FC236}">
                  <a16:creationId xmlns:a16="http://schemas.microsoft.com/office/drawing/2014/main" id="{C744FDDA-E7CA-4696-B93C-3CC6FA3870A2}"/>
                </a:ext>
              </a:extLst>
            </p:cNvPr>
            <p:cNvSpPr txBox="1"/>
            <p:nvPr/>
          </p:nvSpPr>
          <p:spPr>
            <a:xfrm>
              <a:off x="3582172" y="87883"/>
              <a:ext cx="291465" cy="35814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 i="1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C</a:t>
              </a:r>
              <a:endPara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pic>
          <p:nvPicPr>
            <p:cNvPr id="33" name="Graphic 1" descr="Fir tree outline">
              <a:extLst>
                <a:ext uri="{FF2B5EF4-FFF2-40B4-BE49-F238E27FC236}">
                  <a16:creationId xmlns:a16="http://schemas.microsoft.com/office/drawing/2014/main" id="{95C6853F-D6E2-4493-BF61-BDB457284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162416" y="205839"/>
              <a:ext cx="1049020" cy="1248410"/>
            </a:xfrm>
            <a:prstGeom prst="rect">
              <a:avLst/>
            </a:prstGeom>
          </p:spPr>
        </p:pic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45060D3-B675-46B1-BDB8-AD08C1B0E3E5}"/>
                </a:ext>
              </a:extLst>
            </p:cNvPr>
            <p:cNvCxnSpPr/>
            <p:nvPr/>
          </p:nvCxnSpPr>
          <p:spPr>
            <a:xfrm>
              <a:off x="3685739" y="268597"/>
              <a:ext cx="0" cy="114062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 Box 7">
              <a:extLst>
                <a:ext uri="{FF2B5EF4-FFF2-40B4-BE49-F238E27FC236}">
                  <a16:creationId xmlns:a16="http://schemas.microsoft.com/office/drawing/2014/main" id="{9F77FAC7-3F7A-46E2-9BF0-CA367AEE9700}"/>
                </a:ext>
              </a:extLst>
            </p:cNvPr>
            <p:cNvSpPr txBox="1"/>
            <p:nvPr/>
          </p:nvSpPr>
          <p:spPr>
            <a:xfrm>
              <a:off x="1545032" y="1125093"/>
              <a:ext cx="612775" cy="35750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1.53 m</a:t>
              </a:r>
              <a:endPara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36" name="Text Box 8">
              <a:extLst>
                <a:ext uri="{FF2B5EF4-FFF2-40B4-BE49-F238E27FC236}">
                  <a16:creationId xmlns:a16="http://schemas.microsoft.com/office/drawing/2014/main" id="{D63F294F-8B2F-4474-8549-4B804E801FF6}"/>
                </a:ext>
              </a:extLst>
            </p:cNvPr>
            <p:cNvSpPr txBox="1"/>
            <p:nvPr/>
          </p:nvSpPr>
          <p:spPr>
            <a:xfrm>
              <a:off x="1892326" y="887037"/>
              <a:ext cx="282575" cy="35814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 i="1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A</a:t>
              </a:r>
              <a:endPara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37" name="Text Box 9">
              <a:extLst>
                <a:ext uri="{FF2B5EF4-FFF2-40B4-BE49-F238E27FC236}">
                  <a16:creationId xmlns:a16="http://schemas.microsoft.com/office/drawing/2014/main" id="{FDC3C1FA-AE9E-4415-BDB6-311EF2569762}"/>
                </a:ext>
              </a:extLst>
            </p:cNvPr>
            <p:cNvSpPr txBox="1"/>
            <p:nvPr/>
          </p:nvSpPr>
          <p:spPr>
            <a:xfrm>
              <a:off x="1891824" y="1366241"/>
              <a:ext cx="282575" cy="30557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 i="1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B</a:t>
              </a:r>
              <a:endPara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BA4099B-3747-4718-8049-E4C14870C489}"/>
                </a:ext>
              </a:extLst>
            </p:cNvPr>
            <p:cNvGrpSpPr/>
            <p:nvPr/>
          </p:nvGrpSpPr>
          <p:grpSpPr>
            <a:xfrm>
              <a:off x="1967353" y="1059191"/>
              <a:ext cx="130049" cy="333529"/>
              <a:chOff x="3078726" y="748941"/>
              <a:chExt cx="280665" cy="719927"/>
            </a:xfrm>
          </p:grpSpPr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2FC9659F-218E-4567-8579-0D2585ACE5F2}"/>
                  </a:ext>
                </a:extLst>
              </p:cNvPr>
              <p:cNvSpPr/>
              <p:nvPr/>
            </p:nvSpPr>
            <p:spPr>
              <a:xfrm>
                <a:off x="3155019" y="981380"/>
                <a:ext cx="129804" cy="487488"/>
              </a:xfrm>
              <a:custGeom>
                <a:avLst/>
                <a:gdLst>
                  <a:gd name="connsiteX0" fmla="*/ 0 w 129804"/>
                  <a:gd name="connsiteY0" fmla="*/ 2885 h 487488"/>
                  <a:gd name="connsiteX1" fmla="*/ 0 w 129804"/>
                  <a:gd name="connsiteY1" fmla="*/ 487488 h 487488"/>
                  <a:gd name="connsiteX2" fmla="*/ 129804 w 129804"/>
                  <a:gd name="connsiteY2" fmla="*/ 487488 h 487488"/>
                  <a:gd name="connsiteX3" fmla="*/ 129804 w 129804"/>
                  <a:gd name="connsiteY3" fmla="*/ 0 h 487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804" h="487488">
                    <a:moveTo>
                      <a:pt x="0" y="2885"/>
                    </a:moveTo>
                    <a:lnTo>
                      <a:pt x="0" y="487488"/>
                    </a:lnTo>
                    <a:lnTo>
                      <a:pt x="129804" y="487488"/>
                    </a:lnTo>
                    <a:lnTo>
                      <a:pt x="129804" y="0"/>
                    </a:lnTo>
                  </a:path>
                </a:pathLst>
              </a:cu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ECC5D88-6D42-4637-8E02-36F4CF18CA98}"/>
                  </a:ext>
                </a:extLst>
              </p:cNvPr>
              <p:cNvSpPr/>
              <p:nvPr/>
            </p:nvSpPr>
            <p:spPr>
              <a:xfrm>
                <a:off x="3219749" y="1194837"/>
                <a:ext cx="0" cy="274031"/>
              </a:xfrm>
              <a:custGeom>
                <a:avLst/>
                <a:gdLst>
                  <a:gd name="connsiteX0" fmla="*/ 0 w 0"/>
                  <a:gd name="connsiteY0" fmla="*/ 0 h 274031"/>
                  <a:gd name="connsiteX1" fmla="*/ 0 w 0"/>
                  <a:gd name="connsiteY1" fmla="*/ 274031 h 274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274031">
                    <a:moveTo>
                      <a:pt x="0" y="0"/>
                    </a:moveTo>
                    <a:lnTo>
                      <a:pt x="0" y="274031"/>
                    </a:lnTo>
                  </a:path>
                </a:pathLst>
              </a:cu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7401EB3E-5E33-413E-A1D8-8A66EF0B8CAC}"/>
                  </a:ext>
                </a:extLst>
              </p:cNvPr>
              <p:cNvGrpSpPr/>
              <p:nvPr/>
            </p:nvGrpSpPr>
            <p:grpSpPr>
              <a:xfrm>
                <a:off x="3078726" y="889074"/>
                <a:ext cx="280665" cy="286804"/>
                <a:chOff x="3078726" y="889074"/>
                <a:chExt cx="280665" cy="286804"/>
              </a:xfrm>
            </p:grpSpPr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94C647C0-F31F-49E1-8CC8-01708D14C5FD}"/>
                    </a:ext>
                  </a:extLst>
                </p:cNvPr>
                <p:cNvSpPr/>
                <p:nvPr/>
              </p:nvSpPr>
              <p:spPr>
                <a:xfrm>
                  <a:off x="3078726" y="889074"/>
                  <a:ext cx="143307" cy="286613"/>
                </a:xfrm>
                <a:custGeom>
                  <a:avLst/>
                  <a:gdLst>
                    <a:gd name="connsiteX0" fmla="*/ 37499 w 222110"/>
                    <a:gd name="connsiteY0" fmla="*/ 444220 h 444220"/>
                    <a:gd name="connsiteX1" fmla="*/ 0 w 222110"/>
                    <a:gd name="connsiteY1" fmla="*/ 409605 h 444220"/>
                    <a:gd name="connsiteX2" fmla="*/ 49037 w 222110"/>
                    <a:gd name="connsiteY2" fmla="*/ 86537 h 444220"/>
                    <a:gd name="connsiteX3" fmla="*/ 222110 w 222110"/>
                    <a:gd name="connsiteY3" fmla="*/ 0 h 444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2110" h="444220">
                      <a:moveTo>
                        <a:pt x="37499" y="444220"/>
                      </a:moveTo>
                      <a:lnTo>
                        <a:pt x="0" y="409605"/>
                      </a:lnTo>
                      <a:lnTo>
                        <a:pt x="49037" y="86537"/>
                      </a:lnTo>
                      <a:lnTo>
                        <a:pt x="222110" y="0"/>
                      </a:lnTo>
                    </a:path>
                  </a:pathLst>
                </a:custGeom>
                <a:noFill/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B8557D64-40BD-411A-9E73-EE954A070A1D}"/>
                    </a:ext>
                  </a:extLst>
                </p:cNvPr>
                <p:cNvSpPr/>
                <p:nvPr/>
              </p:nvSpPr>
              <p:spPr>
                <a:xfrm flipH="1">
                  <a:off x="3215391" y="889265"/>
                  <a:ext cx="144000" cy="286613"/>
                </a:xfrm>
                <a:custGeom>
                  <a:avLst/>
                  <a:gdLst>
                    <a:gd name="connsiteX0" fmla="*/ 37499 w 222110"/>
                    <a:gd name="connsiteY0" fmla="*/ 444220 h 444220"/>
                    <a:gd name="connsiteX1" fmla="*/ 0 w 222110"/>
                    <a:gd name="connsiteY1" fmla="*/ 409605 h 444220"/>
                    <a:gd name="connsiteX2" fmla="*/ 49037 w 222110"/>
                    <a:gd name="connsiteY2" fmla="*/ 86537 h 444220"/>
                    <a:gd name="connsiteX3" fmla="*/ 222110 w 222110"/>
                    <a:gd name="connsiteY3" fmla="*/ 0 h 444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2110" h="444220">
                      <a:moveTo>
                        <a:pt x="37499" y="444220"/>
                      </a:moveTo>
                      <a:lnTo>
                        <a:pt x="0" y="409605"/>
                      </a:lnTo>
                      <a:lnTo>
                        <a:pt x="49037" y="86537"/>
                      </a:lnTo>
                      <a:lnTo>
                        <a:pt x="222110" y="0"/>
                      </a:lnTo>
                    </a:path>
                  </a:pathLst>
                </a:custGeom>
                <a:noFill/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FF483043-2AB6-46E0-8318-EED7416F09C0}"/>
                  </a:ext>
                </a:extLst>
              </p:cNvPr>
              <p:cNvSpPr/>
              <p:nvPr/>
            </p:nvSpPr>
            <p:spPr>
              <a:xfrm>
                <a:off x="3158207" y="748941"/>
                <a:ext cx="124035" cy="124035"/>
              </a:xfrm>
              <a:prstGeom prst="ellips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9A7637C-6CB5-4DBE-8D12-A41958565CBA}"/>
                </a:ext>
              </a:extLst>
            </p:cNvPr>
            <p:cNvCxnSpPr/>
            <p:nvPr/>
          </p:nvCxnSpPr>
          <p:spPr>
            <a:xfrm>
              <a:off x="2030541" y="1082870"/>
              <a:ext cx="0" cy="3060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2EA63AA-D233-49C0-BFBB-72ED5E2DC82E}"/>
                </a:ext>
              </a:extLst>
            </p:cNvPr>
            <p:cNvCxnSpPr/>
            <p:nvPr/>
          </p:nvCxnSpPr>
          <p:spPr>
            <a:xfrm flipH="1">
              <a:off x="1781299" y="1395567"/>
              <a:ext cx="2214326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6D0A491-61CF-410F-AC86-520A4E8A1FF0}"/>
                </a:ext>
              </a:extLst>
            </p:cNvPr>
            <p:cNvCxnSpPr/>
            <p:nvPr/>
          </p:nvCxnSpPr>
          <p:spPr>
            <a:xfrm flipH="1">
              <a:off x="2032929" y="253713"/>
              <a:ext cx="1656000" cy="828000"/>
            </a:xfrm>
            <a:prstGeom prst="line">
              <a:avLst/>
            </a:prstGeom>
            <a:ln w="1270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E9432BD-C102-4DA7-AA53-D356818731EB}"/>
                </a:ext>
              </a:extLst>
            </p:cNvPr>
            <p:cNvSpPr/>
            <p:nvPr/>
          </p:nvSpPr>
          <p:spPr>
            <a:xfrm flipH="1">
              <a:off x="2036852" y="1284730"/>
              <a:ext cx="126000" cy="108000"/>
            </a:xfrm>
            <a:custGeom>
              <a:avLst/>
              <a:gdLst>
                <a:gd name="connsiteX0" fmla="*/ 102413 w 102413"/>
                <a:gd name="connsiteY0" fmla="*/ 0 h 109728"/>
                <a:gd name="connsiteX1" fmla="*/ 0 w 102413"/>
                <a:gd name="connsiteY1" fmla="*/ 0 h 109728"/>
                <a:gd name="connsiteX2" fmla="*/ 0 w 102413"/>
                <a:gd name="connsiteY2" fmla="*/ 109728 h 10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413" h="109728">
                  <a:moveTo>
                    <a:pt x="102413" y="0"/>
                  </a:moveTo>
                  <a:lnTo>
                    <a:pt x="0" y="0"/>
                  </a:lnTo>
                  <a:lnTo>
                    <a:pt x="0" y="109728"/>
                  </a:ln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F3670EF-F80D-4A8F-B581-563DFCDBAEA6}"/>
                </a:ext>
              </a:extLst>
            </p:cNvPr>
            <p:cNvSpPr/>
            <p:nvPr/>
          </p:nvSpPr>
          <p:spPr>
            <a:xfrm>
              <a:off x="3558144" y="1284747"/>
              <a:ext cx="125730" cy="107950"/>
            </a:xfrm>
            <a:custGeom>
              <a:avLst/>
              <a:gdLst>
                <a:gd name="connsiteX0" fmla="*/ 102413 w 102413"/>
                <a:gd name="connsiteY0" fmla="*/ 0 h 109728"/>
                <a:gd name="connsiteX1" fmla="*/ 0 w 102413"/>
                <a:gd name="connsiteY1" fmla="*/ 0 h 109728"/>
                <a:gd name="connsiteX2" fmla="*/ 0 w 102413"/>
                <a:gd name="connsiteY2" fmla="*/ 109728 h 10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413" h="109728">
                  <a:moveTo>
                    <a:pt x="102413" y="0"/>
                  </a:moveTo>
                  <a:lnTo>
                    <a:pt x="0" y="0"/>
                  </a:lnTo>
                  <a:lnTo>
                    <a:pt x="0" y="109728"/>
                  </a:ln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C199207-540B-4744-9C49-1A0387A4F302}"/>
                </a:ext>
              </a:extLst>
            </p:cNvPr>
            <p:cNvCxnSpPr/>
            <p:nvPr/>
          </p:nvCxnSpPr>
          <p:spPr>
            <a:xfrm flipH="1">
              <a:off x="2032709" y="1085836"/>
              <a:ext cx="359353" cy="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Arc 44">
              <a:extLst>
                <a:ext uri="{FF2B5EF4-FFF2-40B4-BE49-F238E27FC236}">
                  <a16:creationId xmlns:a16="http://schemas.microsoft.com/office/drawing/2014/main" id="{092767E1-36A4-44EE-BBC5-296218B9642F}"/>
                </a:ext>
              </a:extLst>
            </p:cNvPr>
            <p:cNvSpPr/>
            <p:nvPr/>
          </p:nvSpPr>
          <p:spPr>
            <a:xfrm rot="616372">
              <a:off x="2014941" y="897138"/>
              <a:ext cx="308848" cy="308695"/>
            </a:xfrm>
            <a:prstGeom prst="arc">
              <a:avLst>
                <a:gd name="adj1" fmla="val 18748523"/>
                <a:gd name="adj2" fmla="val 126021"/>
              </a:avLst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9" name="Text Box 18">
              <a:extLst>
                <a:ext uri="{FF2B5EF4-FFF2-40B4-BE49-F238E27FC236}">
                  <a16:creationId xmlns:a16="http://schemas.microsoft.com/office/drawing/2014/main" id="{17B1DB34-A77A-447C-8E9E-1BAB1ADFF5E9}"/>
                </a:ext>
              </a:extLst>
            </p:cNvPr>
            <p:cNvSpPr txBox="1"/>
            <p:nvPr/>
          </p:nvSpPr>
          <p:spPr>
            <a:xfrm>
              <a:off x="2287958" y="831485"/>
              <a:ext cx="565150" cy="2901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200" kern="10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46" name="文本框 31">
            <a:extLst>
              <a:ext uri="{FF2B5EF4-FFF2-40B4-BE49-F238E27FC236}">
                <a16:creationId xmlns:a16="http://schemas.microsoft.com/office/drawing/2014/main" id="{37B034AE-EB38-4709-840B-1B7313497A44}"/>
              </a:ext>
            </a:extLst>
          </p:cNvPr>
          <p:cNvSpPr txBox="1"/>
          <p:nvPr/>
        </p:nvSpPr>
        <p:spPr>
          <a:xfrm>
            <a:off x="2033091" y="2329079"/>
            <a:ext cx="23787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答案：作线 </a:t>
            </a:r>
            <a:r>
              <a:rPr lang="en-US" altLang="zh-CN" sz="16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AE </a:t>
            </a:r>
            <a:r>
              <a:rPr lang="zh-CN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⊥ </a:t>
            </a:r>
            <a:r>
              <a:rPr lang="en-US" altLang="zh-CN" sz="16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CD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E4A4B26-3A64-4C85-B76D-AF7A6CB59D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895132"/>
              </p:ext>
            </p:extLst>
          </p:nvPr>
        </p:nvGraphicFramePr>
        <p:xfrm>
          <a:off x="2694035" y="2971804"/>
          <a:ext cx="1723898" cy="687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04912" imgH="600142" progId="Equation.DSMT4">
                  <p:embed/>
                </p:oleObj>
              </mc:Choice>
              <mc:Fallback>
                <p:oleObj name="Equation" r:id="rId8" imgW="1504912" imgH="60014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94035" y="2971804"/>
                        <a:ext cx="1723898" cy="687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8C3ED84-0BEF-4730-A8D9-4D44A5001B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140957"/>
              </p:ext>
            </p:extLst>
          </p:nvPr>
        </p:nvGraphicFramePr>
        <p:xfrm>
          <a:off x="2665492" y="3729274"/>
          <a:ext cx="1872342" cy="77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62157" imgH="647663" progId="Equation.DSMT4">
                  <p:embed/>
                </p:oleObj>
              </mc:Choice>
              <mc:Fallback>
                <p:oleObj name="Equation" r:id="rId10" imgW="1562157" imgH="64766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665492" y="3729274"/>
                        <a:ext cx="1872342" cy="776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81AA247-5861-4700-920B-C3F58C19B21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73232" y="2616570"/>
            <a:ext cx="2429653" cy="1478919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7FB2DB4-62A5-42D7-AE31-DF84A2BA2C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225973"/>
              </p:ext>
            </p:extLst>
          </p:nvPr>
        </p:nvGraphicFramePr>
        <p:xfrm>
          <a:off x="2694034" y="2712051"/>
          <a:ext cx="972619" cy="231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00340" imgH="190447" progId="Equation.DSMT4">
                  <p:embed/>
                </p:oleObj>
              </mc:Choice>
              <mc:Fallback>
                <p:oleObj name="Equation" r:id="rId13" imgW="800340" imgH="19044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694034" y="2712051"/>
                        <a:ext cx="972619" cy="2315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2006C2-C976-4A7A-A711-A5E8B777D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18</a:t>
            </a:fld>
            <a:endParaRPr lang="zh-CN" alt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71F7054-B3FA-48DD-890C-E0D1C81333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3141165"/>
              </p:ext>
            </p:extLst>
          </p:nvPr>
        </p:nvGraphicFramePr>
        <p:xfrm>
          <a:off x="3882253" y="1387426"/>
          <a:ext cx="3810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80908" imgH="181087" progId="Equation.DSMT4">
                  <p:embed/>
                </p:oleObj>
              </mc:Choice>
              <mc:Fallback>
                <p:oleObj name="Equation" r:id="rId15" imgW="380908" imgH="18108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882253" y="1387426"/>
                        <a:ext cx="381000" cy="18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107178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6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850064" y="1297601"/>
            <a:ext cx="54438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3"/>
            </a:pPr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我们可以运用问题 </a:t>
            </a:r>
            <a:r>
              <a:rPr lang="en-US" altLang="zh-CN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 </a:t>
            </a:r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中的方法来估算</a:t>
            </a:r>
            <a:r>
              <a:rPr lang="zh-TW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建筑物</a:t>
            </a:r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的高度。</a:t>
            </a:r>
            <a:endParaRPr lang="en-US" altLang="zh-CN" sz="2400" b="1" spc="-1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2400" b="1" spc="-150" dirty="0">
                <a:solidFill>
                  <a:srgbClr val="3E3A39"/>
                </a:solidFill>
                <a:cs typeface="+mn-ea"/>
                <a:sym typeface="+mn-lt"/>
              </a:rPr>
              <a:t>(a)  </a:t>
            </a:r>
            <a:r>
              <a:rPr lang="zh-CN" altLang="en-US" sz="2400" b="1" dirty="0">
                <a:solidFill>
                  <a:srgbClr val="3E3A39"/>
                </a:solidFill>
                <a:latin typeface="+mn-ea"/>
              </a:rPr>
              <a:t>作出在估算中必要的假设</a:t>
            </a:r>
            <a:r>
              <a:rPr lang="zh-CN" altLang="en-US" sz="2400" b="1" dirty="0">
                <a:latin typeface="+mn-ea"/>
              </a:rPr>
              <a:t>。</a:t>
            </a:r>
            <a:endParaRPr lang="en-US" altLang="zh-CN" sz="2400" b="1" dirty="0">
              <a:latin typeface="+mn-ea"/>
            </a:endParaRPr>
          </a:p>
          <a:p>
            <a:r>
              <a:rPr lang="en-US" altLang="zh-CN" sz="2400" b="1" spc="-150" dirty="0">
                <a:solidFill>
                  <a:srgbClr val="3E3A39"/>
                </a:solidFill>
                <a:cs typeface="Times New Roman" panose="02020603050405020304" pitchFamily="18" charset="0"/>
                <a:sym typeface="+mn-lt"/>
              </a:rPr>
              <a:t>(b)  </a:t>
            </a:r>
            <a:r>
              <a:rPr lang="zh-CN" altLang="en-US" sz="2400" b="1" dirty="0">
                <a:solidFill>
                  <a:srgbClr val="3E3A39"/>
                </a:solidFill>
                <a:latin typeface="+mn-ea"/>
              </a:rPr>
              <a:t>由此，估算</a:t>
            </a:r>
            <a:r>
              <a:rPr lang="zh-TW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建筑物</a:t>
            </a:r>
            <a:r>
              <a:rPr lang="zh-CN" altLang="en-US" sz="2400" b="1" dirty="0">
                <a:solidFill>
                  <a:srgbClr val="3E3A39"/>
                </a:solidFill>
                <a:latin typeface="+mn-ea"/>
              </a:rPr>
              <a:t>的高度</a:t>
            </a:r>
            <a:r>
              <a:rPr lang="en-GB" sz="2400" b="1" i="1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zh-CN" altLang="en-US" sz="2400" b="1" dirty="0">
                <a:solidFill>
                  <a:srgbClr val="3E3A39"/>
                </a:solidFill>
                <a:latin typeface="+mn-ea"/>
              </a:rPr>
              <a:t>。</a:t>
            </a:r>
            <a:br>
              <a:rPr lang="en-US" altLang="zh-CN" sz="2400" b="1" i="1" spc="-150" dirty="0">
                <a:solidFill>
                  <a:srgbClr val="3E3A39"/>
                </a:solidFill>
                <a:latin typeface="+mn-ea"/>
                <a:cs typeface="Times New Roman" panose="02020603050405020304" pitchFamily="18" charset="0"/>
                <a:sym typeface="+mn-lt"/>
              </a:rPr>
            </a:br>
            <a:r>
              <a:rPr lang="en-US" altLang="zh-CN" sz="2400" b="1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	</a:t>
            </a:r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可以参考小程式：</a:t>
            </a:r>
            <a:r>
              <a:rPr lang="en-US" altLang="zh-CN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	</a:t>
            </a:r>
            <a:r>
              <a:rPr lang="en-GB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https://www.geogebra.org/m/ymen6puf</a:t>
            </a:r>
            <a:endParaRPr lang="zh-CN" altLang="en-US" sz="2400" i="1" spc="-15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1AC602-BB9D-4668-8B97-2503DAC9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73263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338364" y="349020"/>
            <a:ext cx="84881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300" dirty="0">
                <a:cs typeface="+mn-ea"/>
                <a:sym typeface="+mn-lt"/>
              </a:rPr>
              <a:t>你将进行</a:t>
            </a:r>
            <a:r>
              <a:rPr lang="zh-TW" altLang="en-US" sz="2000" spc="300" dirty="0">
                <a:cs typeface="+mn-ea"/>
                <a:sym typeface="+mn-lt"/>
              </a:rPr>
              <a:t>一</a:t>
            </a:r>
            <a:r>
              <a:rPr lang="zh-CN" altLang="en-US" sz="2000" spc="300" dirty="0">
                <a:cs typeface="+mn-ea"/>
                <a:sym typeface="+mn-lt"/>
              </a:rPr>
              <a:t>项</a:t>
            </a:r>
            <a:r>
              <a:rPr lang="zh-CN" altLang="en-US" sz="2000" spc="300" dirty="0">
                <a:solidFill>
                  <a:srgbClr val="FF0000"/>
                </a:solidFill>
                <a:cs typeface="+mn-ea"/>
                <a:sym typeface="+mn-lt"/>
              </a:rPr>
              <a:t>创建建筑</a:t>
            </a:r>
            <a:r>
              <a:rPr lang="zh-TW" altLang="en-US" sz="2000" spc="300" dirty="0">
                <a:solidFill>
                  <a:srgbClr val="FF0000"/>
                </a:solidFill>
                <a:cs typeface="+mn-ea"/>
                <a:sym typeface="+mn-lt"/>
              </a:rPr>
              <a:t>物的</a:t>
            </a:r>
            <a:r>
              <a:rPr lang="en-US" altLang="zh-TW" sz="2000" spc="300" dirty="0">
                <a:solidFill>
                  <a:srgbClr val="FF0000"/>
                </a:solidFill>
                <a:cs typeface="+mn-ea"/>
                <a:sym typeface="+mn-lt"/>
              </a:rPr>
              <a:t>3D</a:t>
            </a:r>
            <a:r>
              <a:rPr lang="zh-CN" altLang="en-US" sz="2000" spc="300" dirty="0">
                <a:solidFill>
                  <a:srgbClr val="FF0000"/>
                </a:solidFill>
                <a:cs typeface="+mn-ea"/>
                <a:sym typeface="+mn-lt"/>
              </a:rPr>
              <a:t>虚拟</a:t>
            </a:r>
            <a:r>
              <a:rPr lang="zh-TW" altLang="en-US" sz="2000" spc="300" dirty="0">
                <a:solidFill>
                  <a:srgbClr val="FF0000"/>
                </a:solidFill>
                <a:cs typeface="+mn-ea"/>
                <a:sym typeface="+mn-lt"/>
              </a:rPr>
              <a:t>模型</a:t>
            </a:r>
            <a:r>
              <a:rPr lang="zh-TW" altLang="en-US" sz="2000" spc="300" dirty="0">
                <a:cs typeface="+mn-ea"/>
                <a:sym typeface="+mn-lt"/>
              </a:rPr>
              <a:t>的</a:t>
            </a:r>
            <a:r>
              <a:rPr lang="zh-CN" altLang="en-US" sz="2000" spc="300" dirty="0">
                <a:cs typeface="+mn-ea"/>
                <a:sym typeface="+mn-lt"/>
              </a:rPr>
              <a:t>任务</a:t>
            </a:r>
            <a:r>
              <a:rPr lang="zh-TW" altLang="en-US" sz="2000" spc="300" dirty="0">
                <a:cs typeface="+mn-ea"/>
                <a:sym typeface="+mn-lt"/>
              </a:rPr>
              <a:t>。</a:t>
            </a:r>
            <a:r>
              <a:rPr lang="zh-CN" altLang="en-US" sz="2000" spc="300" dirty="0">
                <a:cs typeface="+mn-ea"/>
                <a:sym typeface="+mn-lt"/>
              </a:rPr>
              <a:t>我们可以先思考一下：该</a:t>
            </a:r>
            <a:r>
              <a:rPr lang="zh-TW" altLang="en-US" sz="2000" spc="300" dirty="0">
                <a:cs typeface="+mn-ea"/>
                <a:sym typeface="+mn-lt"/>
              </a:rPr>
              <a:t>如何</a:t>
            </a:r>
            <a:r>
              <a:rPr lang="zh-CN" altLang="en-US" sz="2000" spc="300" dirty="0">
                <a:cs typeface="+mn-ea"/>
                <a:sym typeface="+mn-lt"/>
              </a:rPr>
              <a:t>准确测量并确定</a:t>
            </a:r>
            <a:r>
              <a:rPr lang="zh-CN" altLang="en-US" sz="2000" spc="300" dirty="0">
                <a:solidFill>
                  <a:srgbClr val="FF0000"/>
                </a:solidFill>
                <a:cs typeface="+mn-ea"/>
                <a:sym typeface="+mn-lt"/>
              </a:rPr>
              <a:t>建筑</a:t>
            </a:r>
            <a:r>
              <a:rPr lang="zh-TW" altLang="en-US" sz="2000" spc="300" dirty="0">
                <a:solidFill>
                  <a:srgbClr val="FF0000"/>
                </a:solidFill>
                <a:cs typeface="+mn-ea"/>
                <a:sym typeface="+mn-lt"/>
              </a:rPr>
              <a:t>物的高度</a:t>
            </a:r>
            <a:r>
              <a:rPr lang="zh-TW" altLang="en-US" sz="2000" spc="300" dirty="0">
                <a:cs typeface="+mn-ea"/>
                <a:sym typeface="+mn-lt"/>
              </a:rPr>
              <a:t>呢？在</a:t>
            </a:r>
            <a:r>
              <a:rPr lang="zh-CN" altLang="en-US" sz="2000" spc="300" dirty="0">
                <a:cs typeface="+mn-ea"/>
                <a:sym typeface="+mn-lt"/>
              </a:rPr>
              <a:t>现实</a:t>
            </a:r>
            <a:r>
              <a:rPr lang="zh-TW" altLang="en-US" sz="2000" spc="300" dirty="0">
                <a:cs typeface="+mn-ea"/>
                <a:sym typeface="+mn-lt"/>
              </a:rPr>
              <a:t>世界中，</a:t>
            </a:r>
            <a:r>
              <a:rPr lang="zh-CN" altLang="en-US" sz="2000" spc="300" dirty="0">
                <a:cs typeface="+mn-ea"/>
                <a:sym typeface="+mn-lt"/>
              </a:rPr>
              <a:t>建筑师</a:t>
            </a:r>
            <a:r>
              <a:rPr lang="zh-TW" altLang="en-US" sz="2000" spc="300" dirty="0">
                <a:cs typeface="+mn-ea"/>
                <a:sym typeface="+mn-lt"/>
              </a:rPr>
              <a:t>、</a:t>
            </a:r>
            <a:r>
              <a:rPr lang="zh-CN" altLang="en-US" sz="2000" spc="300" dirty="0">
                <a:cs typeface="+mn-ea"/>
                <a:sym typeface="+mn-lt"/>
              </a:rPr>
              <a:t>工程师</a:t>
            </a:r>
            <a:r>
              <a:rPr lang="zh-TW" altLang="en-US" sz="2000" spc="300" dirty="0">
                <a:cs typeface="+mn-ea"/>
                <a:sym typeface="+mn-lt"/>
              </a:rPr>
              <a:t>和城市</a:t>
            </a:r>
            <a:r>
              <a:rPr lang="zh-CN" altLang="en-US" sz="2000" spc="300" dirty="0">
                <a:cs typeface="+mn-ea"/>
                <a:sym typeface="+mn-lt"/>
              </a:rPr>
              <a:t>规划师</a:t>
            </a:r>
            <a:r>
              <a:rPr lang="zh-TW" altLang="en-US" sz="2000" spc="300" dirty="0">
                <a:cs typeface="+mn-ea"/>
                <a:sym typeface="+mn-lt"/>
              </a:rPr>
              <a:t>依靠</a:t>
            </a:r>
            <a:r>
              <a:rPr lang="zh-CN" altLang="en-US" sz="2000" spc="300" dirty="0">
                <a:cs typeface="+mn-ea"/>
                <a:sym typeface="+mn-lt"/>
              </a:rPr>
              <a:t>数学</a:t>
            </a:r>
            <a:r>
              <a:rPr lang="zh-TW" altLang="en-US" sz="2000" spc="300" dirty="0">
                <a:cs typeface="+mn-ea"/>
                <a:sym typeface="+mn-lt"/>
              </a:rPr>
              <a:t>概念</a:t>
            </a:r>
            <a:r>
              <a:rPr lang="zh-CN" altLang="en-US" sz="2000" spc="300" dirty="0">
                <a:cs typeface="+mn-ea"/>
                <a:sym typeface="+mn-lt"/>
              </a:rPr>
              <a:t>来</a:t>
            </a:r>
            <a:r>
              <a:rPr lang="zh-TW" altLang="en-US" sz="2000" spc="300" dirty="0">
                <a:cs typeface="+mn-ea"/>
                <a:sym typeface="+mn-lt"/>
              </a:rPr>
              <a:t>估算</a:t>
            </a:r>
            <a:r>
              <a:rPr lang="zh-CN" altLang="en-US" sz="2000" spc="300" dirty="0">
                <a:cs typeface="+mn-ea"/>
                <a:sym typeface="+mn-lt"/>
              </a:rPr>
              <a:t>建筑物</a:t>
            </a:r>
            <a:r>
              <a:rPr lang="zh-TW" altLang="en-US" sz="2000" spc="300" dirty="0">
                <a:cs typeface="+mn-ea"/>
                <a:sym typeface="+mn-lt"/>
              </a:rPr>
              <a:t>的尺寸，</a:t>
            </a:r>
            <a:r>
              <a:rPr lang="zh-CN" altLang="en-US" sz="2000" spc="300" dirty="0">
                <a:cs typeface="+mn-ea"/>
                <a:sym typeface="+mn-lt"/>
              </a:rPr>
              <a:t>这对开发和</a:t>
            </a:r>
            <a:r>
              <a:rPr lang="zh-TW" altLang="en-US" sz="2000" spc="300" dirty="0">
                <a:cs typeface="+mn-ea"/>
                <a:sym typeface="+mn-lt"/>
              </a:rPr>
              <a:t>施工</a:t>
            </a:r>
            <a:r>
              <a:rPr lang="zh-CN" altLang="en-US" sz="2000" spc="300" dirty="0">
                <a:cs typeface="+mn-ea"/>
                <a:sym typeface="+mn-lt"/>
              </a:rPr>
              <a:t>项目至关</a:t>
            </a:r>
            <a:r>
              <a:rPr lang="zh-TW" altLang="en-US" sz="2000" spc="300" dirty="0">
                <a:cs typeface="+mn-ea"/>
                <a:sym typeface="+mn-lt"/>
              </a:rPr>
              <a:t>重要。</a:t>
            </a:r>
          </a:p>
          <a:p>
            <a:endParaRPr lang="zh-TW" altLang="en-US" sz="2000" spc="300" dirty="0">
              <a:cs typeface="+mn-ea"/>
              <a:sym typeface="+mn-lt"/>
            </a:endParaRPr>
          </a:p>
          <a:p>
            <a:r>
              <a:rPr lang="zh-TW" altLang="en-US" sz="2000" spc="300" dirty="0">
                <a:cs typeface="+mn-ea"/>
                <a:sym typeface="+mn-lt"/>
              </a:rPr>
              <a:t>想像一下，你站在</a:t>
            </a:r>
            <a:r>
              <a:rPr lang="zh-CN" altLang="en-US" sz="2000" spc="300" dirty="0">
                <a:cs typeface="+mn-ea"/>
                <a:sym typeface="+mn-lt"/>
              </a:rPr>
              <a:t>建筑物</a:t>
            </a:r>
            <a:r>
              <a:rPr lang="zh-TW" altLang="en-US" sz="2000" spc="300" dirty="0">
                <a:cs typeface="+mn-ea"/>
                <a:sym typeface="+mn-lt"/>
              </a:rPr>
              <a:t>外，</a:t>
            </a:r>
            <a:r>
              <a:rPr lang="zh-CN" altLang="en-US" sz="2000" spc="300" dirty="0">
                <a:cs typeface="+mn-ea"/>
                <a:sym typeface="+mn-lt"/>
              </a:rPr>
              <a:t>配备简单</a:t>
            </a:r>
            <a:r>
              <a:rPr lang="zh-TW" altLang="en-US" sz="2000" spc="300" dirty="0">
                <a:cs typeface="+mn-ea"/>
                <a:sym typeface="+mn-lt"/>
              </a:rPr>
              <a:t>的工具和</a:t>
            </a:r>
            <a:r>
              <a:rPr lang="zh-CN" altLang="en-US" sz="2000" spc="300" dirty="0">
                <a:cs typeface="+mn-ea"/>
                <a:sym typeface="+mn-lt"/>
              </a:rPr>
              <a:t>数学知识</a:t>
            </a:r>
            <a:r>
              <a:rPr lang="zh-TW" altLang="en-US" sz="2000" spc="300" dirty="0">
                <a:cs typeface="+mn-ea"/>
                <a:sym typeface="+mn-lt"/>
              </a:rPr>
              <a:t>，</a:t>
            </a:r>
            <a:r>
              <a:rPr lang="zh-CN" altLang="en-US" sz="2000" spc="300" dirty="0">
                <a:cs typeface="+mn-ea"/>
                <a:sym typeface="+mn-lt"/>
              </a:rPr>
              <a:t>准备</a:t>
            </a:r>
            <a:r>
              <a:rPr lang="zh-TW" altLang="en-US" sz="2000" spc="300" dirty="0">
                <a:cs typeface="+mn-ea"/>
                <a:sym typeface="+mn-lt"/>
              </a:rPr>
              <a:t>估算其高度，</a:t>
            </a:r>
            <a:r>
              <a:rPr lang="zh-CN" altLang="en-US" sz="2000" spc="300" dirty="0">
                <a:cs typeface="+mn-ea"/>
                <a:sym typeface="+mn-lt"/>
              </a:rPr>
              <a:t>然后创建</a:t>
            </a:r>
            <a:r>
              <a:rPr lang="zh-TW" altLang="en-US" sz="2000" spc="300" dirty="0">
                <a:cs typeface="+mn-ea"/>
                <a:sym typeface="+mn-lt"/>
              </a:rPr>
              <a:t>其</a:t>
            </a:r>
            <a:r>
              <a:rPr lang="en-US" altLang="zh-TW" sz="2000" spc="300" dirty="0">
                <a:cs typeface="+mn-ea"/>
                <a:sym typeface="+mn-lt"/>
              </a:rPr>
              <a:t>3D</a:t>
            </a:r>
            <a:r>
              <a:rPr lang="zh-TW" altLang="en-US" sz="2000" spc="300" dirty="0">
                <a:cs typeface="+mn-ea"/>
                <a:sym typeface="+mn-lt"/>
              </a:rPr>
              <a:t>模型。</a:t>
            </a:r>
            <a:r>
              <a:rPr lang="zh-CN" altLang="en-US" sz="2000" spc="300" dirty="0">
                <a:cs typeface="+mn-ea"/>
                <a:sym typeface="+mn-lt"/>
              </a:rPr>
              <a:t>这样的任务不仅会让</a:t>
            </a:r>
            <a:r>
              <a:rPr lang="zh-TW" altLang="en-US" sz="2000" spc="300" dirty="0">
                <a:cs typeface="+mn-ea"/>
                <a:sym typeface="+mn-lt"/>
              </a:rPr>
              <a:t>你更深入理解所涉及的</a:t>
            </a:r>
            <a:r>
              <a:rPr lang="zh-CN" altLang="en-US" sz="2000" spc="300" dirty="0">
                <a:cs typeface="+mn-ea"/>
                <a:sym typeface="+mn-lt"/>
              </a:rPr>
              <a:t>数学概念</a:t>
            </a:r>
            <a:r>
              <a:rPr lang="zh-TW" altLang="en-US" sz="2000" spc="300" dirty="0">
                <a:cs typeface="+mn-ea"/>
                <a:sym typeface="+mn-lt"/>
              </a:rPr>
              <a:t>，</a:t>
            </a:r>
            <a:r>
              <a:rPr lang="zh-CN" altLang="en-US" sz="2000" spc="300" dirty="0">
                <a:cs typeface="+mn-ea"/>
                <a:sym typeface="+mn-lt"/>
              </a:rPr>
              <a:t>还</a:t>
            </a:r>
            <a:r>
              <a:rPr lang="zh-TW" altLang="en-US" sz="2000" spc="300" dirty="0">
                <a:cs typeface="+mn-ea"/>
                <a:sym typeface="+mn-lt"/>
              </a:rPr>
              <a:t>能</a:t>
            </a:r>
            <a:r>
              <a:rPr lang="zh-CN" altLang="en-US" sz="2000" spc="300" dirty="0">
                <a:cs typeface="+mn-ea"/>
                <a:sym typeface="+mn-lt"/>
              </a:rPr>
              <a:t>让你亲身体会这些</a:t>
            </a:r>
            <a:r>
              <a:rPr lang="zh-TW" altLang="en-US" sz="2000" spc="300" dirty="0">
                <a:cs typeface="+mn-ea"/>
                <a:sym typeface="+mn-lt"/>
              </a:rPr>
              <a:t>概念在</a:t>
            </a:r>
            <a:r>
              <a:rPr lang="zh-CN" altLang="en-US" sz="2000" spc="300" dirty="0">
                <a:cs typeface="+mn-ea"/>
                <a:sym typeface="+mn-lt"/>
              </a:rPr>
              <a:t>现实</a:t>
            </a:r>
            <a:r>
              <a:rPr lang="zh-TW" altLang="en-US" sz="2000" spc="300" dirty="0">
                <a:cs typeface="+mn-ea"/>
                <a:sym typeface="+mn-lt"/>
              </a:rPr>
              <a:t>世界中的</a:t>
            </a:r>
            <a:r>
              <a:rPr lang="zh-CN" altLang="en-US" sz="2000" spc="300" dirty="0">
                <a:solidFill>
                  <a:srgbClr val="FF0000"/>
                </a:solidFill>
                <a:cs typeface="+mn-ea"/>
                <a:sym typeface="+mn-lt"/>
              </a:rPr>
              <a:t>实际应用</a:t>
            </a:r>
            <a:r>
              <a:rPr lang="zh-TW" altLang="en-US" sz="2000" spc="300" dirty="0">
                <a:cs typeface="+mn-ea"/>
                <a:sym typeface="+mn-lt"/>
              </a:rPr>
              <a:t>。</a:t>
            </a:r>
          </a:p>
          <a:p>
            <a:endParaRPr lang="zh-TW" altLang="en-US" sz="2000" spc="300" dirty="0">
              <a:cs typeface="+mn-ea"/>
              <a:sym typeface="+mn-lt"/>
            </a:endParaRPr>
          </a:p>
          <a:p>
            <a:r>
              <a:rPr lang="zh-TW" altLang="en-US" sz="2000" spc="300" dirty="0">
                <a:cs typeface="+mn-ea"/>
                <a:sym typeface="+mn-lt"/>
              </a:rPr>
              <a:t>最重要的是，你</a:t>
            </a:r>
            <a:r>
              <a:rPr lang="zh-CN" altLang="en-US" sz="2000" spc="300" dirty="0">
                <a:cs typeface="+mn-ea"/>
                <a:sym typeface="+mn-lt"/>
              </a:rPr>
              <a:t>将学会</a:t>
            </a:r>
            <a:r>
              <a:rPr lang="zh-TW" altLang="en-US" sz="2000" spc="300" dirty="0">
                <a:cs typeface="+mn-ea"/>
                <a:sym typeface="+mn-lt"/>
              </a:rPr>
              <a:t>在</a:t>
            </a:r>
            <a:r>
              <a:rPr lang="zh-CN" altLang="en-US" sz="2000" spc="300" dirty="0">
                <a:cs typeface="+mn-ea"/>
                <a:sym typeface="+mn-lt"/>
              </a:rPr>
              <a:t>创建</a:t>
            </a:r>
            <a:r>
              <a:rPr lang="zh-TW" altLang="en-US" sz="2000" spc="300" dirty="0">
                <a:cs typeface="+mn-ea"/>
                <a:sym typeface="+mn-lt"/>
              </a:rPr>
              <a:t>模型</a:t>
            </a:r>
            <a:r>
              <a:rPr lang="zh-CN" altLang="en-US" sz="2000" spc="300" dirty="0">
                <a:cs typeface="+mn-ea"/>
                <a:sym typeface="+mn-lt"/>
              </a:rPr>
              <a:t>过程</a:t>
            </a:r>
            <a:r>
              <a:rPr lang="zh-TW" altLang="en-US" sz="2000" spc="300" dirty="0">
                <a:cs typeface="+mn-ea"/>
                <a:sym typeface="+mn-lt"/>
              </a:rPr>
              <a:t>中作出</a:t>
            </a:r>
            <a:r>
              <a:rPr lang="zh-CN" altLang="en-US" sz="2000" spc="300" dirty="0">
                <a:solidFill>
                  <a:srgbClr val="FF0000"/>
                </a:solidFill>
                <a:cs typeface="+mn-ea"/>
                <a:sym typeface="+mn-lt"/>
              </a:rPr>
              <a:t>简</a:t>
            </a:r>
            <a:r>
              <a:rPr lang="zh-TW" altLang="en-US" sz="2000" spc="300" dirty="0">
                <a:solidFill>
                  <a:srgbClr val="FF0000"/>
                </a:solidFill>
                <a:cs typeface="+mn-ea"/>
                <a:sym typeface="+mn-lt"/>
              </a:rPr>
              <a:t>化的</a:t>
            </a:r>
            <a:r>
              <a:rPr lang="zh-CN" altLang="en-US" sz="2000" spc="300" dirty="0">
                <a:solidFill>
                  <a:srgbClr val="FF0000"/>
                </a:solidFill>
                <a:cs typeface="+mn-ea"/>
                <a:sym typeface="+mn-lt"/>
              </a:rPr>
              <a:t>假设</a:t>
            </a:r>
            <a:r>
              <a:rPr lang="zh-TW" altLang="en-US" sz="2000" spc="300" dirty="0">
                <a:cs typeface="+mn-ea"/>
                <a:sym typeface="+mn-lt"/>
              </a:rPr>
              <a:t>和</a:t>
            </a:r>
            <a:r>
              <a:rPr lang="zh-CN" altLang="en-US" sz="2000" spc="300" dirty="0">
                <a:cs typeface="+mn-ea"/>
                <a:sym typeface="+mn-lt"/>
              </a:rPr>
              <a:t>认清</a:t>
            </a:r>
            <a:r>
              <a:rPr lang="zh-TW" altLang="en-US" sz="2000" spc="300" dirty="0">
                <a:solidFill>
                  <a:srgbClr val="FF0000"/>
                </a:solidFill>
                <a:cs typeface="+mn-ea"/>
                <a:sym typeface="+mn-lt"/>
              </a:rPr>
              <a:t>局限性</a:t>
            </a:r>
            <a:r>
              <a:rPr lang="zh-TW" altLang="en-US" sz="2000" spc="300" dirty="0">
                <a:cs typeface="+mn-ea"/>
                <a:sym typeface="+mn-lt"/>
              </a:rPr>
              <a:t>，</a:t>
            </a:r>
            <a:r>
              <a:rPr lang="zh-CN" altLang="en-US" sz="2000" spc="300" dirty="0">
                <a:cs typeface="+mn-ea"/>
                <a:sym typeface="+mn-lt"/>
              </a:rPr>
              <a:t>这</a:t>
            </a:r>
            <a:r>
              <a:rPr lang="zh-TW" altLang="en-US" sz="2000" spc="300">
                <a:cs typeface="+mn-ea"/>
                <a:sym typeface="+mn-lt"/>
              </a:rPr>
              <a:t>只</a:t>
            </a:r>
            <a:r>
              <a:rPr lang="zh-CN" altLang="en-US" sz="2000" spc="300">
                <a:cs typeface="+mn-ea"/>
                <a:sym typeface="+mn-lt"/>
              </a:rPr>
              <a:t>是</a:t>
            </a:r>
            <a:r>
              <a:rPr lang="zh-CN" altLang="en-US" sz="2000" spc="300" dirty="0">
                <a:cs typeface="+mn-ea"/>
                <a:sym typeface="+mn-lt"/>
              </a:rPr>
              <a:t>由于缺乏专业</a:t>
            </a:r>
            <a:r>
              <a:rPr lang="zh-TW" altLang="en-US" sz="2000" spc="300" dirty="0">
                <a:cs typeface="+mn-ea"/>
                <a:sym typeface="+mn-lt"/>
              </a:rPr>
              <a:t>的工具或</a:t>
            </a:r>
            <a:r>
              <a:rPr lang="zh-CN" altLang="en-US" sz="2000" spc="300" dirty="0">
                <a:cs typeface="+mn-ea"/>
                <a:sym typeface="+mn-lt"/>
              </a:rPr>
              <a:t>精准</a:t>
            </a:r>
            <a:r>
              <a:rPr lang="zh-TW" altLang="en-US" sz="2000" spc="300" dirty="0">
                <a:cs typeface="+mn-ea"/>
                <a:sym typeface="+mn-lt"/>
              </a:rPr>
              <a:t>的</a:t>
            </a:r>
            <a:r>
              <a:rPr lang="zh-CN" altLang="en-US" sz="2000" spc="300" dirty="0">
                <a:cs typeface="+mn-ea"/>
                <a:sym typeface="+mn-lt"/>
              </a:rPr>
              <a:t>测量</a:t>
            </a:r>
            <a:r>
              <a:rPr lang="zh-TW" altLang="en-US" sz="2000" spc="300" dirty="0">
                <a:cs typeface="+mn-ea"/>
                <a:sym typeface="+mn-lt"/>
              </a:rPr>
              <a:t>。</a:t>
            </a:r>
            <a:r>
              <a:rPr lang="zh-CN" altLang="en-US" sz="2000" spc="300" dirty="0">
                <a:cs typeface="+mn-ea"/>
                <a:sym typeface="+mn-lt"/>
              </a:rPr>
              <a:t>我们未来将能够创建</a:t>
            </a:r>
            <a:r>
              <a:rPr lang="zh-TW" altLang="en-US" sz="2000" spc="300" dirty="0">
                <a:cs typeface="+mn-ea"/>
                <a:sym typeface="+mn-lt"/>
              </a:rPr>
              <a:t>更</a:t>
            </a:r>
            <a:r>
              <a:rPr lang="zh-CN" altLang="en-US" sz="2000" spc="300" dirty="0">
                <a:cs typeface="+mn-ea"/>
                <a:sym typeface="+mn-lt"/>
              </a:rPr>
              <a:t>准确</a:t>
            </a:r>
            <a:r>
              <a:rPr lang="zh-TW" altLang="en-US" sz="2000" spc="300" dirty="0">
                <a:cs typeface="+mn-ea"/>
                <a:sym typeface="+mn-lt"/>
              </a:rPr>
              <a:t>的</a:t>
            </a:r>
            <a:r>
              <a:rPr lang="zh-CN" altLang="en-US" sz="2000" spc="300" dirty="0">
                <a:cs typeface="+mn-ea"/>
                <a:sym typeface="+mn-lt"/>
              </a:rPr>
              <a:t>模型！</a:t>
            </a:r>
            <a:endParaRPr lang="zh-TW" altLang="en-US" sz="2000" spc="300" dirty="0">
              <a:cs typeface="+mn-ea"/>
              <a:sym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095B6-75A9-42D0-B1C3-230599ECF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3079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4500">
        <p:checker/>
      </p:transition>
    </mc:Choice>
    <mc:Fallback xmlns="">
      <p:transition spd="slow" advTm="4500">
        <p:checker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6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grpSp>
        <p:nvGrpSpPr>
          <p:cNvPr id="7" name="Canvas 2002872202">
            <a:extLst>
              <a:ext uri="{FF2B5EF4-FFF2-40B4-BE49-F238E27FC236}">
                <a16:creationId xmlns:a16="http://schemas.microsoft.com/office/drawing/2014/main" id="{0E72CCBA-4405-48D3-B2E7-5631F2AF45FA}"/>
              </a:ext>
            </a:extLst>
          </p:cNvPr>
          <p:cNvGrpSpPr/>
          <p:nvPr/>
        </p:nvGrpSpPr>
        <p:grpSpPr>
          <a:xfrm>
            <a:off x="2096770" y="1178242"/>
            <a:ext cx="4950460" cy="2787015"/>
            <a:chOff x="0" y="0"/>
            <a:chExt cx="4950460" cy="278701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88A9B95-85CC-42CD-A057-B610A9D5475D}"/>
                </a:ext>
              </a:extLst>
            </p:cNvPr>
            <p:cNvSpPr/>
            <p:nvPr/>
          </p:nvSpPr>
          <p:spPr>
            <a:xfrm>
              <a:off x="0" y="0"/>
              <a:ext cx="4950460" cy="2787015"/>
            </a:xfrm>
            <a:prstGeom prst="rect">
              <a:avLst/>
            </a:prstGeom>
            <a:solidFill>
              <a:prstClr val="white"/>
            </a:solidFill>
          </p:spPr>
          <p:txBody>
            <a:bodyPr/>
            <a:lstStyle/>
            <a:p>
              <a:endParaRPr lang="zh-HK" alt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9746916-F0A5-4C49-BEA1-3B6C73C0B604}"/>
                </a:ext>
              </a:extLst>
            </p:cNvPr>
            <p:cNvGrpSpPr/>
            <p:nvPr/>
          </p:nvGrpSpPr>
          <p:grpSpPr>
            <a:xfrm>
              <a:off x="254116" y="0"/>
              <a:ext cx="4455997" cy="2347819"/>
              <a:chOff x="254116" y="98852"/>
              <a:chExt cx="4455997" cy="2347819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27F384C4-33DE-45E5-ABEC-740EA8F171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363" r="10"/>
              <a:stretch/>
            </p:blipFill>
            <p:spPr bwMode="auto">
              <a:xfrm>
                <a:off x="254116" y="98852"/>
                <a:ext cx="4455997" cy="234781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AEE6BC4-8005-4831-B758-CA2989DEA1D1}"/>
                  </a:ext>
                </a:extLst>
              </p:cNvPr>
              <p:cNvSpPr/>
              <p:nvPr/>
            </p:nvSpPr>
            <p:spPr>
              <a:xfrm>
                <a:off x="271848" y="148281"/>
                <a:ext cx="1334530" cy="8402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0" name="Text Box 579285351">
              <a:extLst>
                <a:ext uri="{FF2B5EF4-FFF2-40B4-BE49-F238E27FC236}">
                  <a16:creationId xmlns:a16="http://schemas.microsoft.com/office/drawing/2014/main" id="{C139ABEA-F496-46B6-91E7-AAE2B4255EBD}"/>
                </a:ext>
              </a:extLst>
            </p:cNvPr>
            <p:cNvSpPr txBox="1"/>
            <p:nvPr/>
          </p:nvSpPr>
          <p:spPr>
            <a:xfrm>
              <a:off x="436606" y="1879285"/>
              <a:ext cx="2468245" cy="43688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zh-CN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学生的视线水平</a:t>
              </a:r>
              <a:r>
                <a:rPr lang="zh-CN" sz="1200" kern="1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i="1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s</a:t>
              </a:r>
              <a:r>
                <a:rPr lang="en-US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 = ____________</a:t>
              </a:r>
              <a:endParaRPr lang="en-US" sz="1200" kern="10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11" name="Text Box 1906952930">
              <a:extLst>
                <a:ext uri="{FF2B5EF4-FFF2-40B4-BE49-F238E27FC236}">
                  <a16:creationId xmlns:a16="http://schemas.microsoft.com/office/drawing/2014/main" id="{7A35B3EF-38AF-414A-BE5C-25E146DBAB67}"/>
                </a:ext>
              </a:extLst>
            </p:cNvPr>
            <p:cNvSpPr txBox="1"/>
            <p:nvPr/>
          </p:nvSpPr>
          <p:spPr>
            <a:xfrm>
              <a:off x="368239" y="2412408"/>
              <a:ext cx="3209290" cy="33782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zh-CN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学生与</a:t>
              </a:r>
              <a:r>
                <a:rPr lang="zh-CN" altLang="en-US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建筑物</a:t>
              </a:r>
              <a:r>
                <a:rPr lang="zh-CN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之间的水平距离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 = _____________</a:t>
              </a:r>
              <a:endPara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417937185">
              <a:extLst>
                <a:ext uri="{FF2B5EF4-FFF2-40B4-BE49-F238E27FC236}">
                  <a16:creationId xmlns:a16="http://schemas.microsoft.com/office/drawing/2014/main" id="{38240082-B804-4E03-9274-002CFBB80E71}"/>
                </a:ext>
              </a:extLst>
            </p:cNvPr>
            <p:cNvSpPr txBox="1"/>
            <p:nvPr/>
          </p:nvSpPr>
          <p:spPr>
            <a:xfrm>
              <a:off x="764269" y="1401773"/>
              <a:ext cx="1609090" cy="33782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zh-CN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仰角</a:t>
              </a:r>
              <a:r>
                <a:rPr lang="zh-CN" sz="1200" kern="1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= ____________</a:t>
              </a:r>
              <a:endPara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1C206F-6332-4A94-986A-6F362D71F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0894984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6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850064" y="854230"/>
            <a:ext cx="5443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pc="-150" dirty="0">
                <a:solidFill>
                  <a:srgbClr val="3E3A39"/>
                </a:solidFill>
                <a:cs typeface="+mn-ea"/>
                <a:sym typeface="+mn-lt"/>
              </a:rPr>
              <a:t>(a)  </a:t>
            </a:r>
            <a:r>
              <a:rPr lang="zh-CN" altLang="en-US" sz="2400" b="1" dirty="0">
                <a:solidFill>
                  <a:srgbClr val="3E3A39"/>
                </a:solidFill>
                <a:latin typeface="+mn-ea"/>
              </a:rPr>
              <a:t>作出在估算中必要的假设</a:t>
            </a:r>
            <a:r>
              <a:rPr lang="zh-CN" altLang="en-US" sz="2400" b="1" dirty="0">
                <a:latin typeface="+mn-ea"/>
              </a:rPr>
              <a:t>。</a:t>
            </a:r>
            <a:endParaRPr lang="en-US" altLang="zh-CN" sz="2400" b="1" dirty="0">
              <a:latin typeface="+mn-ea"/>
            </a:endParaRPr>
          </a:p>
        </p:txBody>
      </p:sp>
      <p:pic>
        <p:nvPicPr>
          <p:cNvPr id="6" name="图形 1">
            <a:extLst>
              <a:ext uri="{FF2B5EF4-FFF2-40B4-BE49-F238E27FC236}">
                <a16:creationId xmlns:a16="http://schemas.microsoft.com/office/drawing/2014/main" id="{683C27CB-98A9-49FC-9942-60681BA20F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81390" y="3295379"/>
            <a:ext cx="541567" cy="702032"/>
          </a:xfrm>
          <a:prstGeom prst="rect">
            <a:avLst/>
          </a:prstGeom>
        </p:spPr>
      </p:pic>
      <p:pic>
        <p:nvPicPr>
          <p:cNvPr id="7" name="图形 26">
            <a:extLst>
              <a:ext uri="{FF2B5EF4-FFF2-40B4-BE49-F238E27FC236}">
                <a16:creationId xmlns:a16="http://schemas.microsoft.com/office/drawing/2014/main" id="{B8E2C91D-3C59-4BA9-B7B4-ECAA7C5D9D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44655" y="3292470"/>
            <a:ext cx="541567" cy="702032"/>
          </a:xfrm>
          <a:prstGeom prst="rect">
            <a:avLst/>
          </a:prstGeom>
        </p:spPr>
      </p:pic>
      <p:pic>
        <p:nvPicPr>
          <p:cNvPr id="8" name="图形 28">
            <a:extLst>
              <a:ext uri="{FF2B5EF4-FFF2-40B4-BE49-F238E27FC236}">
                <a16:creationId xmlns:a16="http://schemas.microsoft.com/office/drawing/2014/main" id="{8D6B70FB-C8AD-4014-8592-BC14D6D084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28562" y="3292470"/>
            <a:ext cx="541567" cy="702032"/>
          </a:xfrm>
          <a:prstGeom prst="rect">
            <a:avLst/>
          </a:prstGeom>
        </p:spPr>
      </p:pic>
      <p:grpSp>
        <p:nvGrpSpPr>
          <p:cNvPr id="9" name="组合 6">
            <a:extLst>
              <a:ext uri="{FF2B5EF4-FFF2-40B4-BE49-F238E27FC236}">
                <a16:creationId xmlns:a16="http://schemas.microsoft.com/office/drawing/2014/main" id="{8EB30588-858C-4FD1-B1D9-0E79CB637AAE}"/>
              </a:ext>
            </a:extLst>
          </p:cNvPr>
          <p:cNvGrpSpPr/>
          <p:nvPr/>
        </p:nvGrpSpPr>
        <p:grpSpPr>
          <a:xfrm>
            <a:off x="1865728" y="1445973"/>
            <a:ext cx="1640573" cy="1638704"/>
            <a:chOff x="1865728" y="1785189"/>
            <a:chExt cx="1640573" cy="978432"/>
          </a:xfrm>
        </p:grpSpPr>
        <p:sp>
          <p:nvSpPr>
            <p:cNvPr id="10" name="矩形: 圆角 2">
              <a:extLst>
                <a:ext uri="{FF2B5EF4-FFF2-40B4-BE49-F238E27FC236}">
                  <a16:creationId xmlns:a16="http://schemas.microsoft.com/office/drawing/2014/main" id="{E8E65CD5-F6EB-4A7A-A218-8E344522824B}"/>
                </a:ext>
              </a:extLst>
            </p:cNvPr>
            <p:cNvSpPr/>
            <p:nvPr/>
          </p:nvSpPr>
          <p:spPr>
            <a:xfrm>
              <a:off x="1983840" y="1785189"/>
              <a:ext cx="1404350" cy="9784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696969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 3">
              <a:extLst>
                <a:ext uri="{FF2B5EF4-FFF2-40B4-BE49-F238E27FC236}">
                  <a16:creationId xmlns:a16="http://schemas.microsoft.com/office/drawing/2014/main" id="{6167AD77-E0E4-4EB4-AC2F-AAE86BD57C5C}"/>
                </a:ext>
              </a:extLst>
            </p:cNvPr>
            <p:cNvSpPr/>
            <p:nvPr/>
          </p:nvSpPr>
          <p:spPr>
            <a:xfrm>
              <a:off x="1865728" y="1975483"/>
              <a:ext cx="1640573" cy="6064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zh-HK" sz="15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垂直</a:t>
              </a:r>
              <a:r>
                <a:rPr lang="zh-CN" altLang="en-US" sz="15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建筑</a:t>
              </a:r>
              <a:r>
                <a:rPr lang="zh-CN" altLang="zh-HK" sz="15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：</a:t>
              </a:r>
              <a:br>
                <a:rPr lang="en-US" altLang="zh-CN" sz="15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</a:br>
              <a:r>
                <a:rPr lang="zh-CN" altLang="zh-HK" sz="15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地面和</a:t>
              </a:r>
              <a:r>
                <a:rPr lang="zh-CN" altLang="en-US" sz="15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建筑物</a:t>
              </a:r>
              <a:r>
                <a:rPr lang="zh-CN" altLang="en-US" sz="1500" dirty="0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之间</a:t>
              </a:r>
              <a:r>
                <a:rPr lang="zh-CN" altLang="zh-HK" sz="15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的角度</a:t>
              </a:r>
              <a:r>
                <a:rPr lang="zh-CN" altLang="en-US" sz="15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确切</a:t>
              </a:r>
              <a:r>
                <a:rPr lang="zh-CN" altLang="en-US" sz="1500" dirty="0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为</a:t>
              </a:r>
              <a:r>
                <a:rPr lang="en-GB" altLang="zh-HK" sz="15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</a:rPr>
                <a:t>90°</a:t>
              </a:r>
              <a:r>
                <a:rPr lang="zh-CN" altLang="zh-HK" sz="15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。</a:t>
              </a:r>
              <a:endParaRPr lang="zh-CN" altLang="en-US" sz="1500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4">
            <a:extLst>
              <a:ext uri="{FF2B5EF4-FFF2-40B4-BE49-F238E27FC236}">
                <a16:creationId xmlns:a16="http://schemas.microsoft.com/office/drawing/2014/main" id="{F178AC8A-9B07-4498-8997-D2EBD7FB3534}"/>
              </a:ext>
            </a:extLst>
          </p:cNvPr>
          <p:cNvGrpSpPr/>
          <p:nvPr/>
        </p:nvGrpSpPr>
        <p:grpSpPr>
          <a:xfrm>
            <a:off x="5720154" y="1445972"/>
            <a:ext cx="1480148" cy="1638703"/>
            <a:chOff x="5720154" y="1785189"/>
            <a:chExt cx="1480148" cy="978432"/>
          </a:xfrm>
        </p:grpSpPr>
        <p:sp>
          <p:nvSpPr>
            <p:cNvPr id="16" name="矩形: 圆角 32">
              <a:extLst>
                <a:ext uri="{FF2B5EF4-FFF2-40B4-BE49-F238E27FC236}">
                  <a16:creationId xmlns:a16="http://schemas.microsoft.com/office/drawing/2014/main" id="{3888238A-C295-4DB5-B19D-D7F9FC2F0C2C}"/>
                </a:ext>
              </a:extLst>
            </p:cNvPr>
            <p:cNvSpPr/>
            <p:nvPr/>
          </p:nvSpPr>
          <p:spPr>
            <a:xfrm>
              <a:off x="5765414" y="1785189"/>
              <a:ext cx="1404350" cy="9784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696969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矩形 34">
              <a:extLst>
                <a:ext uri="{FF2B5EF4-FFF2-40B4-BE49-F238E27FC236}">
                  <a16:creationId xmlns:a16="http://schemas.microsoft.com/office/drawing/2014/main" id="{C1240C78-A09C-44F3-B9CF-30C22CF5C06E}"/>
                </a:ext>
              </a:extLst>
            </p:cNvPr>
            <p:cNvSpPr/>
            <p:nvPr/>
          </p:nvSpPr>
          <p:spPr>
            <a:xfrm>
              <a:off x="5720154" y="1925901"/>
              <a:ext cx="1480148" cy="7442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zh-HK" sz="15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地面</a:t>
              </a:r>
              <a:r>
                <a:rPr lang="zh-CN" altLang="zh-HK" sz="15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水平</a:t>
              </a:r>
              <a:r>
                <a:rPr lang="zh-CN" altLang="zh-HK" sz="15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：</a:t>
              </a:r>
              <a:endParaRPr lang="en-US" altLang="zh-CN" sz="15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pPr algn="ctr"/>
              <a:r>
                <a:rPr lang="zh-CN" altLang="en-US" sz="15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学生</a:t>
              </a:r>
              <a:r>
                <a:rPr lang="zh-CN" altLang="zh-HK" sz="15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站立的位置和</a:t>
              </a:r>
              <a:r>
                <a:rPr lang="zh-TW" altLang="en-US" sz="15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建筑物</a:t>
              </a:r>
              <a:r>
                <a:rPr lang="zh-CN" altLang="zh-HK" sz="15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的基座</a:t>
              </a:r>
              <a:r>
                <a:rPr lang="zh-CN" altLang="en-US" sz="1500" dirty="0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处于</a:t>
              </a:r>
              <a:r>
                <a:rPr lang="zh-CN" altLang="zh-HK" sz="15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相同的水平</a:t>
              </a:r>
              <a:r>
                <a:rPr lang="zh-CN" altLang="zh-HK" sz="15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。</a:t>
              </a:r>
              <a:endParaRPr lang="zh-CN" altLang="en-US" sz="1500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5">
            <a:extLst>
              <a:ext uri="{FF2B5EF4-FFF2-40B4-BE49-F238E27FC236}">
                <a16:creationId xmlns:a16="http://schemas.microsoft.com/office/drawing/2014/main" id="{9280F66A-FD8F-4E97-A971-F38B09C6E57F}"/>
              </a:ext>
            </a:extLst>
          </p:cNvPr>
          <p:cNvGrpSpPr/>
          <p:nvPr/>
        </p:nvGrpSpPr>
        <p:grpSpPr>
          <a:xfrm>
            <a:off x="3538897" y="1445978"/>
            <a:ext cx="2070449" cy="1792942"/>
            <a:chOff x="3815342" y="1785189"/>
            <a:chExt cx="1522920" cy="855548"/>
          </a:xfrm>
        </p:grpSpPr>
        <p:sp>
          <p:nvSpPr>
            <p:cNvPr id="23" name="矩形: 圆角 31">
              <a:extLst>
                <a:ext uri="{FF2B5EF4-FFF2-40B4-BE49-F238E27FC236}">
                  <a16:creationId xmlns:a16="http://schemas.microsoft.com/office/drawing/2014/main" id="{2B665E00-7170-4093-8B7C-F98EAE6386CE}"/>
                </a:ext>
              </a:extLst>
            </p:cNvPr>
            <p:cNvSpPr/>
            <p:nvPr/>
          </p:nvSpPr>
          <p:spPr>
            <a:xfrm>
              <a:off x="3874627" y="1785189"/>
              <a:ext cx="1404350" cy="7819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696969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矩形 33">
              <a:extLst>
                <a:ext uri="{FF2B5EF4-FFF2-40B4-BE49-F238E27FC236}">
                  <a16:creationId xmlns:a16="http://schemas.microsoft.com/office/drawing/2014/main" id="{46CDF898-1072-49FA-A998-66A882F5D435}"/>
                </a:ext>
              </a:extLst>
            </p:cNvPr>
            <p:cNvSpPr/>
            <p:nvPr/>
          </p:nvSpPr>
          <p:spPr>
            <a:xfrm>
              <a:off x="3815342" y="1825645"/>
              <a:ext cx="1522920" cy="8150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zh-HK" sz="15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地面</a:t>
              </a:r>
              <a:r>
                <a:rPr lang="zh-CN" altLang="en-US" sz="15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状态</a:t>
              </a:r>
              <a:r>
                <a:rPr lang="zh-CN" altLang="zh-HK" sz="15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：</a:t>
              </a:r>
              <a:br>
                <a:rPr lang="en-US" altLang="zh-CN" sz="15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</a:br>
              <a:r>
                <a:rPr lang="zh-TW" altLang="en-US" sz="15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地面</a:t>
              </a:r>
              <a:r>
                <a:rPr lang="zh-TW" altLang="en-US" sz="15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平坦</a:t>
              </a:r>
              <a:r>
                <a:rPr lang="zh-TW" altLang="en-US" sz="15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，没有凹凸不平之处，因为这可能会影响测量学生与建筑物之间的水平距离的准确性</a:t>
              </a:r>
              <a:r>
                <a:rPr lang="zh-CN" altLang="zh-HK" sz="15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。</a:t>
              </a:r>
              <a:endParaRPr lang="zh-CN" altLang="en-US" sz="1500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74C523-ECAE-431D-9492-69437C755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0150329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6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grpSp>
        <p:nvGrpSpPr>
          <p:cNvPr id="7" name="Canvas 2002872202">
            <a:extLst>
              <a:ext uri="{FF2B5EF4-FFF2-40B4-BE49-F238E27FC236}">
                <a16:creationId xmlns:a16="http://schemas.microsoft.com/office/drawing/2014/main" id="{0E72CCBA-4405-48D3-B2E7-5631F2AF45FA}"/>
              </a:ext>
            </a:extLst>
          </p:cNvPr>
          <p:cNvGrpSpPr/>
          <p:nvPr/>
        </p:nvGrpSpPr>
        <p:grpSpPr>
          <a:xfrm>
            <a:off x="2096770" y="1178242"/>
            <a:ext cx="4950460" cy="2787015"/>
            <a:chOff x="0" y="0"/>
            <a:chExt cx="4950460" cy="278701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88A9B95-85CC-42CD-A057-B610A9D5475D}"/>
                </a:ext>
              </a:extLst>
            </p:cNvPr>
            <p:cNvSpPr/>
            <p:nvPr/>
          </p:nvSpPr>
          <p:spPr>
            <a:xfrm>
              <a:off x="0" y="0"/>
              <a:ext cx="4950460" cy="2787015"/>
            </a:xfrm>
            <a:prstGeom prst="rect">
              <a:avLst/>
            </a:prstGeom>
            <a:solidFill>
              <a:prstClr val="white"/>
            </a:solidFill>
          </p:spPr>
          <p:txBody>
            <a:bodyPr/>
            <a:lstStyle/>
            <a:p>
              <a:endParaRPr lang="zh-HK" alt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9746916-F0A5-4C49-BEA1-3B6C73C0B604}"/>
                </a:ext>
              </a:extLst>
            </p:cNvPr>
            <p:cNvGrpSpPr/>
            <p:nvPr/>
          </p:nvGrpSpPr>
          <p:grpSpPr>
            <a:xfrm>
              <a:off x="254116" y="0"/>
              <a:ext cx="4455997" cy="2347819"/>
              <a:chOff x="254116" y="98852"/>
              <a:chExt cx="4455997" cy="2347819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27F384C4-33DE-45E5-ABEC-740EA8F171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363" r="10"/>
              <a:stretch/>
            </p:blipFill>
            <p:spPr bwMode="auto">
              <a:xfrm>
                <a:off x="254116" y="98852"/>
                <a:ext cx="4455997" cy="234781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AEE6BC4-8005-4831-B758-CA2989DEA1D1}"/>
                  </a:ext>
                </a:extLst>
              </p:cNvPr>
              <p:cNvSpPr/>
              <p:nvPr/>
            </p:nvSpPr>
            <p:spPr>
              <a:xfrm>
                <a:off x="271848" y="148281"/>
                <a:ext cx="1334530" cy="8402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0" name="Text Box 579285351">
              <a:extLst>
                <a:ext uri="{FF2B5EF4-FFF2-40B4-BE49-F238E27FC236}">
                  <a16:creationId xmlns:a16="http://schemas.microsoft.com/office/drawing/2014/main" id="{C139ABEA-F496-46B6-91E7-AAE2B4255EBD}"/>
                </a:ext>
              </a:extLst>
            </p:cNvPr>
            <p:cNvSpPr txBox="1"/>
            <p:nvPr/>
          </p:nvSpPr>
          <p:spPr>
            <a:xfrm>
              <a:off x="436606" y="1879285"/>
              <a:ext cx="2468245" cy="43688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zh-CN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学生的视线水平</a:t>
              </a:r>
              <a:r>
                <a:rPr lang="zh-CN" sz="1200" kern="1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i="1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s</a:t>
              </a:r>
              <a:r>
                <a:rPr lang="en-US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 = ____________</a:t>
              </a:r>
              <a:endParaRPr lang="en-US" sz="1200" kern="10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11" name="Text Box 1906952930">
              <a:extLst>
                <a:ext uri="{FF2B5EF4-FFF2-40B4-BE49-F238E27FC236}">
                  <a16:creationId xmlns:a16="http://schemas.microsoft.com/office/drawing/2014/main" id="{7A35B3EF-38AF-414A-BE5C-25E146DBAB67}"/>
                </a:ext>
              </a:extLst>
            </p:cNvPr>
            <p:cNvSpPr txBox="1"/>
            <p:nvPr/>
          </p:nvSpPr>
          <p:spPr>
            <a:xfrm>
              <a:off x="368239" y="2412408"/>
              <a:ext cx="3209290" cy="33782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zh-CN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学生与</a:t>
              </a:r>
              <a:r>
                <a:rPr lang="zh-CN" altLang="en-US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建筑物</a:t>
              </a:r>
              <a:r>
                <a:rPr lang="zh-CN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之间的水平距离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 = _____________</a:t>
              </a:r>
              <a:endPara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417937185">
              <a:extLst>
                <a:ext uri="{FF2B5EF4-FFF2-40B4-BE49-F238E27FC236}">
                  <a16:creationId xmlns:a16="http://schemas.microsoft.com/office/drawing/2014/main" id="{38240082-B804-4E03-9274-002CFBB80E71}"/>
                </a:ext>
              </a:extLst>
            </p:cNvPr>
            <p:cNvSpPr txBox="1"/>
            <p:nvPr/>
          </p:nvSpPr>
          <p:spPr>
            <a:xfrm>
              <a:off x="764269" y="1401773"/>
              <a:ext cx="1609090" cy="33782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zh-CN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仰角</a:t>
              </a:r>
              <a:r>
                <a:rPr lang="zh-CN" sz="1200" kern="1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= ____________</a:t>
              </a:r>
              <a:endParaRPr lang="en-US" sz="1200" kern="10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1C206F-6332-4A94-986A-6F362D71F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21" name="Text Box 1">
            <a:extLst>
              <a:ext uri="{FF2B5EF4-FFF2-40B4-BE49-F238E27FC236}">
                <a16:creationId xmlns:a16="http://schemas.microsoft.com/office/drawing/2014/main" id="{098A9B19-7221-4E88-A211-D347DB9FF7FD}"/>
              </a:ext>
            </a:extLst>
          </p:cNvPr>
          <p:cNvSpPr txBox="1"/>
          <p:nvPr/>
        </p:nvSpPr>
        <p:spPr>
          <a:xfrm>
            <a:off x="3585522" y="2444411"/>
            <a:ext cx="523240" cy="33401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22.4°</a:t>
            </a:r>
            <a:endParaRPr lang="en-US" sz="1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2" name="Text Box 1">
            <a:extLst>
              <a:ext uri="{FF2B5EF4-FFF2-40B4-BE49-F238E27FC236}">
                <a16:creationId xmlns:a16="http://schemas.microsoft.com/office/drawing/2014/main" id="{C3CFC340-40F3-4ADF-A486-C0546EFBD431}"/>
              </a:ext>
            </a:extLst>
          </p:cNvPr>
          <p:cNvSpPr txBox="1"/>
          <p:nvPr/>
        </p:nvSpPr>
        <p:spPr>
          <a:xfrm>
            <a:off x="4070181" y="2933657"/>
            <a:ext cx="619125" cy="33401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kern="1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1.65 m</a:t>
            </a:r>
            <a:endParaRPr lang="en-US" sz="1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3" name="Text Box 1">
            <a:extLst>
              <a:ext uri="{FF2B5EF4-FFF2-40B4-BE49-F238E27FC236}">
                <a16:creationId xmlns:a16="http://schemas.microsoft.com/office/drawing/2014/main" id="{295E7A56-E41B-4D41-89E5-F723EE56681E}"/>
              </a:ext>
            </a:extLst>
          </p:cNvPr>
          <p:cNvSpPr txBox="1"/>
          <p:nvPr/>
        </p:nvSpPr>
        <p:spPr>
          <a:xfrm>
            <a:off x="4853445" y="3458824"/>
            <a:ext cx="695325" cy="33401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kern="10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19.99 m</a:t>
            </a:r>
            <a:endParaRPr lang="en-US" sz="1200" kern="10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830903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6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850064" y="730645"/>
            <a:ext cx="5443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pc="-150" dirty="0">
                <a:solidFill>
                  <a:srgbClr val="3E3A39"/>
                </a:solidFill>
                <a:cs typeface="Times New Roman" panose="02020603050405020304" pitchFamily="18" charset="0"/>
                <a:sym typeface="+mn-lt"/>
              </a:rPr>
              <a:t>(b)  </a:t>
            </a:r>
            <a:r>
              <a:rPr lang="zh-CN" altLang="en-US" sz="2400" b="1" dirty="0">
                <a:solidFill>
                  <a:srgbClr val="3E3A39"/>
                </a:solidFill>
                <a:latin typeface="+mn-ea"/>
              </a:rPr>
              <a:t>由此，估算建筑物的高度</a:t>
            </a:r>
            <a:r>
              <a:rPr lang="en-GB" sz="2400" b="1" i="1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zh-CN" altLang="en-US" sz="2400" b="1" dirty="0">
                <a:solidFill>
                  <a:srgbClr val="3E3A39"/>
                </a:solidFill>
                <a:latin typeface="+mn-ea"/>
              </a:rPr>
              <a:t>。</a:t>
            </a:r>
            <a:endParaRPr lang="zh-CN" altLang="en-US" sz="2400" i="1" spc="-15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" name="文本框 31">
            <a:extLst>
              <a:ext uri="{FF2B5EF4-FFF2-40B4-BE49-F238E27FC236}">
                <a16:creationId xmlns:a16="http://schemas.microsoft.com/office/drawing/2014/main" id="{B2EDD347-9F4B-4AD9-A6D2-75997C88B8F0}"/>
              </a:ext>
            </a:extLst>
          </p:cNvPr>
          <p:cNvSpPr txBox="1"/>
          <p:nvPr/>
        </p:nvSpPr>
        <p:spPr>
          <a:xfrm>
            <a:off x="1850064" y="1214735"/>
            <a:ext cx="5443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答案：</a:t>
            </a:r>
            <a:endParaRPr lang="en-US" altLang="zh-CN" dirty="0"/>
          </a:p>
          <a:p>
            <a:r>
              <a:rPr lang="zh-CN" altLang="en-US" dirty="0"/>
              <a:t>由学生的眼睛，作一条垂直于建筑物的水平线。</a:t>
            </a:r>
            <a:endParaRPr lang="en-US" altLang="zh-CN" dirty="0"/>
          </a:p>
          <a:p>
            <a:r>
              <a:rPr lang="zh-CN" altLang="en-US" dirty="0"/>
              <a:t>设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</a:t>
            </a:r>
            <a:r>
              <a:rPr lang="zh-CN" altLang="en-US" dirty="0"/>
              <a:t>为未知数，如图所示。</a:t>
            </a:r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753A616-6BDD-40EE-8AC7-5FED718048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605222"/>
              </p:ext>
            </p:extLst>
          </p:nvPr>
        </p:nvGraphicFramePr>
        <p:xfrm>
          <a:off x="2340671" y="2090426"/>
          <a:ext cx="2392889" cy="844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24895" imgH="583947" progId="Equation.DSMT4">
                  <p:embed/>
                </p:oleObj>
              </mc:Choice>
              <mc:Fallback>
                <p:oleObj name="Equation" r:id="rId6" imgW="1624895" imgH="583947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0671" y="2090426"/>
                        <a:ext cx="2392889" cy="8445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19DB930-8442-41B8-89BA-59F2D68805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688233"/>
              </p:ext>
            </p:extLst>
          </p:nvPr>
        </p:nvGraphicFramePr>
        <p:xfrm>
          <a:off x="2382898" y="3055679"/>
          <a:ext cx="2308433" cy="957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48728" imgH="634725" progId="Equation.DSMT4">
                  <p:embed/>
                </p:oleObj>
              </mc:Choice>
              <mc:Fallback>
                <p:oleObj name="Equation" r:id="rId8" imgW="1548728" imgH="63472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2898" y="3055679"/>
                        <a:ext cx="2308433" cy="9571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1E01AC51-8CC7-4BA3-80F3-5E2B90E522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83157350-DBE0-447E-829B-200A9C094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028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9AAD353F-B656-45EC-9EE9-A4968182D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676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文本框 31">
            <a:extLst>
              <a:ext uri="{FF2B5EF4-FFF2-40B4-BE49-F238E27FC236}">
                <a16:creationId xmlns:a16="http://schemas.microsoft.com/office/drawing/2014/main" id="{CD2BF0A2-BB31-4B41-8F99-F84CF1F4026A}"/>
              </a:ext>
            </a:extLst>
          </p:cNvPr>
          <p:cNvSpPr txBox="1"/>
          <p:nvPr/>
        </p:nvSpPr>
        <p:spPr>
          <a:xfrm>
            <a:off x="1850064" y="4100967"/>
            <a:ext cx="5443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∴建筑物的高度是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9.89 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5D3E2B-3A6B-4C04-883C-E4D327DB24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91331" y="2465269"/>
            <a:ext cx="2897618" cy="1767462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135D8B7-9B72-4149-B9B2-BC49A5FD1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0186939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6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206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sp>
        <p:nvSpPr>
          <p:cNvPr id="29" name="Freeform 48"/>
          <p:cNvSpPr/>
          <p:nvPr>
            <p:custDataLst>
              <p:tags r:id="rId1"/>
            </p:custDataLst>
          </p:nvPr>
        </p:nvSpPr>
        <p:spPr bwMode="auto">
          <a:xfrm>
            <a:off x="2399110" y="1452494"/>
            <a:ext cx="410765" cy="447675"/>
          </a:xfrm>
          <a:custGeom>
            <a:avLst/>
            <a:gdLst>
              <a:gd name="T0" fmla="*/ 2147483646 w 187"/>
              <a:gd name="T1" fmla="*/ 2147483646 h 203"/>
              <a:gd name="T2" fmla="*/ 2147483646 w 187"/>
              <a:gd name="T3" fmla="*/ 2147483646 h 203"/>
              <a:gd name="T4" fmla="*/ 2147483646 w 187"/>
              <a:gd name="T5" fmla="*/ 2147483646 h 203"/>
              <a:gd name="T6" fmla="*/ 2147483646 w 187"/>
              <a:gd name="T7" fmla="*/ 2147483646 h 203"/>
              <a:gd name="T8" fmla="*/ 2147483646 w 187"/>
              <a:gd name="T9" fmla="*/ 2147483646 h 203"/>
              <a:gd name="T10" fmla="*/ 2147483646 w 187"/>
              <a:gd name="T11" fmla="*/ 2147483646 h 203"/>
              <a:gd name="T12" fmla="*/ 2147483646 w 187"/>
              <a:gd name="T13" fmla="*/ 2147483646 h 203"/>
              <a:gd name="T14" fmla="*/ 2147483646 w 187"/>
              <a:gd name="T15" fmla="*/ 2147483646 h 203"/>
              <a:gd name="T16" fmla="*/ 2147483646 w 187"/>
              <a:gd name="T17" fmla="*/ 2147483646 h 203"/>
              <a:gd name="T18" fmla="*/ 2147483646 w 187"/>
              <a:gd name="T19" fmla="*/ 2147483646 h 203"/>
              <a:gd name="T20" fmla="*/ 2147483646 w 187"/>
              <a:gd name="T21" fmla="*/ 2147483646 h 203"/>
              <a:gd name="T22" fmla="*/ 2147483646 w 187"/>
              <a:gd name="T23" fmla="*/ 2147483646 h 203"/>
              <a:gd name="T24" fmla="*/ 2147483646 w 187"/>
              <a:gd name="T25" fmla="*/ 2147483646 h 203"/>
              <a:gd name="T26" fmla="*/ 2147483646 w 187"/>
              <a:gd name="T27" fmla="*/ 2147483646 h 203"/>
              <a:gd name="T28" fmla="*/ 2147483646 w 187"/>
              <a:gd name="T29" fmla="*/ 2147483646 h 203"/>
              <a:gd name="T30" fmla="*/ 2147483646 w 187"/>
              <a:gd name="T31" fmla="*/ 2147483646 h 203"/>
              <a:gd name="T32" fmla="*/ 2147483646 w 187"/>
              <a:gd name="T33" fmla="*/ 2147483646 h 203"/>
              <a:gd name="T34" fmla="*/ 2147483646 w 187"/>
              <a:gd name="T35" fmla="*/ 2147483646 h 203"/>
              <a:gd name="T36" fmla="*/ 2147483646 w 187"/>
              <a:gd name="T37" fmla="*/ 2147483646 h 203"/>
              <a:gd name="T38" fmla="*/ 2147483646 w 187"/>
              <a:gd name="T39" fmla="*/ 2147483646 h 20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rgbClr val="696969"/>
          </a:solidFill>
          <a:ln>
            <a:noFill/>
          </a:ln>
        </p:spPr>
        <p:txBody>
          <a:bodyPr/>
          <a:lstStyle/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31" name="Freeform 52"/>
          <p:cNvSpPr/>
          <p:nvPr>
            <p:custDataLst>
              <p:tags r:id="rId2"/>
            </p:custDataLst>
          </p:nvPr>
        </p:nvSpPr>
        <p:spPr bwMode="auto">
          <a:xfrm>
            <a:off x="2768204" y="2537840"/>
            <a:ext cx="411956" cy="446484"/>
          </a:xfrm>
          <a:custGeom>
            <a:avLst/>
            <a:gdLst>
              <a:gd name="T0" fmla="*/ 2147483646 w 187"/>
              <a:gd name="T1" fmla="*/ 2147483646 h 203"/>
              <a:gd name="T2" fmla="*/ 2147483646 w 187"/>
              <a:gd name="T3" fmla="*/ 2147483646 h 203"/>
              <a:gd name="T4" fmla="*/ 2147483646 w 187"/>
              <a:gd name="T5" fmla="*/ 2147483646 h 203"/>
              <a:gd name="T6" fmla="*/ 2147483646 w 187"/>
              <a:gd name="T7" fmla="*/ 2147483646 h 203"/>
              <a:gd name="T8" fmla="*/ 2147483646 w 187"/>
              <a:gd name="T9" fmla="*/ 2147483646 h 203"/>
              <a:gd name="T10" fmla="*/ 2147483646 w 187"/>
              <a:gd name="T11" fmla="*/ 2147483646 h 203"/>
              <a:gd name="T12" fmla="*/ 2147483646 w 187"/>
              <a:gd name="T13" fmla="*/ 2147483646 h 203"/>
              <a:gd name="T14" fmla="*/ 2147483646 w 187"/>
              <a:gd name="T15" fmla="*/ 2147483646 h 203"/>
              <a:gd name="T16" fmla="*/ 2147483646 w 187"/>
              <a:gd name="T17" fmla="*/ 2147483646 h 203"/>
              <a:gd name="T18" fmla="*/ 2147483646 w 187"/>
              <a:gd name="T19" fmla="*/ 2147483646 h 203"/>
              <a:gd name="T20" fmla="*/ 2147483646 w 187"/>
              <a:gd name="T21" fmla="*/ 2147483646 h 203"/>
              <a:gd name="T22" fmla="*/ 2147483646 w 187"/>
              <a:gd name="T23" fmla="*/ 2147483646 h 203"/>
              <a:gd name="T24" fmla="*/ 2147483646 w 187"/>
              <a:gd name="T25" fmla="*/ 2147483646 h 203"/>
              <a:gd name="T26" fmla="*/ 2147483646 w 187"/>
              <a:gd name="T27" fmla="*/ 2147483646 h 203"/>
              <a:gd name="T28" fmla="*/ 2147483646 w 187"/>
              <a:gd name="T29" fmla="*/ 2147483646 h 203"/>
              <a:gd name="T30" fmla="*/ 2147483646 w 187"/>
              <a:gd name="T31" fmla="*/ 2147483646 h 203"/>
              <a:gd name="T32" fmla="*/ 2147483646 w 187"/>
              <a:gd name="T33" fmla="*/ 2147483646 h 203"/>
              <a:gd name="T34" fmla="*/ 2147483646 w 187"/>
              <a:gd name="T35" fmla="*/ 2147483646 h 203"/>
              <a:gd name="T36" fmla="*/ 2147483646 w 187"/>
              <a:gd name="T37" fmla="*/ 2147483646 h 203"/>
              <a:gd name="T38" fmla="*/ 2147483646 w 187"/>
              <a:gd name="T39" fmla="*/ 2147483646 h 20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rgbClr val="696969"/>
          </a:solidFill>
          <a:ln>
            <a:noFill/>
          </a:ln>
        </p:spPr>
        <p:txBody>
          <a:bodyPr/>
          <a:lstStyle/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38" name="文本框 31">
            <a:extLst>
              <a:ext uri="{FF2B5EF4-FFF2-40B4-BE49-F238E27FC236}">
                <a16:creationId xmlns:a16="http://schemas.microsoft.com/office/drawing/2014/main" id="{DDC844D8-C310-4F0A-A8F5-F4A709A5D008}"/>
              </a:ext>
            </a:extLst>
          </p:cNvPr>
          <p:cNvSpPr txBox="1"/>
          <p:nvPr/>
        </p:nvSpPr>
        <p:spPr>
          <a:xfrm>
            <a:off x="1589996" y="775892"/>
            <a:ext cx="6124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pc="-150" dirty="0">
                <a:solidFill>
                  <a:srgbClr val="3E3A39"/>
                </a:solidFill>
                <a:cs typeface="+mn-ea"/>
                <a:sym typeface="+mn-lt"/>
              </a:rPr>
              <a:t>4.   </a:t>
            </a:r>
            <a:r>
              <a:rPr lang="zh-CN" altLang="en-US" sz="2400" b="1" spc="-150" dirty="0">
                <a:solidFill>
                  <a:srgbClr val="3E3A39"/>
                </a:solidFill>
                <a:cs typeface="+mn-ea"/>
                <a:sym typeface="+mn-lt"/>
              </a:rPr>
              <a:t>以上的估算有什么可能遇到的环境限制？</a:t>
            </a:r>
            <a:endParaRPr lang="zh-CN" altLang="en-US" sz="2400" i="1" spc="-150" dirty="0">
              <a:solidFill>
                <a:srgbClr val="3E3A39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9" name="TextBox 12">
            <a:extLst>
              <a:ext uri="{FF2B5EF4-FFF2-40B4-BE49-F238E27FC236}">
                <a16:creationId xmlns:a16="http://schemas.microsoft.com/office/drawing/2014/main" id="{E265ABF9-9DD9-454E-B16C-E64F55FB4482}"/>
              </a:ext>
            </a:extLst>
          </p:cNvPr>
          <p:cNvSpPr txBox="1"/>
          <p:nvPr/>
        </p:nvSpPr>
        <p:spPr>
          <a:xfrm>
            <a:off x="2809875" y="1484067"/>
            <a:ext cx="4581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天气情况：恶劣的天气情况（例如浓雾或下雨）可能会遮挡视线，影响测量角度的准确性。</a:t>
            </a:r>
            <a:endParaRPr lang="en-US" dirty="0"/>
          </a:p>
        </p:txBody>
      </p:sp>
      <p:sp>
        <p:nvSpPr>
          <p:cNvPr id="40" name="TextBox 12">
            <a:extLst>
              <a:ext uri="{FF2B5EF4-FFF2-40B4-BE49-F238E27FC236}">
                <a16:creationId xmlns:a16="http://schemas.microsoft.com/office/drawing/2014/main" id="{43B03082-18D3-408B-BC4A-686AF2D3C0B1}"/>
              </a:ext>
            </a:extLst>
          </p:cNvPr>
          <p:cNvSpPr txBox="1"/>
          <p:nvPr/>
        </p:nvSpPr>
        <p:spPr>
          <a:xfrm>
            <a:off x="3133057" y="2617921"/>
            <a:ext cx="4258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障碍物：可能会有障碍物阻碍测量学生站立位置和建筑物基座之间的距离。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9CDCC4-86AF-4830-8A3B-65E2AB84C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302047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5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8" grpId="0"/>
      <p:bldP spid="39" grpId="0"/>
      <p:bldP spid="4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48207" y="127908"/>
            <a:ext cx="7047587" cy="488768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2792329" y="1944489"/>
            <a:ext cx="37455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活动</a:t>
            </a:r>
            <a:r>
              <a:rPr lang="en-US" altLang="zh-CN" sz="44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2B</a:t>
            </a:r>
          </a:p>
          <a:p>
            <a:pPr algn="ctr"/>
            <a:r>
              <a:rPr lang="zh-CN" altLang="en-US" sz="44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（增润活动）</a:t>
            </a:r>
            <a:endParaRPr lang="en-US" altLang="zh-CN" sz="4400" b="1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任意多边形 7"/>
          <p:cNvSpPr/>
          <p:nvPr>
            <p:custDataLst>
              <p:tags r:id="rId1"/>
            </p:custDataLst>
          </p:nvPr>
        </p:nvSpPr>
        <p:spPr>
          <a:xfrm flipH="1">
            <a:off x="2665163" y="4112122"/>
            <a:ext cx="3999848" cy="135342"/>
          </a:xfrm>
          <a:custGeom>
            <a:avLst/>
            <a:gdLst>
              <a:gd name="connsiteX0" fmla="*/ 0 w 3556000"/>
              <a:gd name="connsiteY0" fmla="*/ 0 h 220464"/>
              <a:gd name="connsiteX1" fmla="*/ 304800 w 3556000"/>
              <a:gd name="connsiteY1" fmla="*/ 215900 h 220464"/>
              <a:gd name="connsiteX2" fmla="*/ 1168400 w 3556000"/>
              <a:gd name="connsiteY2" fmla="*/ 152400 h 220464"/>
              <a:gd name="connsiteX3" fmla="*/ 2590800 w 3556000"/>
              <a:gd name="connsiteY3" fmla="*/ 38100 h 220464"/>
              <a:gd name="connsiteX4" fmla="*/ 3556000 w 3556000"/>
              <a:gd name="connsiteY4" fmla="*/ 165100 h 22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6000" h="220464">
                <a:moveTo>
                  <a:pt x="0" y="0"/>
                </a:moveTo>
                <a:cubicBezTo>
                  <a:pt x="55033" y="95250"/>
                  <a:pt x="110067" y="190500"/>
                  <a:pt x="304800" y="215900"/>
                </a:cubicBezTo>
                <a:cubicBezTo>
                  <a:pt x="499533" y="241300"/>
                  <a:pt x="1168400" y="152400"/>
                  <a:pt x="1168400" y="152400"/>
                </a:cubicBezTo>
                <a:cubicBezTo>
                  <a:pt x="1549400" y="122767"/>
                  <a:pt x="2192867" y="35983"/>
                  <a:pt x="2590800" y="38100"/>
                </a:cubicBezTo>
                <a:cubicBezTo>
                  <a:pt x="2988733" y="40217"/>
                  <a:pt x="3272366" y="102658"/>
                  <a:pt x="3556000" y="165100"/>
                </a:cubicBezTo>
              </a:path>
            </a:pathLst>
          </a:custGeom>
          <a:noFill/>
          <a:ln w="19050">
            <a:solidFill>
              <a:srgbClr val="6969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1" name="KSO_Shape"/>
          <p:cNvSpPr/>
          <p:nvPr>
            <p:custDataLst>
              <p:tags r:id="rId2"/>
            </p:custDataLst>
          </p:nvPr>
        </p:nvSpPr>
        <p:spPr bwMode="auto">
          <a:xfrm>
            <a:off x="6699539" y="3608488"/>
            <a:ext cx="450056" cy="451247"/>
          </a:xfrm>
          <a:custGeom>
            <a:avLst/>
            <a:gdLst>
              <a:gd name="T0" fmla="*/ 311438 w 1909763"/>
              <a:gd name="T1" fmla="*/ 1234671 h 1912938"/>
              <a:gd name="T2" fmla="*/ 423998 w 1909763"/>
              <a:gd name="T3" fmla="*/ 1256142 h 1912938"/>
              <a:gd name="T4" fmla="*/ 469528 w 1909763"/>
              <a:gd name="T5" fmla="*/ 1335710 h 1912938"/>
              <a:gd name="T6" fmla="*/ 530235 w 1909763"/>
              <a:gd name="T7" fmla="*/ 1396649 h 1912938"/>
              <a:gd name="T8" fmla="*/ 631728 w 1909763"/>
              <a:gd name="T9" fmla="*/ 1456326 h 1912938"/>
              <a:gd name="T10" fmla="*/ 647854 w 1909763"/>
              <a:gd name="T11" fmla="*/ 1533683 h 1912938"/>
              <a:gd name="T12" fmla="*/ 0 w 1909763"/>
              <a:gd name="T13" fmla="*/ 1905000 h 1912938"/>
              <a:gd name="T14" fmla="*/ 990076 w 1909763"/>
              <a:gd name="T15" fmla="*/ 547002 h 1912938"/>
              <a:gd name="T16" fmla="*/ 1084268 w 1909763"/>
              <a:gd name="T17" fmla="*/ 595709 h 1912938"/>
              <a:gd name="T18" fmla="*/ 1176565 w 1909763"/>
              <a:gd name="T19" fmla="*/ 667504 h 1912938"/>
              <a:gd name="T20" fmla="*/ 1294781 w 1909763"/>
              <a:gd name="T21" fmla="*/ 800657 h 1912938"/>
              <a:gd name="T22" fmla="*/ 1351992 w 1909763"/>
              <a:gd name="T23" fmla="*/ 906610 h 1912938"/>
              <a:gd name="T24" fmla="*/ 1367480 w 1909763"/>
              <a:gd name="T25" fmla="*/ 971447 h 1912938"/>
              <a:gd name="T26" fmla="*/ 741633 w 1909763"/>
              <a:gd name="T27" fmla="*/ 1521772 h 1912938"/>
              <a:gd name="T28" fmla="*/ 719507 w 1909763"/>
              <a:gd name="T29" fmla="*/ 1441437 h 1912938"/>
              <a:gd name="T30" fmla="*/ 689163 w 1909763"/>
              <a:gd name="T31" fmla="*/ 1362684 h 1912938"/>
              <a:gd name="T32" fmla="*/ 605717 w 1909763"/>
              <a:gd name="T33" fmla="*/ 1309233 h 1912938"/>
              <a:gd name="T34" fmla="*/ 554511 w 1909763"/>
              <a:gd name="T35" fmla="*/ 1257047 h 1912938"/>
              <a:gd name="T36" fmla="*/ 495403 w 1909763"/>
              <a:gd name="T37" fmla="*/ 1173233 h 1912938"/>
              <a:gd name="T38" fmla="*/ 414485 w 1909763"/>
              <a:gd name="T39" fmla="*/ 1167223 h 1912938"/>
              <a:gd name="T40" fmla="*/ 334200 w 1909763"/>
              <a:gd name="T41" fmla="*/ 1137810 h 1912938"/>
              <a:gd name="T42" fmla="*/ 1102115 w 1909763"/>
              <a:gd name="T43" fmla="*/ 389221 h 1912938"/>
              <a:gd name="T44" fmla="*/ 1182317 w 1909763"/>
              <a:gd name="T45" fmla="*/ 412935 h 1912938"/>
              <a:gd name="T46" fmla="*/ 1278052 w 1909763"/>
              <a:gd name="T47" fmla="*/ 467951 h 1912938"/>
              <a:gd name="T48" fmla="*/ 1390271 w 1909763"/>
              <a:gd name="T49" fmla="*/ 569762 h 1912938"/>
              <a:gd name="T50" fmla="*/ 1465401 w 1909763"/>
              <a:gd name="T51" fmla="*/ 674102 h 1912938"/>
              <a:gd name="T52" fmla="*/ 1496150 w 1909763"/>
              <a:gd name="T53" fmla="*/ 753148 h 1912938"/>
              <a:gd name="T54" fmla="*/ 1438773 w 1909763"/>
              <a:gd name="T55" fmla="*/ 874245 h 1912938"/>
              <a:gd name="T56" fmla="*/ 1394075 w 1909763"/>
              <a:gd name="T57" fmla="*/ 754728 h 1912938"/>
              <a:gd name="T58" fmla="*/ 1286611 w 1909763"/>
              <a:gd name="T59" fmla="*/ 617822 h 1912938"/>
              <a:gd name="T60" fmla="*/ 1182317 w 1909763"/>
              <a:gd name="T61" fmla="*/ 530239 h 1912938"/>
              <a:gd name="T62" fmla="*/ 1095458 w 1909763"/>
              <a:gd name="T63" fmla="*/ 479966 h 1912938"/>
              <a:gd name="T64" fmla="*/ 1079925 w 1909763"/>
              <a:gd name="T65" fmla="*/ 387324 h 1912938"/>
              <a:gd name="T66" fmla="*/ 1274840 w 1909763"/>
              <a:gd name="T67" fmla="*/ 248813 h 1912938"/>
              <a:gd name="T68" fmla="*/ 1361157 w 1909763"/>
              <a:gd name="T69" fmla="*/ 287000 h 1912938"/>
              <a:gd name="T70" fmla="*/ 1471820 w 1909763"/>
              <a:gd name="T71" fmla="*/ 367792 h 1912938"/>
              <a:gd name="T72" fmla="*/ 1577108 w 1909763"/>
              <a:gd name="T73" fmla="*/ 484246 h 1912938"/>
              <a:gd name="T74" fmla="*/ 1629910 w 1909763"/>
              <a:gd name="T75" fmla="*/ 580818 h 1912938"/>
              <a:gd name="T76" fmla="*/ 1646668 w 1909763"/>
              <a:gd name="T77" fmla="*/ 647723 h 1912938"/>
              <a:gd name="T78" fmla="*/ 1571733 w 1909763"/>
              <a:gd name="T79" fmla="*/ 701374 h 1912938"/>
              <a:gd name="T80" fmla="*/ 1500908 w 1909763"/>
              <a:gd name="T81" fmla="*/ 566932 h 1912938"/>
              <a:gd name="T82" fmla="*/ 1381077 w 1909763"/>
              <a:gd name="T83" fmla="*/ 437539 h 1912938"/>
              <a:gd name="T84" fmla="*/ 1277685 w 1909763"/>
              <a:gd name="T85" fmla="*/ 362111 h 1912938"/>
              <a:gd name="T86" fmla="*/ 1174610 w 1909763"/>
              <a:gd name="T87" fmla="*/ 313195 h 1912938"/>
              <a:gd name="T88" fmla="*/ 1571880 w 1909763"/>
              <a:gd name="T89" fmla="*/ 0 h 1912938"/>
              <a:gd name="T90" fmla="*/ 1674374 w 1909763"/>
              <a:gd name="T91" fmla="*/ 27868 h 1912938"/>
              <a:gd name="T92" fmla="*/ 1797116 w 1909763"/>
              <a:gd name="T93" fmla="*/ 110838 h 1912938"/>
              <a:gd name="T94" fmla="*/ 1880946 w 1909763"/>
              <a:gd name="T95" fmla="*/ 216927 h 1912938"/>
              <a:gd name="T96" fmla="*/ 1901825 w 1909763"/>
              <a:gd name="T97" fmla="*/ 315415 h 1912938"/>
              <a:gd name="T98" fmla="*/ 1879681 w 1909763"/>
              <a:gd name="T99" fmla="*/ 399018 h 1912938"/>
              <a:gd name="T100" fmla="*/ 1834128 w 1909763"/>
              <a:gd name="T101" fmla="*/ 461405 h 1912938"/>
              <a:gd name="T102" fmla="*/ 1716764 w 1909763"/>
              <a:gd name="T103" fmla="*/ 551026 h 1912938"/>
              <a:gd name="T104" fmla="*/ 1686079 w 1909763"/>
              <a:gd name="T105" fmla="*/ 466156 h 1912938"/>
              <a:gd name="T106" fmla="*/ 1635148 w 1909763"/>
              <a:gd name="T107" fmla="*/ 386034 h 1912938"/>
              <a:gd name="T108" fmla="*/ 1552899 w 1909763"/>
              <a:gd name="T109" fmla="*/ 297997 h 1912938"/>
              <a:gd name="T110" fmla="*/ 1465272 w 1909763"/>
              <a:gd name="T111" fmla="*/ 231811 h 1912938"/>
              <a:gd name="T112" fmla="*/ 1387135 w 1909763"/>
              <a:gd name="T113" fmla="*/ 193176 h 1912938"/>
              <a:gd name="T114" fmla="*/ 1324816 w 1909763"/>
              <a:gd name="T115" fmla="*/ 138389 h 1912938"/>
              <a:gd name="T116" fmla="*/ 1449455 w 1909763"/>
              <a:gd name="T117" fmla="*/ 33885 h 1912938"/>
              <a:gd name="T118" fmla="*/ 1518102 w 1909763"/>
              <a:gd name="T119" fmla="*/ 4750 h 19129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909763" h="1912938">
                <a:moveTo>
                  <a:pt x="275590" y="1223963"/>
                </a:moveTo>
                <a:lnTo>
                  <a:pt x="276860" y="1225231"/>
                </a:lnTo>
                <a:lnTo>
                  <a:pt x="281623" y="1228085"/>
                </a:lnTo>
                <a:lnTo>
                  <a:pt x="285433" y="1229987"/>
                </a:lnTo>
                <a:lnTo>
                  <a:pt x="290513" y="1232207"/>
                </a:lnTo>
                <a:lnTo>
                  <a:pt x="296545" y="1235060"/>
                </a:lnTo>
                <a:lnTo>
                  <a:pt x="304165" y="1237280"/>
                </a:lnTo>
                <a:lnTo>
                  <a:pt x="312738" y="1239816"/>
                </a:lnTo>
                <a:lnTo>
                  <a:pt x="323215" y="1242036"/>
                </a:lnTo>
                <a:lnTo>
                  <a:pt x="335280" y="1244255"/>
                </a:lnTo>
                <a:lnTo>
                  <a:pt x="348933" y="1246157"/>
                </a:lnTo>
                <a:lnTo>
                  <a:pt x="364173" y="1248060"/>
                </a:lnTo>
                <a:lnTo>
                  <a:pt x="381318" y="1249328"/>
                </a:lnTo>
                <a:lnTo>
                  <a:pt x="400368" y="1249962"/>
                </a:lnTo>
                <a:lnTo>
                  <a:pt x="421958" y="1250279"/>
                </a:lnTo>
                <a:lnTo>
                  <a:pt x="425768" y="1261376"/>
                </a:lnTo>
                <a:lnTo>
                  <a:pt x="430213" y="1272474"/>
                </a:lnTo>
                <a:lnTo>
                  <a:pt x="434658" y="1282937"/>
                </a:lnTo>
                <a:lnTo>
                  <a:pt x="440055" y="1293083"/>
                </a:lnTo>
                <a:lnTo>
                  <a:pt x="445453" y="1303229"/>
                </a:lnTo>
                <a:lnTo>
                  <a:pt x="451485" y="1313375"/>
                </a:lnTo>
                <a:lnTo>
                  <a:pt x="457835" y="1322886"/>
                </a:lnTo>
                <a:lnTo>
                  <a:pt x="464185" y="1332081"/>
                </a:lnTo>
                <a:lnTo>
                  <a:pt x="471488" y="1341276"/>
                </a:lnTo>
                <a:lnTo>
                  <a:pt x="478473" y="1349837"/>
                </a:lnTo>
                <a:lnTo>
                  <a:pt x="485775" y="1358080"/>
                </a:lnTo>
                <a:lnTo>
                  <a:pt x="493395" y="1366324"/>
                </a:lnTo>
                <a:lnTo>
                  <a:pt x="500698" y="1374250"/>
                </a:lnTo>
                <a:lnTo>
                  <a:pt x="508635" y="1381860"/>
                </a:lnTo>
                <a:lnTo>
                  <a:pt x="516573" y="1388835"/>
                </a:lnTo>
                <a:lnTo>
                  <a:pt x="524510" y="1395493"/>
                </a:lnTo>
                <a:lnTo>
                  <a:pt x="532448" y="1402469"/>
                </a:lnTo>
                <a:lnTo>
                  <a:pt x="540385" y="1408810"/>
                </a:lnTo>
                <a:lnTo>
                  <a:pt x="555943" y="1420541"/>
                </a:lnTo>
                <a:lnTo>
                  <a:pt x="571500" y="1430687"/>
                </a:lnTo>
                <a:lnTo>
                  <a:pt x="586105" y="1439565"/>
                </a:lnTo>
                <a:lnTo>
                  <a:pt x="600075" y="1447492"/>
                </a:lnTo>
                <a:lnTo>
                  <a:pt x="612775" y="1453833"/>
                </a:lnTo>
                <a:lnTo>
                  <a:pt x="624523" y="1458589"/>
                </a:lnTo>
                <a:lnTo>
                  <a:pt x="634365" y="1462394"/>
                </a:lnTo>
                <a:lnTo>
                  <a:pt x="634365" y="1467784"/>
                </a:lnTo>
                <a:lnTo>
                  <a:pt x="634683" y="1473808"/>
                </a:lnTo>
                <a:lnTo>
                  <a:pt x="635318" y="1479832"/>
                </a:lnTo>
                <a:lnTo>
                  <a:pt x="636270" y="1486173"/>
                </a:lnTo>
                <a:lnTo>
                  <a:pt x="638810" y="1499173"/>
                </a:lnTo>
                <a:lnTo>
                  <a:pt x="641668" y="1512489"/>
                </a:lnTo>
                <a:lnTo>
                  <a:pt x="645795" y="1526440"/>
                </a:lnTo>
                <a:lnTo>
                  <a:pt x="650558" y="1540074"/>
                </a:lnTo>
                <a:lnTo>
                  <a:pt x="655321" y="1553707"/>
                </a:lnTo>
                <a:lnTo>
                  <a:pt x="660083" y="1566707"/>
                </a:lnTo>
                <a:lnTo>
                  <a:pt x="665481" y="1579389"/>
                </a:lnTo>
                <a:lnTo>
                  <a:pt x="670243" y="1590803"/>
                </a:lnTo>
                <a:lnTo>
                  <a:pt x="679133" y="1610144"/>
                </a:lnTo>
                <a:lnTo>
                  <a:pt x="685165" y="1623144"/>
                </a:lnTo>
                <a:lnTo>
                  <a:pt x="687388" y="1627900"/>
                </a:lnTo>
                <a:lnTo>
                  <a:pt x="0" y="1912938"/>
                </a:lnTo>
                <a:lnTo>
                  <a:pt x="275590" y="1223963"/>
                </a:lnTo>
                <a:close/>
                <a:moveTo>
                  <a:pt x="923427" y="530225"/>
                </a:moveTo>
                <a:lnTo>
                  <a:pt x="931362" y="531813"/>
                </a:lnTo>
                <a:lnTo>
                  <a:pt x="941201" y="533401"/>
                </a:lnTo>
                <a:lnTo>
                  <a:pt x="951993" y="536259"/>
                </a:lnTo>
                <a:lnTo>
                  <a:pt x="965007" y="539435"/>
                </a:lnTo>
                <a:lnTo>
                  <a:pt x="978972" y="544199"/>
                </a:lnTo>
                <a:lnTo>
                  <a:pt x="994208" y="549281"/>
                </a:lnTo>
                <a:lnTo>
                  <a:pt x="1010713" y="555950"/>
                </a:lnTo>
                <a:lnTo>
                  <a:pt x="1028805" y="564526"/>
                </a:lnTo>
                <a:lnTo>
                  <a:pt x="1038327" y="568972"/>
                </a:lnTo>
                <a:lnTo>
                  <a:pt x="1047849" y="574053"/>
                </a:lnTo>
                <a:lnTo>
                  <a:pt x="1057689" y="579453"/>
                </a:lnTo>
                <a:lnTo>
                  <a:pt x="1067845" y="585487"/>
                </a:lnTo>
                <a:lnTo>
                  <a:pt x="1078320" y="591521"/>
                </a:lnTo>
                <a:lnTo>
                  <a:pt x="1088794" y="598191"/>
                </a:lnTo>
                <a:lnTo>
                  <a:pt x="1099903" y="605495"/>
                </a:lnTo>
                <a:lnTo>
                  <a:pt x="1111012" y="613118"/>
                </a:lnTo>
                <a:lnTo>
                  <a:pt x="1122439" y="621058"/>
                </a:lnTo>
                <a:lnTo>
                  <a:pt x="1133548" y="630268"/>
                </a:lnTo>
                <a:lnTo>
                  <a:pt x="1145609" y="639161"/>
                </a:lnTo>
                <a:lnTo>
                  <a:pt x="1157353" y="649006"/>
                </a:lnTo>
                <a:lnTo>
                  <a:pt x="1169415" y="659487"/>
                </a:lnTo>
                <a:lnTo>
                  <a:pt x="1181476" y="670285"/>
                </a:lnTo>
                <a:lnTo>
                  <a:pt x="1193855" y="681719"/>
                </a:lnTo>
                <a:lnTo>
                  <a:pt x="1206234" y="693787"/>
                </a:lnTo>
                <a:lnTo>
                  <a:pt x="1224326" y="712208"/>
                </a:lnTo>
                <a:lnTo>
                  <a:pt x="1241148" y="730311"/>
                </a:lnTo>
                <a:lnTo>
                  <a:pt x="1257336" y="748731"/>
                </a:lnTo>
                <a:lnTo>
                  <a:pt x="1272888" y="767152"/>
                </a:lnTo>
                <a:lnTo>
                  <a:pt x="1287172" y="785573"/>
                </a:lnTo>
                <a:lnTo>
                  <a:pt x="1300185" y="803993"/>
                </a:lnTo>
                <a:lnTo>
                  <a:pt x="1312246" y="822096"/>
                </a:lnTo>
                <a:lnTo>
                  <a:pt x="1323356" y="840199"/>
                </a:lnTo>
                <a:lnTo>
                  <a:pt x="1333513" y="857984"/>
                </a:lnTo>
                <a:lnTo>
                  <a:pt x="1343035" y="875770"/>
                </a:lnTo>
                <a:lnTo>
                  <a:pt x="1346843" y="884345"/>
                </a:lnTo>
                <a:lnTo>
                  <a:pt x="1350970" y="892920"/>
                </a:lnTo>
                <a:lnTo>
                  <a:pt x="1354461" y="901813"/>
                </a:lnTo>
                <a:lnTo>
                  <a:pt x="1357635" y="910388"/>
                </a:lnTo>
                <a:lnTo>
                  <a:pt x="1360809" y="918963"/>
                </a:lnTo>
                <a:lnTo>
                  <a:pt x="1363349" y="927220"/>
                </a:lnTo>
                <a:lnTo>
                  <a:pt x="1365570" y="935478"/>
                </a:lnTo>
                <a:lnTo>
                  <a:pt x="1367792" y="943735"/>
                </a:lnTo>
                <a:lnTo>
                  <a:pt x="1369697" y="951675"/>
                </a:lnTo>
                <a:lnTo>
                  <a:pt x="1370966" y="959933"/>
                </a:lnTo>
                <a:lnTo>
                  <a:pt x="1372236" y="967873"/>
                </a:lnTo>
                <a:lnTo>
                  <a:pt x="1373188" y="975495"/>
                </a:lnTo>
                <a:lnTo>
                  <a:pt x="774247" y="1579563"/>
                </a:lnTo>
                <a:lnTo>
                  <a:pt x="771708" y="1576387"/>
                </a:lnTo>
                <a:lnTo>
                  <a:pt x="768851" y="1572258"/>
                </a:lnTo>
                <a:lnTo>
                  <a:pt x="765042" y="1566542"/>
                </a:lnTo>
                <a:lnTo>
                  <a:pt x="760281" y="1559237"/>
                </a:lnTo>
                <a:lnTo>
                  <a:pt x="755520" y="1550344"/>
                </a:lnTo>
                <a:lnTo>
                  <a:pt x="749807" y="1540181"/>
                </a:lnTo>
                <a:lnTo>
                  <a:pt x="744728" y="1528113"/>
                </a:lnTo>
                <a:lnTo>
                  <a:pt x="739333" y="1515091"/>
                </a:lnTo>
                <a:lnTo>
                  <a:pt x="734254" y="1500164"/>
                </a:lnTo>
                <a:lnTo>
                  <a:pt x="731715" y="1492224"/>
                </a:lnTo>
                <a:lnTo>
                  <a:pt x="729493" y="1483967"/>
                </a:lnTo>
                <a:lnTo>
                  <a:pt x="727271" y="1475392"/>
                </a:lnTo>
                <a:lnTo>
                  <a:pt x="725367" y="1466181"/>
                </a:lnTo>
                <a:lnTo>
                  <a:pt x="724097" y="1457289"/>
                </a:lnTo>
                <a:lnTo>
                  <a:pt x="722510" y="1447443"/>
                </a:lnTo>
                <a:lnTo>
                  <a:pt x="721241" y="1437280"/>
                </a:lnTo>
                <a:lnTo>
                  <a:pt x="720288" y="1427117"/>
                </a:lnTo>
                <a:lnTo>
                  <a:pt x="719336" y="1416319"/>
                </a:lnTo>
                <a:lnTo>
                  <a:pt x="719336" y="1405203"/>
                </a:lnTo>
                <a:lnTo>
                  <a:pt x="719336" y="1394087"/>
                </a:lnTo>
                <a:lnTo>
                  <a:pt x="719971" y="1382018"/>
                </a:lnTo>
                <a:lnTo>
                  <a:pt x="705688" y="1375349"/>
                </a:lnTo>
                <a:lnTo>
                  <a:pt x="692039" y="1368362"/>
                </a:lnTo>
                <a:lnTo>
                  <a:pt x="679343" y="1361692"/>
                </a:lnTo>
                <a:lnTo>
                  <a:pt x="667282" y="1355023"/>
                </a:lnTo>
                <a:lnTo>
                  <a:pt x="655855" y="1348035"/>
                </a:lnTo>
                <a:lnTo>
                  <a:pt x="645381" y="1341366"/>
                </a:lnTo>
                <a:lnTo>
                  <a:pt x="635224" y="1334696"/>
                </a:lnTo>
                <a:lnTo>
                  <a:pt x="625385" y="1327709"/>
                </a:lnTo>
                <a:lnTo>
                  <a:pt x="616497" y="1321357"/>
                </a:lnTo>
                <a:lnTo>
                  <a:pt x="608245" y="1314688"/>
                </a:lnTo>
                <a:lnTo>
                  <a:pt x="599992" y="1308018"/>
                </a:lnTo>
                <a:lnTo>
                  <a:pt x="592692" y="1301349"/>
                </a:lnTo>
                <a:lnTo>
                  <a:pt x="585709" y="1294679"/>
                </a:lnTo>
                <a:lnTo>
                  <a:pt x="579361" y="1288327"/>
                </a:lnTo>
                <a:lnTo>
                  <a:pt x="573013" y="1281975"/>
                </a:lnTo>
                <a:lnTo>
                  <a:pt x="567300" y="1275306"/>
                </a:lnTo>
                <a:lnTo>
                  <a:pt x="561904" y="1268636"/>
                </a:lnTo>
                <a:lnTo>
                  <a:pt x="556825" y="1262285"/>
                </a:lnTo>
                <a:lnTo>
                  <a:pt x="552064" y="1255933"/>
                </a:lnTo>
                <a:lnTo>
                  <a:pt x="547621" y="1249898"/>
                </a:lnTo>
                <a:lnTo>
                  <a:pt x="539686" y="1237194"/>
                </a:lnTo>
                <a:lnTo>
                  <a:pt x="532703" y="1224808"/>
                </a:lnTo>
                <a:lnTo>
                  <a:pt x="526355" y="1212739"/>
                </a:lnTo>
                <a:lnTo>
                  <a:pt x="520641" y="1200988"/>
                </a:lnTo>
                <a:lnTo>
                  <a:pt x="509850" y="1177804"/>
                </a:lnTo>
                <a:lnTo>
                  <a:pt x="497471" y="1178122"/>
                </a:lnTo>
                <a:lnTo>
                  <a:pt x="485727" y="1178122"/>
                </a:lnTo>
                <a:lnTo>
                  <a:pt x="474300" y="1178122"/>
                </a:lnTo>
                <a:lnTo>
                  <a:pt x="463509" y="1177804"/>
                </a:lnTo>
                <a:lnTo>
                  <a:pt x="453352" y="1177169"/>
                </a:lnTo>
                <a:lnTo>
                  <a:pt x="443512" y="1175898"/>
                </a:lnTo>
                <a:lnTo>
                  <a:pt x="433673" y="1174628"/>
                </a:lnTo>
                <a:lnTo>
                  <a:pt x="424785" y="1173675"/>
                </a:lnTo>
                <a:lnTo>
                  <a:pt x="416215" y="1172087"/>
                </a:lnTo>
                <a:lnTo>
                  <a:pt x="408280" y="1170182"/>
                </a:lnTo>
                <a:lnTo>
                  <a:pt x="393045" y="1167006"/>
                </a:lnTo>
                <a:lnTo>
                  <a:pt x="379714" y="1162877"/>
                </a:lnTo>
                <a:lnTo>
                  <a:pt x="367653" y="1158431"/>
                </a:lnTo>
                <a:lnTo>
                  <a:pt x="357496" y="1153984"/>
                </a:lnTo>
                <a:lnTo>
                  <a:pt x="348926" y="1149855"/>
                </a:lnTo>
                <a:lnTo>
                  <a:pt x="341308" y="1146044"/>
                </a:lnTo>
                <a:lnTo>
                  <a:pt x="335595" y="1142551"/>
                </a:lnTo>
                <a:lnTo>
                  <a:pt x="331151" y="1139375"/>
                </a:lnTo>
                <a:lnTo>
                  <a:pt x="327660" y="1137152"/>
                </a:lnTo>
                <a:lnTo>
                  <a:pt x="325438" y="1134928"/>
                </a:lnTo>
                <a:lnTo>
                  <a:pt x="923427" y="530225"/>
                </a:lnTo>
                <a:close/>
                <a:moveTo>
                  <a:pt x="1084432" y="388938"/>
                </a:moveTo>
                <a:lnTo>
                  <a:pt x="1089844" y="389573"/>
                </a:lnTo>
                <a:lnTo>
                  <a:pt x="1097165" y="389891"/>
                </a:lnTo>
                <a:lnTo>
                  <a:pt x="1106715" y="390843"/>
                </a:lnTo>
                <a:lnTo>
                  <a:pt x="1118175" y="392748"/>
                </a:lnTo>
                <a:lnTo>
                  <a:pt x="1132499" y="396241"/>
                </a:lnTo>
                <a:lnTo>
                  <a:pt x="1140458" y="398146"/>
                </a:lnTo>
                <a:lnTo>
                  <a:pt x="1148734" y="400686"/>
                </a:lnTo>
                <a:lnTo>
                  <a:pt x="1157329" y="403226"/>
                </a:lnTo>
                <a:lnTo>
                  <a:pt x="1166879" y="406718"/>
                </a:lnTo>
                <a:lnTo>
                  <a:pt x="1176747" y="410528"/>
                </a:lnTo>
                <a:lnTo>
                  <a:pt x="1187252" y="414656"/>
                </a:lnTo>
                <a:lnTo>
                  <a:pt x="1197756" y="419418"/>
                </a:lnTo>
                <a:lnTo>
                  <a:pt x="1208579" y="424816"/>
                </a:lnTo>
                <a:lnTo>
                  <a:pt x="1220358" y="430848"/>
                </a:lnTo>
                <a:lnTo>
                  <a:pt x="1232136" y="437198"/>
                </a:lnTo>
                <a:lnTo>
                  <a:pt x="1244550" y="444183"/>
                </a:lnTo>
                <a:lnTo>
                  <a:pt x="1256965" y="452121"/>
                </a:lnTo>
                <a:lnTo>
                  <a:pt x="1270017" y="460376"/>
                </a:lnTo>
                <a:lnTo>
                  <a:pt x="1283386" y="469901"/>
                </a:lnTo>
                <a:lnTo>
                  <a:pt x="1296438" y="480061"/>
                </a:lnTo>
                <a:lnTo>
                  <a:pt x="1310444" y="490856"/>
                </a:lnTo>
                <a:lnTo>
                  <a:pt x="1324450" y="502286"/>
                </a:lnTo>
                <a:lnTo>
                  <a:pt x="1338775" y="514986"/>
                </a:lnTo>
                <a:lnTo>
                  <a:pt x="1353100" y="528003"/>
                </a:lnTo>
                <a:lnTo>
                  <a:pt x="1367743" y="542291"/>
                </a:lnTo>
                <a:lnTo>
                  <a:pt x="1382386" y="557531"/>
                </a:lnTo>
                <a:lnTo>
                  <a:pt x="1396074" y="572136"/>
                </a:lnTo>
                <a:lnTo>
                  <a:pt x="1408489" y="586423"/>
                </a:lnTo>
                <a:lnTo>
                  <a:pt x="1420267" y="600393"/>
                </a:lnTo>
                <a:lnTo>
                  <a:pt x="1430772" y="613728"/>
                </a:lnTo>
                <a:lnTo>
                  <a:pt x="1440640" y="627381"/>
                </a:lnTo>
                <a:lnTo>
                  <a:pt x="1449235" y="640081"/>
                </a:lnTo>
                <a:lnTo>
                  <a:pt x="1457511" y="653098"/>
                </a:lnTo>
                <a:lnTo>
                  <a:pt x="1464833" y="665163"/>
                </a:lnTo>
                <a:lnTo>
                  <a:pt x="1471517" y="676911"/>
                </a:lnTo>
                <a:lnTo>
                  <a:pt x="1477566" y="688341"/>
                </a:lnTo>
                <a:lnTo>
                  <a:pt x="1482341" y="699136"/>
                </a:lnTo>
                <a:lnTo>
                  <a:pt x="1487434" y="709613"/>
                </a:lnTo>
                <a:lnTo>
                  <a:pt x="1490935" y="720408"/>
                </a:lnTo>
                <a:lnTo>
                  <a:pt x="1494755" y="729616"/>
                </a:lnTo>
                <a:lnTo>
                  <a:pt x="1497939" y="739141"/>
                </a:lnTo>
                <a:lnTo>
                  <a:pt x="1500167" y="747713"/>
                </a:lnTo>
                <a:lnTo>
                  <a:pt x="1502395" y="756286"/>
                </a:lnTo>
                <a:lnTo>
                  <a:pt x="1503987" y="763906"/>
                </a:lnTo>
                <a:lnTo>
                  <a:pt x="1505260" y="771526"/>
                </a:lnTo>
                <a:lnTo>
                  <a:pt x="1507170" y="784543"/>
                </a:lnTo>
                <a:lnTo>
                  <a:pt x="1508125" y="795338"/>
                </a:lnTo>
                <a:lnTo>
                  <a:pt x="1508125" y="804228"/>
                </a:lnTo>
                <a:lnTo>
                  <a:pt x="1507807" y="810261"/>
                </a:lnTo>
                <a:lnTo>
                  <a:pt x="1506852" y="815341"/>
                </a:lnTo>
                <a:lnTo>
                  <a:pt x="1444778" y="877888"/>
                </a:lnTo>
                <a:lnTo>
                  <a:pt x="1442550" y="864553"/>
                </a:lnTo>
                <a:lnTo>
                  <a:pt x="1439048" y="851218"/>
                </a:lnTo>
                <a:lnTo>
                  <a:pt x="1435228" y="836296"/>
                </a:lnTo>
                <a:lnTo>
                  <a:pt x="1430135" y="821691"/>
                </a:lnTo>
                <a:lnTo>
                  <a:pt x="1424087" y="806451"/>
                </a:lnTo>
                <a:lnTo>
                  <a:pt x="1416765" y="790576"/>
                </a:lnTo>
                <a:lnTo>
                  <a:pt x="1408807" y="774383"/>
                </a:lnTo>
                <a:lnTo>
                  <a:pt x="1399894" y="757873"/>
                </a:lnTo>
                <a:lnTo>
                  <a:pt x="1390026" y="741363"/>
                </a:lnTo>
                <a:lnTo>
                  <a:pt x="1378884" y="724536"/>
                </a:lnTo>
                <a:lnTo>
                  <a:pt x="1367106" y="707073"/>
                </a:lnTo>
                <a:lnTo>
                  <a:pt x="1353737" y="689928"/>
                </a:lnTo>
                <a:lnTo>
                  <a:pt x="1340048" y="672466"/>
                </a:lnTo>
                <a:lnTo>
                  <a:pt x="1325087" y="655003"/>
                </a:lnTo>
                <a:lnTo>
                  <a:pt x="1308852" y="637541"/>
                </a:lnTo>
                <a:lnTo>
                  <a:pt x="1291981" y="620396"/>
                </a:lnTo>
                <a:lnTo>
                  <a:pt x="1278611" y="607061"/>
                </a:lnTo>
                <a:lnTo>
                  <a:pt x="1264923" y="594361"/>
                </a:lnTo>
                <a:lnTo>
                  <a:pt x="1251235" y="582296"/>
                </a:lnTo>
                <a:lnTo>
                  <a:pt x="1238184" y="570866"/>
                </a:lnTo>
                <a:lnTo>
                  <a:pt x="1224814" y="560388"/>
                </a:lnTo>
                <a:lnTo>
                  <a:pt x="1212081" y="550228"/>
                </a:lnTo>
                <a:lnTo>
                  <a:pt x="1199348" y="541021"/>
                </a:lnTo>
                <a:lnTo>
                  <a:pt x="1187252" y="532448"/>
                </a:lnTo>
                <a:lnTo>
                  <a:pt x="1175155" y="524511"/>
                </a:lnTo>
                <a:lnTo>
                  <a:pt x="1163059" y="516573"/>
                </a:lnTo>
                <a:lnTo>
                  <a:pt x="1151917" y="509588"/>
                </a:lnTo>
                <a:lnTo>
                  <a:pt x="1140776" y="502921"/>
                </a:lnTo>
                <a:lnTo>
                  <a:pt x="1129953" y="496888"/>
                </a:lnTo>
                <a:lnTo>
                  <a:pt x="1119766" y="491808"/>
                </a:lnTo>
                <a:lnTo>
                  <a:pt x="1109580" y="486411"/>
                </a:lnTo>
                <a:lnTo>
                  <a:pt x="1100030" y="481966"/>
                </a:lnTo>
                <a:lnTo>
                  <a:pt x="1082522" y="474028"/>
                </a:lnTo>
                <a:lnTo>
                  <a:pt x="1066287" y="467678"/>
                </a:lnTo>
                <a:lnTo>
                  <a:pt x="1052599" y="462598"/>
                </a:lnTo>
                <a:lnTo>
                  <a:pt x="1040821" y="459106"/>
                </a:lnTo>
                <a:lnTo>
                  <a:pt x="1031590" y="456248"/>
                </a:lnTo>
                <a:lnTo>
                  <a:pt x="1024905" y="454343"/>
                </a:lnTo>
                <a:lnTo>
                  <a:pt x="1019175" y="453391"/>
                </a:lnTo>
                <a:lnTo>
                  <a:pt x="1084432" y="388938"/>
                </a:lnTo>
                <a:close/>
                <a:moveTo>
                  <a:pt x="1213168" y="238125"/>
                </a:moveTo>
                <a:lnTo>
                  <a:pt x="1218883" y="238125"/>
                </a:lnTo>
                <a:lnTo>
                  <a:pt x="1226186" y="238759"/>
                </a:lnTo>
                <a:lnTo>
                  <a:pt x="1236028" y="239709"/>
                </a:lnTo>
                <a:lnTo>
                  <a:pt x="1248411" y="242245"/>
                </a:lnTo>
                <a:lnTo>
                  <a:pt x="1263016" y="245414"/>
                </a:lnTo>
                <a:lnTo>
                  <a:pt x="1270953" y="247315"/>
                </a:lnTo>
                <a:lnTo>
                  <a:pt x="1280161" y="249850"/>
                </a:lnTo>
                <a:lnTo>
                  <a:pt x="1289051" y="253020"/>
                </a:lnTo>
                <a:lnTo>
                  <a:pt x="1298893" y="256506"/>
                </a:lnTo>
                <a:lnTo>
                  <a:pt x="1309053" y="260625"/>
                </a:lnTo>
                <a:lnTo>
                  <a:pt x="1319848" y="264745"/>
                </a:lnTo>
                <a:lnTo>
                  <a:pt x="1330961" y="269816"/>
                </a:lnTo>
                <a:lnTo>
                  <a:pt x="1342391" y="275203"/>
                </a:lnTo>
                <a:lnTo>
                  <a:pt x="1354456" y="281541"/>
                </a:lnTo>
                <a:lnTo>
                  <a:pt x="1366838" y="288196"/>
                </a:lnTo>
                <a:lnTo>
                  <a:pt x="1379538" y="295802"/>
                </a:lnTo>
                <a:lnTo>
                  <a:pt x="1392873" y="303725"/>
                </a:lnTo>
                <a:lnTo>
                  <a:pt x="1405891" y="312598"/>
                </a:lnTo>
                <a:lnTo>
                  <a:pt x="1419861" y="322422"/>
                </a:lnTo>
                <a:lnTo>
                  <a:pt x="1433831" y="332880"/>
                </a:lnTo>
                <a:lnTo>
                  <a:pt x="1448436" y="344289"/>
                </a:lnTo>
                <a:lnTo>
                  <a:pt x="1463041" y="356332"/>
                </a:lnTo>
                <a:lnTo>
                  <a:pt x="1477963" y="369325"/>
                </a:lnTo>
                <a:lnTo>
                  <a:pt x="1492886" y="383269"/>
                </a:lnTo>
                <a:lnTo>
                  <a:pt x="1508126" y="398164"/>
                </a:lnTo>
                <a:lnTo>
                  <a:pt x="1523366" y="413692"/>
                </a:lnTo>
                <a:lnTo>
                  <a:pt x="1537653" y="428587"/>
                </a:lnTo>
                <a:lnTo>
                  <a:pt x="1550353" y="443481"/>
                </a:lnTo>
                <a:lnTo>
                  <a:pt x="1562418" y="458376"/>
                </a:lnTo>
                <a:lnTo>
                  <a:pt x="1573848" y="472637"/>
                </a:lnTo>
                <a:lnTo>
                  <a:pt x="1583691" y="486264"/>
                </a:lnTo>
                <a:lnTo>
                  <a:pt x="1593216" y="499891"/>
                </a:lnTo>
                <a:lnTo>
                  <a:pt x="1601471" y="512884"/>
                </a:lnTo>
                <a:lnTo>
                  <a:pt x="1609091" y="525878"/>
                </a:lnTo>
                <a:lnTo>
                  <a:pt x="1616076" y="538237"/>
                </a:lnTo>
                <a:lnTo>
                  <a:pt x="1622108" y="549963"/>
                </a:lnTo>
                <a:lnTo>
                  <a:pt x="1627823" y="561371"/>
                </a:lnTo>
                <a:lnTo>
                  <a:pt x="1632268" y="572780"/>
                </a:lnTo>
                <a:lnTo>
                  <a:pt x="1636713" y="583238"/>
                </a:lnTo>
                <a:lnTo>
                  <a:pt x="1640206" y="593379"/>
                </a:lnTo>
                <a:lnTo>
                  <a:pt x="1643699" y="603203"/>
                </a:lnTo>
                <a:lnTo>
                  <a:pt x="1646239" y="612077"/>
                </a:lnTo>
                <a:lnTo>
                  <a:pt x="1648143" y="620633"/>
                </a:lnTo>
                <a:lnTo>
                  <a:pt x="1650049" y="628873"/>
                </a:lnTo>
                <a:lnTo>
                  <a:pt x="1651636" y="636478"/>
                </a:lnTo>
                <a:lnTo>
                  <a:pt x="1652589" y="643767"/>
                </a:lnTo>
                <a:lnTo>
                  <a:pt x="1653541" y="650422"/>
                </a:lnTo>
                <a:lnTo>
                  <a:pt x="1654176" y="661514"/>
                </a:lnTo>
                <a:lnTo>
                  <a:pt x="1654176" y="670705"/>
                </a:lnTo>
                <a:lnTo>
                  <a:pt x="1653859" y="677043"/>
                </a:lnTo>
                <a:lnTo>
                  <a:pt x="1652906" y="682747"/>
                </a:lnTo>
                <a:lnTo>
                  <a:pt x="1588136" y="747713"/>
                </a:lnTo>
                <a:lnTo>
                  <a:pt x="1585596" y="733769"/>
                </a:lnTo>
                <a:lnTo>
                  <a:pt x="1582421" y="719508"/>
                </a:lnTo>
                <a:lnTo>
                  <a:pt x="1578293" y="704297"/>
                </a:lnTo>
                <a:lnTo>
                  <a:pt x="1572896" y="689085"/>
                </a:lnTo>
                <a:lnTo>
                  <a:pt x="1566546" y="672923"/>
                </a:lnTo>
                <a:lnTo>
                  <a:pt x="1559561" y="656761"/>
                </a:lnTo>
                <a:lnTo>
                  <a:pt x="1550671" y="639964"/>
                </a:lnTo>
                <a:lnTo>
                  <a:pt x="1541463" y="622534"/>
                </a:lnTo>
                <a:lnTo>
                  <a:pt x="1531303" y="605105"/>
                </a:lnTo>
                <a:lnTo>
                  <a:pt x="1519556" y="587358"/>
                </a:lnTo>
                <a:lnTo>
                  <a:pt x="1507173" y="569294"/>
                </a:lnTo>
                <a:lnTo>
                  <a:pt x="1493521" y="551230"/>
                </a:lnTo>
                <a:lnTo>
                  <a:pt x="1479233" y="533166"/>
                </a:lnTo>
                <a:lnTo>
                  <a:pt x="1463676" y="514786"/>
                </a:lnTo>
                <a:lnTo>
                  <a:pt x="1446848" y="497039"/>
                </a:lnTo>
                <a:lnTo>
                  <a:pt x="1429386" y="478975"/>
                </a:lnTo>
                <a:lnTo>
                  <a:pt x="1415098" y="465031"/>
                </a:lnTo>
                <a:lnTo>
                  <a:pt x="1400811" y="451721"/>
                </a:lnTo>
                <a:lnTo>
                  <a:pt x="1386841" y="439362"/>
                </a:lnTo>
                <a:lnTo>
                  <a:pt x="1372871" y="427636"/>
                </a:lnTo>
                <a:lnTo>
                  <a:pt x="1359536" y="416544"/>
                </a:lnTo>
                <a:lnTo>
                  <a:pt x="1345883" y="406086"/>
                </a:lnTo>
                <a:lnTo>
                  <a:pt x="1332548" y="396262"/>
                </a:lnTo>
                <a:lnTo>
                  <a:pt x="1319848" y="387389"/>
                </a:lnTo>
                <a:lnTo>
                  <a:pt x="1307148" y="378832"/>
                </a:lnTo>
                <a:lnTo>
                  <a:pt x="1295083" y="370909"/>
                </a:lnTo>
                <a:lnTo>
                  <a:pt x="1283018" y="363620"/>
                </a:lnTo>
                <a:lnTo>
                  <a:pt x="1271271" y="356648"/>
                </a:lnTo>
                <a:lnTo>
                  <a:pt x="1260158" y="350627"/>
                </a:lnTo>
                <a:lnTo>
                  <a:pt x="1249681" y="344606"/>
                </a:lnTo>
                <a:lnTo>
                  <a:pt x="1239203" y="339219"/>
                </a:lnTo>
                <a:lnTo>
                  <a:pt x="1229361" y="334782"/>
                </a:lnTo>
                <a:lnTo>
                  <a:pt x="1210628" y="326542"/>
                </a:lnTo>
                <a:lnTo>
                  <a:pt x="1193801" y="319887"/>
                </a:lnTo>
                <a:lnTo>
                  <a:pt x="1179513" y="314500"/>
                </a:lnTo>
                <a:lnTo>
                  <a:pt x="1167766" y="310697"/>
                </a:lnTo>
                <a:lnTo>
                  <a:pt x="1157923" y="307845"/>
                </a:lnTo>
                <a:lnTo>
                  <a:pt x="1150621" y="306260"/>
                </a:lnTo>
                <a:lnTo>
                  <a:pt x="1144588" y="304992"/>
                </a:lnTo>
                <a:lnTo>
                  <a:pt x="1213168" y="238125"/>
                </a:lnTo>
                <a:close/>
                <a:moveTo>
                  <a:pt x="1555569" y="0"/>
                </a:moveTo>
                <a:lnTo>
                  <a:pt x="1566687" y="0"/>
                </a:lnTo>
                <a:lnTo>
                  <a:pt x="1578441" y="0"/>
                </a:lnTo>
                <a:lnTo>
                  <a:pt x="1589876" y="1272"/>
                </a:lnTo>
                <a:lnTo>
                  <a:pt x="1601948" y="2862"/>
                </a:lnTo>
                <a:lnTo>
                  <a:pt x="1614337" y="5088"/>
                </a:lnTo>
                <a:lnTo>
                  <a:pt x="1627043" y="7950"/>
                </a:lnTo>
                <a:lnTo>
                  <a:pt x="1640385" y="11766"/>
                </a:lnTo>
                <a:lnTo>
                  <a:pt x="1653409" y="16218"/>
                </a:lnTo>
                <a:lnTo>
                  <a:pt x="1667386" y="21624"/>
                </a:lnTo>
                <a:lnTo>
                  <a:pt x="1681363" y="27984"/>
                </a:lnTo>
                <a:lnTo>
                  <a:pt x="1695976" y="35298"/>
                </a:lnTo>
                <a:lnTo>
                  <a:pt x="1710588" y="42930"/>
                </a:lnTo>
                <a:lnTo>
                  <a:pt x="1725836" y="52152"/>
                </a:lnTo>
                <a:lnTo>
                  <a:pt x="1741084" y="62010"/>
                </a:lnTo>
                <a:lnTo>
                  <a:pt x="1756649" y="72822"/>
                </a:lnTo>
                <a:lnTo>
                  <a:pt x="1772850" y="84588"/>
                </a:lnTo>
                <a:lnTo>
                  <a:pt x="1789051" y="97626"/>
                </a:lnTo>
                <a:lnTo>
                  <a:pt x="1804617" y="111300"/>
                </a:lnTo>
                <a:lnTo>
                  <a:pt x="1819547" y="124656"/>
                </a:lnTo>
                <a:lnTo>
                  <a:pt x="1832571" y="138330"/>
                </a:lnTo>
                <a:lnTo>
                  <a:pt x="1844642" y="151686"/>
                </a:lnTo>
                <a:lnTo>
                  <a:pt x="1856078" y="165042"/>
                </a:lnTo>
                <a:lnTo>
                  <a:pt x="1865608" y="178398"/>
                </a:lnTo>
                <a:lnTo>
                  <a:pt x="1874502" y="191755"/>
                </a:lnTo>
                <a:lnTo>
                  <a:pt x="1881809" y="204475"/>
                </a:lnTo>
                <a:lnTo>
                  <a:pt x="1888797" y="217831"/>
                </a:lnTo>
                <a:lnTo>
                  <a:pt x="1894197" y="230869"/>
                </a:lnTo>
                <a:lnTo>
                  <a:pt x="1898962" y="243907"/>
                </a:lnTo>
                <a:lnTo>
                  <a:pt x="1902457" y="256309"/>
                </a:lnTo>
                <a:lnTo>
                  <a:pt x="1905633" y="268711"/>
                </a:lnTo>
                <a:lnTo>
                  <a:pt x="1907857" y="281113"/>
                </a:lnTo>
                <a:lnTo>
                  <a:pt x="1908810" y="293197"/>
                </a:lnTo>
                <a:lnTo>
                  <a:pt x="1909763" y="305281"/>
                </a:lnTo>
                <a:lnTo>
                  <a:pt x="1909763" y="316729"/>
                </a:lnTo>
                <a:lnTo>
                  <a:pt x="1908492" y="328177"/>
                </a:lnTo>
                <a:lnTo>
                  <a:pt x="1907539" y="339307"/>
                </a:lnTo>
                <a:lnTo>
                  <a:pt x="1905316" y="350437"/>
                </a:lnTo>
                <a:lnTo>
                  <a:pt x="1902457" y="360931"/>
                </a:lnTo>
                <a:lnTo>
                  <a:pt x="1899598" y="371425"/>
                </a:lnTo>
                <a:lnTo>
                  <a:pt x="1895786" y="381601"/>
                </a:lnTo>
                <a:lnTo>
                  <a:pt x="1891656" y="391459"/>
                </a:lnTo>
                <a:lnTo>
                  <a:pt x="1887527" y="400681"/>
                </a:lnTo>
                <a:lnTo>
                  <a:pt x="1882762" y="409903"/>
                </a:lnTo>
                <a:lnTo>
                  <a:pt x="1877361" y="418490"/>
                </a:lnTo>
                <a:lnTo>
                  <a:pt x="1871643" y="426758"/>
                </a:lnTo>
                <a:lnTo>
                  <a:pt x="1865925" y="434708"/>
                </a:lnTo>
                <a:lnTo>
                  <a:pt x="1860208" y="442340"/>
                </a:lnTo>
                <a:lnTo>
                  <a:pt x="1854172" y="449336"/>
                </a:lnTo>
                <a:lnTo>
                  <a:pt x="1847501" y="456014"/>
                </a:lnTo>
                <a:lnTo>
                  <a:pt x="1841783" y="463328"/>
                </a:lnTo>
                <a:lnTo>
                  <a:pt x="1830983" y="476048"/>
                </a:lnTo>
                <a:lnTo>
                  <a:pt x="1801122" y="514208"/>
                </a:lnTo>
                <a:lnTo>
                  <a:pt x="1764909" y="560636"/>
                </a:lnTo>
                <a:lnTo>
                  <a:pt x="1730283" y="604838"/>
                </a:lnTo>
                <a:lnTo>
                  <a:pt x="1729648" y="593708"/>
                </a:lnTo>
                <a:lnTo>
                  <a:pt x="1728377" y="581306"/>
                </a:lnTo>
                <a:lnTo>
                  <a:pt x="1726471" y="567632"/>
                </a:lnTo>
                <a:lnTo>
                  <a:pt x="1723930" y="553322"/>
                </a:lnTo>
                <a:lnTo>
                  <a:pt x="1720118" y="537740"/>
                </a:lnTo>
                <a:lnTo>
                  <a:pt x="1715353" y="521840"/>
                </a:lnTo>
                <a:lnTo>
                  <a:pt x="1712494" y="513254"/>
                </a:lnTo>
                <a:lnTo>
                  <a:pt x="1709318" y="504668"/>
                </a:lnTo>
                <a:lnTo>
                  <a:pt x="1705823" y="496082"/>
                </a:lnTo>
                <a:lnTo>
                  <a:pt x="1702011" y="487178"/>
                </a:lnTo>
                <a:lnTo>
                  <a:pt x="1697882" y="477638"/>
                </a:lnTo>
                <a:lnTo>
                  <a:pt x="1693117" y="468098"/>
                </a:lnTo>
                <a:lnTo>
                  <a:pt x="1688034" y="458876"/>
                </a:lnTo>
                <a:lnTo>
                  <a:pt x="1682952" y="449018"/>
                </a:lnTo>
                <a:lnTo>
                  <a:pt x="1677234" y="439160"/>
                </a:lnTo>
                <a:lnTo>
                  <a:pt x="1670881" y="428984"/>
                </a:lnTo>
                <a:lnTo>
                  <a:pt x="1664527" y="418808"/>
                </a:lnTo>
                <a:lnTo>
                  <a:pt x="1657221" y="408631"/>
                </a:lnTo>
                <a:lnTo>
                  <a:pt x="1649915" y="398137"/>
                </a:lnTo>
                <a:lnTo>
                  <a:pt x="1641973" y="387643"/>
                </a:lnTo>
                <a:lnTo>
                  <a:pt x="1633079" y="376831"/>
                </a:lnTo>
                <a:lnTo>
                  <a:pt x="1624184" y="365701"/>
                </a:lnTo>
                <a:lnTo>
                  <a:pt x="1614337" y="354889"/>
                </a:lnTo>
                <a:lnTo>
                  <a:pt x="1604489" y="343441"/>
                </a:lnTo>
                <a:lnTo>
                  <a:pt x="1593688" y="332311"/>
                </a:lnTo>
                <a:lnTo>
                  <a:pt x="1582570" y="320863"/>
                </a:lnTo>
                <a:lnTo>
                  <a:pt x="1571134" y="310051"/>
                </a:lnTo>
                <a:lnTo>
                  <a:pt x="1559381" y="299239"/>
                </a:lnTo>
                <a:lnTo>
                  <a:pt x="1548263" y="289381"/>
                </a:lnTo>
                <a:lnTo>
                  <a:pt x="1536827" y="279523"/>
                </a:lnTo>
                <a:lnTo>
                  <a:pt x="1525709" y="270619"/>
                </a:lnTo>
                <a:lnTo>
                  <a:pt x="1514590" y="262351"/>
                </a:lnTo>
                <a:lnTo>
                  <a:pt x="1503472" y="254083"/>
                </a:lnTo>
                <a:lnTo>
                  <a:pt x="1492672" y="246451"/>
                </a:lnTo>
                <a:lnTo>
                  <a:pt x="1481871" y="239137"/>
                </a:lnTo>
                <a:lnTo>
                  <a:pt x="1471388" y="232777"/>
                </a:lnTo>
                <a:lnTo>
                  <a:pt x="1460905" y="226417"/>
                </a:lnTo>
                <a:lnTo>
                  <a:pt x="1450740" y="220693"/>
                </a:lnTo>
                <a:lnTo>
                  <a:pt x="1440575" y="215287"/>
                </a:lnTo>
                <a:lnTo>
                  <a:pt x="1430410" y="210199"/>
                </a:lnTo>
                <a:lnTo>
                  <a:pt x="1420562" y="205747"/>
                </a:lnTo>
                <a:lnTo>
                  <a:pt x="1411350" y="201613"/>
                </a:lnTo>
                <a:lnTo>
                  <a:pt x="1401820" y="197479"/>
                </a:lnTo>
                <a:lnTo>
                  <a:pt x="1392925" y="193981"/>
                </a:lnTo>
                <a:lnTo>
                  <a:pt x="1375136" y="187620"/>
                </a:lnTo>
                <a:lnTo>
                  <a:pt x="1358300" y="182850"/>
                </a:lnTo>
                <a:lnTo>
                  <a:pt x="1342417" y="178716"/>
                </a:lnTo>
                <a:lnTo>
                  <a:pt x="1327805" y="175536"/>
                </a:lnTo>
                <a:lnTo>
                  <a:pt x="1314145" y="173310"/>
                </a:lnTo>
                <a:lnTo>
                  <a:pt x="1301756" y="171720"/>
                </a:lnTo>
                <a:lnTo>
                  <a:pt x="1290638" y="171084"/>
                </a:lnTo>
                <a:lnTo>
                  <a:pt x="1330346" y="138966"/>
                </a:lnTo>
                <a:lnTo>
                  <a:pt x="1370689" y="105894"/>
                </a:lnTo>
                <a:lnTo>
                  <a:pt x="1405950" y="76638"/>
                </a:lnTo>
                <a:lnTo>
                  <a:pt x="1419609" y="64554"/>
                </a:lnTo>
                <a:lnTo>
                  <a:pt x="1429774" y="55650"/>
                </a:lnTo>
                <a:lnTo>
                  <a:pt x="1435810" y="49926"/>
                </a:lnTo>
                <a:lnTo>
                  <a:pt x="1442163" y="44520"/>
                </a:lnTo>
                <a:lnTo>
                  <a:pt x="1448834" y="39432"/>
                </a:lnTo>
                <a:lnTo>
                  <a:pt x="1455505" y="34026"/>
                </a:lnTo>
                <a:lnTo>
                  <a:pt x="1463129" y="29256"/>
                </a:lnTo>
                <a:lnTo>
                  <a:pt x="1470753" y="24486"/>
                </a:lnTo>
                <a:lnTo>
                  <a:pt x="1479012" y="20352"/>
                </a:lnTo>
                <a:lnTo>
                  <a:pt x="1487271" y="16218"/>
                </a:lnTo>
                <a:lnTo>
                  <a:pt x="1495848" y="13038"/>
                </a:lnTo>
                <a:lnTo>
                  <a:pt x="1505378" y="9540"/>
                </a:lnTo>
                <a:lnTo>
                  <a:pt x="1514590" y="6996"/>
                </a:lnTo>
                <a:lnTo>
                  <a:pt x="1524438" y="4770"/>
                </a:lnTo>
                <a:lnTo>
                  <a:pt x="1534285" y="2544"/>
                </a:lnTo>
                <a:lnTo>
                  <a:pt x="1544768" y="1272"/>
                </a:lnTo>
                <a:lnTo>
                  <a:pt x="155556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69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2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2444462" y="3362249"/>
            <a:ext cx="42550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当量度水平距离不完全可行时，</a:t>
            </a:r>
            <a:endParaRPr lang="en-US" altLang="zh-CN" sz="2200" b="1" spc="-1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zh-CN" altLang="en-US" sz="22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运用三角比来估算高度。</a:t>
            </a:r>
          </a:p>
        </p:txBody>
      </p:sp>
      <p:grpSp>
        <p:nvGrpSpPr>
          <p:cNvPr id="26" name="组合 43">
            <a:extLst>
              <a:ext uri="{FF2B5EF4-FFF2-40B4-BE49-F238E27FC236}">
                <a16:creationId xmlns:a16="http://schemas.microsoft.com/office/drawing/2014/main" id="{F9C73019-FEEA-47DD-A28D-CA39CD7C7201}"/>
              </a:ext>
            </a:extLst>
          </p:cNvPr>
          <p:cNvGrpSpPr/>
          <p:nvPr/>
        </p:nvGrpSpPr>
        <p:grpSpPr>
          <a:xfrm>
            <a:off x="3967270" y="733614"/>
            <a:ext cx="1209458" cy="1108534"/>
            <a:chOff x="3967271" y="995155"/>
            <a:chExt cx="1209458" cy="1108534"/>
          </a:xfrm>
        </p:grpSpPr>
        <p:pic>
          <p:nvPicPr>
            <p:cNvPr id="29" name="图形 34">
              <a:extLst>
                <a:ext uri="{FF2B5EF4-FFF2-40B4-BE49-F238E27FC236}">
                  <a16:creationId xmlns:a16="http://schemas.microsoft.com/office/drawing/2014/main" id="{9651C1CF-AD14-49D0-83AB-0C3B44F28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017731" y="995155"/>
              <a:ext cx="1108534" cy="1108534"/>
            </a:xfrm>
            <a:prstGeom prst="rect">
              <a:avLst/>
            </a:prstGeom>
          </p:spPr>
        </p:pic>
        <p:sp>
          <p:nvSpPr>
            <p:cNvPr id="32" name="文本框 30">
              <a:extLst>
                <a:ext uri="{FF2B5EF4-FFF2-40B4-BE49-F238E27FC236}">
                  <a16:creationId xmlns:a16="http://schemas.microsoft.com/office/drawing/2014/main" id="{00DD387E-4E63-4485-B817-5A95179CE8B8}"/>
                </a:ext>
              </a:extLst>
            </p:cNvPr>
            <p:cNvSpPr txBox="1"/>
            <p:nvPr/>
          </p:nvSpPr>
          <p:spPr>
            <a:xfrm>
              <a:off x="3967271" y="1137106"/>
              <a:ext cx="12094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7C9736-2616-438F-9C3C-7A2C97A9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1817792"/>
      </p:ext>
    </p:extLst>
  </p:cSld>
  <p:clrMapOvr>
    <a:masterClrMapping/>
  </p:clrMapOvr>
  <p:transition spd="slow" advTm="73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4444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4444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27" grpId="0" animBg="1"/>
      <p:bldP spid="31" grpId="0" animBg="1"/>
      <p:bldP spid="5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6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714757" y="652211"/>
            <a:ext cx="5714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pc="-150" dirty="0">
                <a:solidFill>
                  <a:srgbClr val="3E3A39"/>
                </a:solidFill>
                <a:cs typeface="+mn-ea"/>
                <a:sym typeface="+mn-lt"/>
              </a:rPr>
              <a:t>5.</a:t>
            </a:r>
            <a:r>
              <a:rPr lang="zh-CN" altLang="en-US" sz="2400" b="1" spc="-150" dirty="0">
                <a:solidFill>
                  <a:srgbClr val="3E3A39"/>
                </a:solidFill>
                <a:cs typeface="+mn-ea"/>
                <a:sym typeface="+mn-lt"/>
              </a:rPr>
              <a:t>     例子：</a:t>
            </a:r>
            <a:br>
              <a:rPr lang="en-US" altLang="zh-CN" sz="2400" b="1" spc="-150" dirty="0">
                <a:solidFill>
                  <a:srgbClr val="3E3A39"/>
                </a:solidFill>
                <a:cs typeface="+mn-ea"/>
                <a:sym typeface="+mn-lt"/>
              </a:rPr>
            </a:br>
            <a:r>
              <a:rPr lang="en-US" altLang="zh-CN" sz="2400" b="1" spc="-150" dirty="0">
                <a:solidFill>
                  <a:srgbClr val="3E3A39"/>
                </a:solidFill>
                <a:cs typeface="+mn-ea"/>
                <a:sym typeface="+mn-lt"/>
              </a:rPr>
              <a:t>	 </a:t>
            </a:r>
            <a:r>
              <a:rPr lang="zh-CN" altLang="en-US" sz="2400" b="1" spc="-150" dirty="0">
                <a:solidFill>
                  <a:srgbClr val="3E3A39"/>
                </a:solidFill>
                <a:cs typeface="+mn-ea"/>
                <a:sym typeface="+mn-lt"/>
              </a:rPr>
              <a:t>已知 </a:t>
            </a:r>
            <a:r>
              <a:rPr lang="en-US" altLang="zh-CN" sz="2400" b="1" i="1" spc="-150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CDA </a:t>
            </a:r>
            <a:r>
              <a:rPr lang="zh-CN" altLang="en-US" sz="2400" b="1" spc="-150" dirty="0">
                <a:solidFill>
                  <a:srgbClr val="3E3A39"/>
                </a:solidFill>
                <a:cs typeface="+mn-ea"/>
                <a:sym typeface="+mn-lt"/>
              </a:rPr>
              <a:t>是一条直线。求 </a:t>
            </a:r>
            <a:r>
              <a:rPr lang="en-US" altLang="zh-CN" sz="2400" b="1" i="1" spc="-150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 </a:t>
            </a:r>
            <a:r>
              <a:rPr lang="zh-CN" altLang="en-US" sz="2400" b="1" spc="-150" dirty="0">
                <a:solidFill>
                  <a:srgbClr val="3E3A39"/>
                </a:solidFill>
                <a:cs typeface="+mn-ea"/>
                <a:sym typeface="+mn-lt"/>
              </a:rPr>
              <a:t>的值。</a:t>
            </a:r>
            <a:endParaRPr lang="zh-CN" altLang="en-US" sz="2400" b="1" spc="-150" dirty="0">
              <a:solidFill>
                <a:srgbClr val="3E3A39"/>
              </a:solidFill>
              <a:latin typeface="+mn-ea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46" name="Canvas 595766110">
            <a:extLst>
              <a:ext uri="{FF2B5EF4-FFF2-40B4-BE49-F238E27FC236}">
                <a16:creationId xmlns:a16="http://schemas.microsoft.com/office/drawing/2014/main" id="{5CC9C7D1-7118-4DA4-B159-7C19AD1E71CB}"/>
              </a:ext>
            </a:extLst>
          </p:cNvPr>
          <p:cNvGrpSpPr/>
          <p:nvPr/>
        </p:nvGrpSpPr>
        <p:grpSpPr>
          <a:xfrm>
            <a:off x="2874009" y="1768470"/>
            <a:ext cx="3395980" cy="1802765"/>
            <a:chOff x="0" y="0"/>
            <a:chExt cx="3395980" cy="1802765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2162BAA-D257-4E99-820D-BE53D38418E2}"/>
                </a:ext>
              </a:extLst>
            </p:cNvPr>
            <p:cNvSpPr/>
            <p:nvPr/>
          </p:nvSpPr>
          <p:spPr>
            <a:xfrm>
              <a:off x="0" y="0"/>
              <a:ext cx="3395980" cy="1802765"/>
            </a:xfrm>
            <a:prstGeom prst="rect">
              <a:avLst/>
            </a:prstGeom>
            <a:solidFill>
              <a:prstClr val="white"/>
            </a:solidFill>
          </p:spPr>
          <p:txBody>
            <a:bodyPr/>
            <a:lstStyle/>
            <a:p>
              <a:endParaRPr lang="zh-HK" altLang="en-US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DB62918-9D23-4A6C-8D27-8ED2ED3EFBD5}"/>
                </a:ext>
              </a:extLst>
            </p:cNvPr>
            <p:cNvGrpSpPr/>
            <p:nvPr/>
          </p:nvGrpSpPr>
          <p:grpSpPr>
            <a:xfrm>
              <a:off x="0" y="33"/>
              <a:ext cx="3360064" cy="1767620"/>
              <a:chOff x="166560" y="219616"/>
              <a:chExt cx="3360064" cy="1767620"/>
            </a:xfrm>
          </p:grpSpPr>
          <p:sp>
            <p:nvSpPr>
              <p:cNvPr id="49" name="Text Box 517675819">
                <a:extLst>
                  <a:ext uri="{FF2B5EF4-FFF2-40B4-BE49-F238E27FC236}">
                    <a16:creationId xmlns:a16="http://schemas.microsoft.com/office/drawing/2014/main" id="{BFF8F444-3324-4977-AE9E-84C1CA426397}"/>
                  </a:ext>
                </a:extLst>
              </p:cNvPr>
              <p:cNvSpPr txBox="1"/>
              <p:nvPr/>
            </p:nvSpPr>
            <p:spPr>
              <a:xfrm>
                <a:off x="331331" y="219616"/>
                <a:ext cx="282575" cy="305484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200" i="1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B</a:t>
                </a:r>
                <a:endPara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Text Box 2104498461">
                <a:extLst>
                  <a:ext uri="{FF2B5EF4-FFF2-40B4-BE49-F238E27FC236}">
                    <a16:creationId xmlns:a16="http://schemas.microsoft.com/office/drawing/2014/main" id="{BE5B5CC1-FCCD-466B-B181-B280B8CAC26A}"/>
                  </a:ext>
                </a:extLst>
              </p:cNvPr>
              <p:cNvSpPr txBox="1"/>
              <p:nvPr/>
            </p:nvSpPr>
            <p:spPr>
              <a:xfrm>
                <a:off x="310902" y="1566937"/>
                <a:ext cx="291465" cy="31165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200" i="1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C</a:t>
                </a:r>
                <a:endPara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Text Box 394275181">
                <a:extLst>
                  <a:ext uri="{FF2B5EF4-FFF2-40B4-BE49-F238E27FC236}">
                    <a16:creationId xmlns:a16="http://schemas.microsoft.com/office/drawing/2014/main" id="{15E3273D-5AC8-4067-B6E6-917301D61561}"/>
                  </a:ext>
                </a:extLst>
              </p:cNvPr>
              <p:cNvSpPr txBox="1"/>
              <p:nvPr/>
            </p:nvSpPr>
            <p:spPr>
              <a:xfrm>
                <a:off x="2404725" y="1418627"/>
                <a:ext cx="565150" cy="40513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D85A4671-CBA2-41C9-93BC-06D6F758529C}"/>
                  </a:ext>
                </a:extLst>
              </p:cNvPr>
              <p:cNvCxnSpPr/>
              <p:nvPr/>
            </p:nvCxnSpPr>
            <p:spPr>
              <a:xfrm flipH="1">
                <a:off x="588918" y="419941"/>
                <a:ext cx="0" cy="1273401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147CD3AF-0BC2-4DDA-9CE5-C46BFE1DFC6B}"/>
                  </a:ext>
                </a:extLst>
              </p:cNvPr>
              <p:cNvCxnSpPr/>
              <p:nvPr/>
            </p:nvCxnSpPr>
            <p:spPr>
              <a:xfrm flipH="1">
                <a:off x="588885" y="1700311"/>
                <a:ext cx="943811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94D43621-495E-4B5A-99D8-E57AD71B83A8}"/>
                  </a:ext>
                </a:extLst>
              </p:cNvPr>
              <p:cNvCxnSpPr/>
              <p:nvPr/>
            </p:nvCxnSpPr>
            <p:spPr>
              <a:xfrm>
                <a:off x="588852" y="408673"/>
                <a:ext cx="943926" cy="1296657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D7931095-B3D3-4D79-B9E4-01891F687BC4}"/>
                  </a:ext>
                </a:extLst>
              </p:cNvPr>
              <p:cNvCxnSpPr/>
              <p:nvPr/>
            </p:nvCxnSpPr>
            <p:spPr>
              <a:xfrm flipH="1">
                <a:off x="1524053" y="1699914"/>
                <a:ext cx="1764642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74DDF860-62A0-47B8-98D6-E1D75AC3388E}"/>
                  </a:ext>
                </a:extLst>
              </p:cNvPr>
              <p:cNvCxnSpPr/>
              <p:nvPr/>
            </p:nvCxnSpPr>
            <p:spPr>
              <a:xfrm>
                <a:off x="588918" y="409770"/>
                <a:ext cx="2693720" cy="1288515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724B505A-2ECC-4876-AF70-504901266280}"/>
                  </a:ext>
                </a:extLst>
              </p:cNvPr>
              <p:cNvSpPr/>
              <p:nvPr/>
            </p:nvSpPr>
            <p:spPr>
              <a:xfrm rot="5400000">
                <a:off x="589724" y="1572003"/>
                <a:ext cx="126000" cy="126000"/>
              </a:xfrm>
              <a:custGeom>
                <a:avLst/>
                <a:gdLst>
                  <a:gd name="connsiteX0" fmla="*/ 137424 w 137424"/>
                  <a:gd name="connsiteY0" fmla="*/ 0 h 124211"/>
                  <a:gd name="connsiteX1" fmla="*/ 0 w 137424"/>
                  <a:gd name="connsiteY1" fmla="*/ 0 h 124211"/>
                  <a:gd name="connsiteX2" fmla="*/ 0 w 137424"/>
                  <a:gd name="connsiteY2" fmla="*/ 124211 h 12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7424" h="124211">
                    <a:moveTo>
                      <a:pt x="137424" y="0"/>
                    </a:moveTo>
                    <a:lnTo>
                      <a:pt x="0" y="0"/>
                    </a:lnTo>
                    <a:lnTo>
                      <a:pt x="0" y="124211"/>
                    </a:lnTo>
                  </a:path>
                </a:pathLst>
              </a:custGeom>
              <a:ln w="127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8" name="Arc 57">
                <a:extLst>
                  <a:ext uri="{FF2B5EF4-FFF2-40B4-BE49-F238E27FC236}">
                    <a16:creationId xmlns:a16="http://schemas.microsoft.com/office/drawing/2014/main" id="{E3016372-04C3-4F4C-948B-8F037F8414FE}"/>
                  </a:ext>
                </a:extLst>
              </p:cNvPr>
              <p:cNvSpPr/>
              <p:nvPr/>
            </p:nvSpPr>
            <p:spPr>
              <a:xfrm rot="21242104">
                <a:off x="1301227" y="1494096"/>
                <a:ext cx="387246" cy="387207"/>
              </a:xfrm>
              <a:prstGeom prst="arc">
                <a:avLst>
                  <a:gd name="adj1" fmla="val 10866116"/>
                  <a:gd name="adj2" fmla="val 14673798"/>
                </a:avLst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6" name="Text Box 1436974230">
                <a:extLst>
                  <a:ext uri="{FF2B5EF4-FFF2-40B4-BE49-F238E27FC236}">
                    <a16:creationId xmlns:a16="http://schemas.microsoft.com/office/drawing/2014/main" id="{9FB103B4-BAFB-468C-BBD0-ADFD973B28CA}"/>
                  </a:ext>
                </a:extLst>
              </p:cNvPr>
              <p:cNvSpPr txBox="1"/>
              <p:nvPr/>
            </p:nvSpPr>
            <p:spPr>
              <a:xfrm>
                <a:off x="3244049" y="1544622"/>
                <a:ext cx="282575" cy="325121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200" i="1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A</a:t>
                </a:r>
                <a:endPara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Arc 66">
                <a:extLst>
                  <a:ext uri="{FF2B5EF4-FFF2-40B4-BE49-F238E27FC236}">
                    <a16:creationId xmlns:a16="http://schemas.microsoft.com/office/drawing/2014/main" id="{5D5A8B6B-67D6-4B9F-BA48-4704464E42C4}"/>
                  </a:ext>
                </a:extLst>
              </p:cNvPr>
              <p:cNvSpPr/>
              <p:nvPr/>
            </p:nvSpPr>
            <p:spPr>
              <a:xfrm rot="13158481">
                <a:off x="2878904" y="1460926"/>
                <a:ext cx="371425" cy="371377"/>
              </a:xfrm>
              <a:prstGeom prst="arc">
                <a:avLst>
                  <a:gd name="adj1" fmla="val 18370698"/>
                  <a:gd name="adj2" fmla="val 0"/>
                </a:avLst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8" name="Text Box 1728210660">
                <a:extLst>
                  <a:ext uri="{FF2B5EF4-FFF2-40B4-BE49-F238E27FC236}">
                    <a16:creationId xmlns:a16="http://schemas.microsoft.com/office/drawing/2014/main" id="{CF212093-76E9-419C-9635-CB74E1C5BC04}"/>
                  </a:ext>
                </a:extLst>
              </p:cNvPr>
              <p:cNvSpPr txBox="1"/>
              <p:nvPr/>
            </p:nvSpPr>
            <p:spPr>
              <a:xfrm>
                <a:off x="1376112" y="1641194"/>
                <a:ext cx="299720" cy="300774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200" i="1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D</a:t>
                </a:r>
                <a:endPara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Text Box 1617100576">
                <a:extLst>
                  <a:ext uri="{FF2B5EF4-FFF2-40B4-BE49-F238E27FC236}">
                    <a16:creationId xmlns:a16="http://schemas.microsoft.com/office/drawing/2014/main" id="{F9AB9873-8C92-4A14-AC60-1FD028C603FC}"/>
                  </a:ext>
                </a:extLst>
              </p:cNvPr>
              <p:cNvSpPr txBox="1"/>
              <p:nvPr/>
            </p:nvSpPr>
            <p:spPr>
              <a:xfrm>
                <a:off x="874225" y="1386118"/>
                <a:ext cx="565150" cy="31051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Text Box 958820361">
                <a:extLst>
                  <a:ext uri="{FF2B5EF4-FFF2-40B4-BE49-F238E27FC236}">
                    <a16:creationId xmlns:a16="http://schemas.microsoft.com/office/drawing/2014/main" id="{C15ABE26-261D-4E74-9A2A-698F9C5FFE6E}"/>
                  </a:ext>
                </a:extLst>
              </p:cNvPr>
              <p:cNvSpPr txBox="1"/>
              <p:nvPr/>
            </p:nvSpPr>
            <p:spPr>
              <a:xfrm>
                <a:off x="166560" y="871629"/>
                <a:ext cx="422275" cy="33701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200" i="1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h </a:t>
                </a:r>
                <a:r>
                  <a:rPr lang="en-US" sz="120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m</a:t>
                </a:r>
                <a:endPara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Text Box 1189941789">
                <a:extLst>
                  <a:ext uri="{FF2B5EF4-FFF2-40B4-BE49-F238E27FC236}">
                    <a16:creationId xmlns:a16="http://schemas.microsoft.com/office/drawing/2014/main" id="{2E98EDCA-5B1D-43B8-9E3A-0F764C382C0C}"/>
                  </a:ext>
                </a:extLst>
              </p:cNvPr>
              <p:cNvSpPr txBox="1"/>
              <p:nvPr/>
            </p:nvSpPr>
            <p:spPr>
              <a:xfrm>
                <a:off x="2073470" y="1685519"/>
                <a:ext cx="612775" cy="301717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20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6.18 m</a:t>
                </a:r>
                <a:endPara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</p:grpSp>
      </p:grp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16AE979-0989-4EE5-8C32-B82AAC38FD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318461"/>
              </p:ext>
            </p:extLst>
          </p:nvPr>
        </p:nvGraphicFramePr>
        <p:xfrm>
          <a:off x="3673887" y="3040036"/>
          <a:ext cx="371475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71548" imgH="190447" progId="Equation.DSMT4">
                  <p:embed/>
                </p:oleObj>
              </mc:Choice>
              <mc:Fallback>
                <p:oleObj name="Equation" r:id="rId6" imgW="371548" imgH="19044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73887" y="3040036"/>
                        <a:ext cx="371475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73A8145-0028-469E-8775-A717FB6101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406901"/>
              </p:ext>
            </p:extLst>
          </p:nvPr>
        </p:nvGraphicFramePr>
        <p:xfrm>
          <a:off x="5173077" y="3061294"/>
          <a:ext cx="371475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71548" imgH="190447" progId="Equation.DSMT4">
                  <p:embed/>
                </p:oleObj>
              </mc:Choice>
              <mc:Fallback>
                <p:oleObj name="Equation" r:id="rId8" imgW="371548" imgH="19044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173077" y="3061294"/>
                        <a:ext cx="371475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5EB8AA-850C-4DF5-A4FB-96FF05308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8401998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5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grpSp>
        <p:nvGrpSpPr>
          <p:cNvPr id="46" name="Canvas 595766110">
            <a:extLst>
              <a:ext uri="{FF2B5EF4-FFF2-40B4-BE49-F238E27FC236}">
                <a16:creationId xmlns:a16="http://schemas.microsoft.com/office/drawing/2014/main" id="{5CC9C7D1-7118-4DA4-B159-7C19AD1E71CB}"/>
              </a:ext>
            </a:extLst>
          </p:cNvPr>
          <p:cNvGrpSpPr/>
          <p:nvPr/>
        </p:nvGrpSpPr>
        <p:grpSpPr>
          <a:xfrm>
            <a:off x="2874009" y="556356"/>
            <a:ext cx="3395980" cy="1802765"/>
            <a:chOff x="0" y="0"/>
            <a:chExt cx="3395980" cy="1802765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2162BAA-D257-4E99-820D-BE53D38418E2}"/>
                </a:ext>
              </a:extLst>
            </p:cNvPr>
            <p:cNvSpPr/>
            <p:nvPr/>
          </p:nvSpPr>
          <p:spPr>
            <a:xfrm>
              <a:off x="0" y="0"/>
              <a:ext cx="3395980" cy="1802765"/>
            </a:xfrm>
            <a:prstGeom prst="rect">
              <a:avLst/>
            </a:prstGeom>
            <a:solidFill>
              <a:prstClr val="white"/>
            </a:solidFill>
          </p:spPr>
          <p:txBody>
            <a:bodyPr/>
            <a:lstStyle/>
            <a:p>
              <a:endParaRPr lang="zh-HK" altLang="en-US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DB62918-9D23-4A6C-8D27-8ED2ED3EFBD5}"/>
                </a:ext>
              </a:extLst>
            </p:cNvPr>
            <p:cNvGrpSpPr/>
            <p:nvPr/>
          </p:nvGrpSpPr>
          <p:grpSpPr>
            <a:xfrm>
              <a:off x="0" y="33"/>
              <a:ext cx="3360064" cy="1767620"/>
              <a:chOff x="166560" y="219616"/>
              <a:chExt cx="3360064" cy="1767620"/>
            </a:xfrm>
          </p:grpSpPr>
          <p:sp>
            <p:nvSpPr>
              <p:cNvPr id="49" name="Text Box 517675819">
                <a:extLst>
                  <a:ext uri="{FF2B5EF4-FFF2-40B4-BE49-F238E27FC236}">
                    <a16:creationId xmlns:a16="http://schemas.microsoft.com/office/drawing/2014/main" id="{BFF8F444-3324-4977-AE9E-84C1CA426397}"/>
                  </a:ext>
                </a:extLst>
              </p:cNvPr>
              <p:cNvSpPr txBox="1"/>
              <p:nvPr/>
            </p:nvSpPr>
            <p:spPr>
              <a:xfrm>
                <a:off x="331331" y="219616"/>
                <a:ext cx="282575" cy="305484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200" i="1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B</a:t>
                </a:r>
                <a:endPara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Text Box 2104498461">
                <a:extLst>
                  <a:ext uri="{FF2B5EF4-FFF2-40B4-BE49-F238E27FC236}">
                    <a16:creationId xmlns:a16="http://schemas.microsoft.com/office/drawing/2014/main" id="{BE5B5CC1-FCCD-466B-B181-B280B8CAC26A}"/>
                  </a:ext>
                </a:extLst>
              </p:cNvPr>
              <p:cNvSpPr txBox="1"/>
              <p:nvPr/>
            </p:nvSpPr>
            <p:spPr>
              <a:xfrm>
                <a:off x="310902" y="1566937"/>
                <a:ext cx="291465" cy="31165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200" i="1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C</a:t>
                </a:r>
                <a:endPara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Text Box 394275181">
                <a:extLst>
                  <a:ext uri="{FF2B5EF4-FFF2-40B4-BE49-F238E27FC236}">
                    <a16:creationId xmlns:a16="http://schemas.microsoft.com/office/drawing/2014/main" id="{15E3273D-5AC8-4067-B6E6-917301D61561}"/>
                  </a:ext>
                </a:extLst>
              </p:cNvPr>
              <p:cNvSpPr txBox="1"/>
              <p:nvPr/>
            </p:nvSpPr>
            <p:spPr>
              <a:xfrm>
                <a:off x="2404725" y="1418627"/>
                <a:ext cx="565150" cy="40513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D85A4671-CBA2-41C9-93BC-06D6F758529C}"/>
                  </a:ext>
                </a:extLst>
              </p:cNvPr>
              <p:cNvCxnSpPr/>
              <p:nvPr/>
            </p:nvCxnSpPr>
            <p:spPr>
              <a:xfrm flipH="1">
                <a:off x="588918" y="419941"/>
                <a:ext cx="0" cy="1273401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147CD3AF-0BC2-4DDA-9CE5-C46BFE1DFC6B}"/>
                  </a:ext>
                </a:extLst>
              </p:cNvPr>
              <p:cNvCxnSpPr/>
              <p:nvPr/>
            </p:nvCxnSpPr>
            <p:spPr>
              <a:xfrm flipH="1">
                <a:off x="588885" y="1700311"/>
                <a:ext cx="943811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94D43621-495E-4B5A-99D8-E57AD71B83A8}"/>
                  </a:ext>
                </a:extLst>
              </p:cNvPr>
              <p:cNvCxnSpPr/>
              <p:nvPr/>
            </p:nvCxnSpPr>
            <p:spPr>
              <a:xfrm>
                <a:off x="588852" y="408673"/>
                <a:ext cx="943926" cy="1296657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D7931095-B3D3-4D79-B9E4-01891F687BC4}"/>
                  </a:ext>
                </a:extLst>
              </p:cNvPr>
              <p:cNvCxnSpPr/>
              <p:nvPr/>
            </p:nvCxnSpPr>
            <p:spPr>
              <a:xfrm flipH="1">
                <a:off x="1524053" y="1699914"/>
                <a:ext cx="1764642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74DDF860-62A0-47B8-98D6-E1D75AC3388E}"/>
                  </a:ext>
                </a:extLst>
              </p:cNvPr>
              <p:cNvCxnSpPr/>
              <p:nvPr/>
            </p:nvCxnSpPr>
            <p:spPr>
              <a:xfrm>
                <a:off x="588918" y="409770"/>
                <a:ext cx="2693720" cy="1288515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724B505A-2ECC-4876-AF70-504901266280}"/>
                  </a:ext>
                </a:extLst>
              </p:cNvPr>
              <p:cNvSpPr/>
              <p:nvPr/>
            </p:nvSpPr>
            <p:spPr>
              <a:xfrm rot="5400000">
                <a:off x="589724" y="1572003"/>
                <a:ext cx="126000" cy="126000"/>
              </a:xfrm>
              <a:custGeom>
                <a:avLst/>
                <a:gdLst>
                  <a:gd name="connsiteX0" fmla="*/ 137424 w 137424"/>
                  <a:gd name="connsiteY0" fmla="*/ 0 h 124211"/>
                  <a:gd name="connsiteX1" fmla="*/ 0 w 137424"/>
                  <a:gd name="connsiteY1" fmla="*/ 0 h 124211"/>
                  <a:gd name="connsiteX2" fmla="*/ 0 w 137424"/>
                  <a:gd name="connsiteY2" fmla="*/ 124211 h 12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7424" h="124211">
                    <a:moveTo>
                      <a:pt x="137424" y="0"/>
                    </a:moveTo>
                    <a:lnTo>
                      <a:pt x="0" y="0"/>
                    </a:lnTo>
                    <a:lnTo>
                      <a:pt x="0" y="124211"/>
                    </a:lnTo>
                  </a:path>
                </a:pathLst>
              </a:custGeom>
              <a:ln w="127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8" name="Arc 57">
                <a:extLst>
                  <a:ext uri="{FF2B5EF4-FFF2-40B4-BE49-F238E27FC236}">
                    <a16:creationId xmlns:a16="http://schemas.microsoft.com/office/drawing/2014/main" id="{E3016372-04C3-4F4C-948B-8F037F8414FE}"/>
                  </a:ext>
                </a:extLst>
              </p:cNvPr>
              <p:cNvSpPr/>
              <p:nvPr/>
            </p:nvSpPr>
            <p:spPr>
              <a:xfrm rot="21242104">
                <a:off x="1301227" y="1494096"/>
                <a:ext cx="387246" cy="387207"/>
              </a:xfrm>
              <a:prstGeom prst="arc">
                <a:avLst>
                  <a:gd name="adj1" fmla="val 10866116"/>
                  <a:gd name="adj2" fmla="val 14673798"/>
                </a:avLst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6" name="Text Box 1436974230">
                <a:extLst>
                  <a:ext uri="{FF2B5EF4-FFF2-40B4-BE49-F238E27FC236}">
                    <a16:creationId xmlns:a16="http://schemas.microsoft.com/office/drawing/2014/main" id="{9FB103B4-BAFB-468C-BBD0-ADFD973B28CA}"/>
                  </a:ext>
                </a:extLst>
              </p:cNvPr>
              <p:cNvSpPr txBox="1"/>
              <p:nvPr/>
            </p:nvSpPr>
            <p:spPr>
              <a:xfrm>
                <a:off x="3244049" y="1544622"/>
                <a:ext cx="282575" cy="325121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200" i="1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A</a:t>
                </a:r>
                <a:endPara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Arc 66">
                <a:extLst>
                  <a:ext uri="{FF2B5EF4-FFF2-40B4-BE49-F238E27FC236}">
                    <a16:creationId xmlns:a16="http://schemas.microsoft.com/office/drawing/2014/main" id="{5D5A8B6B-67D6-4B9F-BA48-4704464E42C4}"/>
                  </a:ext>
                </a:extLst>
              </p:cNvPr>
              <p:cNvSpPr/>
              <p:nvPr/>
            </p:nvSpPr>
            <p:spPr>
              <a:xfrm rot="13158481">
                <a:off x="2878904" y="1460926"/>
                <a:ext cx="371425" cy="371377"/>
              </a:xfrm>
              <a:prstGeom prst="arc">
                <a:avLst>
                  <a:gd name="adj1" fmla="val 18370698"/>
                  <a:gd name="adj2" fmla="val 0"/>
                </a:avLst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8" name="Text Box 1728210660">
                <a:extLst>
                  <a:ext uri="{FF2B5EF4-FFF2-40B4-BE49-F238E27FC236}">
                    <a16:creationId xmlns:a16="http://schemas.microsoft.com/office/drawing/2014/main" id="{CF212093-76E9-419C-9635-CB74E1C5BC04}"/>
                  </a:ext>
                </a:extLst>
              </p:cNvPr>
              <p:cNvSpPr txBox="1"/>
              <p:nvPr/>
            </p:nvSpPr>
            <p:spPr>
              <a:xfrm>
                <a:off x="1376112" y="1641194"/>
                <a:ext cx="299720" cy="300774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200" i="1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D</a:t>
                </a:r>
                <a:endPara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Text Box 1617100576">
                <a:extLst>
                  <a:ext uri="{FF2B5EF4-FFF2-40B4-BE49-F238E27FC236}">
                    <a16:creationId xmlns:a16="http://schemas.microsoft.com/office/drawing/2014/main" id="{F9AB9873-8C92-4A14-AC60-1FD028C603FC}"/>
                  </a:ext>
                </a:extLst>
              </p:cNvPr>
              <p:cNvSpPr txBox="1"/>
              <p:nvPr/>
            </p:nvSpPr>
            <p:spPr>
              <a:xfrm>
                <a:off x="874225" y="1386118"/>
                <a:ext cx="565150" cy="31051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Text Box 958820361">
                <a:extLst>
                  <a:ext uri="{FF2B5EF4-FFF2-40B4-BE49-F238E27FC236}">
                    <a16:creationId xmlns:a16="http://schemas.microsoft.com/office/drawing/2014/main" id="{C15ABE26-261D-4E74-9A2A-698F9C5FFE6E}"/>
                  </a:ext>
                </a:extLst>
              </p:cNvPr>
              <p:cNvSpPr txBox="1"/>
              <p:nvPr/>
            </p:nvSpPr>
            <p:spPr>
              <a:xfrm>
                <a:off x="166560" y="871629"/>
                <a:ext cx="422275" cy="33701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200" i="1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h </a:t>
                </a:r>
                <a:r>
                  <a:rPr lang="en-US" sz="120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m</a:t>
                </a:r>
                <a:endPara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Text Box 1189941789">
                <a:extLst>
                  <a:ext uri="{FF2B5EF4-FFF2-40B4-BE49-F238E27FC236}">
                    <a16:creationId xmlns:a16="http://schemas.microsoft.com/office/drawing/2014/main" id="{2E98EDCA-5B1D-43B8-9E3A-0F764C382C0C}"/>
                  </a:ext>
                </a:extLst>
              </p:cNvPr>
              <p:cNvSpPr txBox="1"/>
              <p:nvPr/>
            </p:nvSpPr>
            <p:spPr>
              <a:xfrm>
                <a:off x="2073470" y="1685519"/>
                <a:ext cx="612775" cy="301717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20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6.18 m</a:t>
                </a:r>
                <a:endPara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</p:grpSp>
      </p:grp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16AE979-0989-4EE5-8C32-B82AAC38FD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1349234"/>
              </p:ext>
            </p:extLst>
          </p:nvPr>
        </p:nvGraphicFramePr>
        <p:xfrm>
          <a:off x="3673887" y="1827922"/>
          <a:ext cx="371475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71548" imgH="190447" progId="Equation.DSMT4">
                  <p:embed/>
                </p:oleObj>
              </mc:Choice>
              <mc:Fallback>
                <p:oleObj name="Equation" r:id="rId6" imgW="371548" imgH="190447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816AE979-0989-4EE5-8C32-B82AAC38FD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73887" y="1827922"/>
                        <a:ext cx="371475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73A8145-0028-469E-8775-A717FB6101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626950"/>
              </p:ext>
            </p:extLst>
          </p:nvPr>
        </p:nvGraphicFramePr>
        <p:xfrm>
          <a:off x="5173077" y="1849180"/>
          <a:ext cx="371475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71548" imgH="190447" progId="Equation.DSMT4">
                  <p:embed/>
                </p:oleObj>
              </mc:Choice>
              <mc:Fallback>
                <p:oleObj name="Equation" r:id="rId8" imgW="371548" imgH="190447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773A8145-0028-469E-8775-A717FB6101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173077" y="1849180"/>
                        <a:ext cx="371475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029825A-1081-4994-A383-3CE7B20B2B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282782"/>
              </p:ext>
            </p:extLst>
          </p:nvPr>
        </p:nvGraphicFramePr>
        <p:xfrm>
          <a:off x="2528899" y="2869821"/>
          <a:ext cx="2289976" cy="986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24344" imgH="828750" progId="Equation.DSMT4">
                  <p:embed/>
                </p:oleObj>
              </mc:Choice>
              <mc:Fallback>
                <p:oleObj name="Equation" r:id="rId10" imgW="1924344" imgH="82875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528899" y="2869821"/>
                        <a:ext cx="2289976" cy="9862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文本框 31">
            <a:extLst>
              <a:ext uri="{FF2B5EF4-FFF2-40B4-BE49-F238E27FC236}">
                <a16:creationId xmlns:a16="http://schemas.microsoft.com/office/drawing/2014/main" id="{558D8621-A483-4B2E-9042-35BA4D2196B4}"/>
              </a:ext>
            </a:extLst>
          </p:cNvPr>
          <p:cNvSpPr txBox="1"/>
          <p:nvPr/>
        </p:nvSpPr>
        <p:spPr>
          <a:xfrm>
            <a:off x="1895775" y="2489424"/>
            <a:ext cx="53875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答案：在△ </a:t>
            </a:r>
            <a:r>
              <a:rPr lang="en-US" altLang="zh-CN" sz="16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BCD </a:t>
            </a:r>
            <a:r>
              <a:rPr lang="en-US" altLang="zh-CN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                                                         </a:t>
            </a:r>
            <a:r>
              <a:rPr lang="zh-CN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在△ </a:t>
            </a:r>
            <a:r>
              <a:rPr lang="en-US" altLang="zh-CN" sz="16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ABC</a:t>
            </a:r>
            <a:r>
              <a:rPr lang="en-US" altLang="zh-CN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           </a:t>
            </a:r>
            <a:endParaRPr lang="en-US" altLang="zh-CN" sz="1600" i="1" spc="-15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ECEAC69-1885-4819-9B76-AE80D150D9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045541"/>
              </p:ext>
            </p:extLst>
          </p:nvPr>
        </p:nvGraphicFramePr>
        <p:xfrm>
          <a:off x="5173077" y="2886620"/>
          <a:ext cx="2277831" cy="943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00309" imgH="828750" progId="Equation.DSMT4">
                  <p:embed/>
                </p:oleObj>
              </mc:Choice>
              <mc:Fallback>
                <p:oleObj name="Equation" r:id="rId12" imgW="2000309" imgH="82875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173077" y="2886620"/>
                        <a:ext cx="2277831" cy="943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B1BBFF-A50B-4430-8AE4-1726E8C39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2012004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5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029825A-1081-4994-A383-3CE7B20B2B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631332"/>
              </p:ext>
            </p:extLst>
          </p:nvPr>
        </p:nvGraphicFramePr>
        <p:xfrm>
          <a:off x="2326880" y="1094161"/>
          <a:ext cx="2289976" cy="986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24344" imgH="828750" progId="Equation.DSMT4">
                  <p:embed/>
                </p:oleObj>
              </mc:Choice>
              <mc:Fallback>
                <p:oleObj name="Equation" r:id="rId6" imgW="1924344" imgH="82875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7029825A-1081-4994-A383-3CE7B20B2B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26880" y="1094161"/>
                        <a:ext cx="2289976" cy="9862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文本框 31">
            <a:extLst>
              <a:ext uri="{FF2B5EF4-FFF2-40B4-BE49-F238E27FC236}">
                <a16:creationId xmlns:a16="http://schemas.microsoft.com/office/drawing/2014/main" id="{558D8621-A483-4B2E-9042-35BA4D2196B4}"/>
              </a:ext>
            </a:extLst>
          </p:cNvPr>
          <p:cNvSpPr txBox="1"/>
          <p:nvPr/>
        </p:nvSpPr>
        <p:spPr>
          <a:xfrm>
            <a:off x="1693756" y="713764"/>
            <a:ext cx="53875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答案：在△ </a:t>
            </a:r>
            <a:r>
              <a:rPr lang="en-US" altLang="zh-CN" sz="16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BCD </a:t>
            </a:r>
            <a:r>
              <a:rPr lang="en-US" altLang="zh-CN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                                                         </a:t>
            </a:r>
            <a:r>
              <a:rPr lang="zh-CN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在△ </a:t>
            </a:r>
            <a:r>
              <a:rPr lang="en-US" altLang="zh-CN" sz="16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ABC</a:t>
            </a:r>
            <a:r>
              <a:rPr lang="en-US" altLang="zh-CN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           </a:t>
            </a:r>
            <a:endParaRPr lang="en-US" altLang="zh-CN" sz="1600" i="1" spc="-15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ECEAC69-1885-4819-9B76-AE80D150D9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931495"/>
              </p:ext>
            </p:extLst>
          </p:nvPr>
        </p:nvGraphicFramePr>
        <p:xfrm>
          <a:off x="4971058" y="1110960"/>
          <a:ext cx="2277831" cy="943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00309" imgH="828750" progId="Equation.DSMT4">
                  <p:embed/>
                </p:oleObj>
              </mc:Choice>
              <mc:Fallback>
                <p:oleObj name="Equation" r:id="rId8" imgW="2000309" imgH="82875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ECEAC69-1885-4819-9B76-AE80D150D9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71058" y="1110960"/>
                        <a:ext cx="2277831" cy="943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文本框 31">
            <a:extLst>
              <a:ext uri="{FF2B5EF4-FFF2-40B4-BE49-F238E27FC236}">
                <a16:creationId xmlns:a16="http://schemas.microsoft.com/office/drawing/2014/main" id="{177F81F4-5F9A-4D9D-A53C-FEA1D3253B7A}"/>
              </a:ext>
            </a:extLst>
          </p:cNvPr>
          <p:cNvSpPr txBox="1"/>
          <p:nvPr/>
        </p:nvSpPr>
        <p:spPr>
          <a:xfrm>
            <a:off x="2326880" y="2212362"/>
            <a:ext cx="4754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把 </a:t>
            </a:r>
            <a:r>
              <a:rPr lang="en-US" altLang="zh-CN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(1) </a:t>
            </a:r>
            <a:r>
              <a:rPr lang="zh-CN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代入 </a:t>
            </a:r>
            <a:r>
              <a:rPr lang="en-US" altLang="zh-CN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(2) </a:t>
            </a:r>
            <a:r>
              <a:rPr lang="zh-CN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，可得：</a:t>
            </a:r>
            <a:endParaRPr lang="en-US" altLang="zh-CN" sz="1600" i="1" spc="-15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4D95D97-8C8D-49FC-81B5-E9C5BD75FF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0091796"/>
              </p:ext>
            </p:extLst>
          </p:nvPr>
        </p:nvGraphicFramePr>
        <p:xfrm>
          <a:off x="2608113" y="2592585"/>
          <a:ext cx="3833706" cy="2077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410174" imgH="1847946" progId="Equation.DSMT4">
                  <p:embed/>
                </p:oleObj>
              </mc:Choice>
              <mc:Fallback>
                <p:oleObj name="Equation" r:id="rId10" imgW="3410174" imgH="184794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608113" y="2592585"/>
                        <a:ext cx="3833706" cy="20774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0E1CF4E-4D92-42EA-9E2B-CA171E390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8906798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6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714757" y="849666"/>
            <a:ext cx="57144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spc="-150" dirty="0">
                <a:solidFill>
                  <a:srgbClr val="3E3A39"/>
                </a:solidFill>
                <a:cs typeface="+mn-ea"/>
                <a:sym typeface="+mn-lt"/>
              </a:rPr>
              <a:t>6.</a:t>
            </a:r>
            <a:r>
              <a:rPr lang="zh-CN" altLang="en-US" sz="2000" b="1" spc="-150" dirty="0">
                <a:solidFill>
                  <a:srgbClr val="3E3A39"/>
                </a:solidFill>
                <a:cs typeface="+mn-ea"/>
                <a:sym typeface="+mn-lt"/>
              </a:rPr>
              <a:t>    即时练习：</a:t>
            </a:r>
            <a:br>
              <a:rPr lang="en-US" altLang="zh-CN" sz="2000" b="1" spc="-150" dirty="0">
                <a:solidFill>
                  <a:srgbClr val="3E3A39"/>
                </a:solidFill>
                <a:cs typeface="+mn-ea"/>
                <a:sym typeface="+mn-lt"/>
              </a:rPr>
            </a:br>
            <a:r>
              <a:rPr lang="en-US" altLang="zh-CN" sz="2000" b="1" spc="-150" dirty="0">
                <a:solidFill>
                  <a:srgbClr val="3E3A39"/>
                </a:solidFill>
                <a:cs typeface="+mn-ea"/>
                <a:sym typeface="+mn-lt"/>
              </a:rPr>
              <a:t>	 </a:t>
            </a:r>
            <a:r>
              <a:rPr lang="zh-CN" altLang="en-US" sz="2000" b="1" spc="-150" dirty="0">
                <a:solidFill>
                  <a:srgbClr val="3E3A39"/>
                </a:solidFill>
                <a:cs typeface="+mn-ea"/>
                <a:sym typeface="+mn-lt"/>
              </a:rPr>
              <a:t>在图中，我们想估算树 </a:t>
            </a:r>
            <a:r>
              <a:rPr lang="en-US" altLang="zh-CN" sz="2000" b="1" i="1" spc="-150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BC </a:t>
            </a:r>
            <a:r>
              <a:rPr lang="zh-CN" altLang="en-US" sz="2000" b="1" spc="-150" dirty="0">
                <a:solidFill>
                  <a:srgbClr val="3E3A39"/>
                </a:solidFill>
                <a:cs typeface="+mn-ea"/>
                <a:sym typeface="+mn-lt"/>
              </a:rPr>
              <a:t>的高度。</a:t>
            </a:r>
            <a:br>
              <a:rPr lang="en-US" altLang="zh-CN" sz="2000" b="1" spc="-150" dirty="0">
                <a:solidFill>
                  <a:srgbClr val="3E3A39"/>
                </a:solidFill>
                <a:cs typeface="+mn-ea"/>
                <a:sym typeface="+mn-lt"/>
              </a:rPr>
            </a:br>
            <a:r>
              <a:rPr lang="en-US" altLang="zh-CN" sz="2000" b="1" spc="-150" dirty="0">
                <a:solidFill>
                  <a:srgbClr val="3E3A39"/>
                </a:solidFill>
                <a:cs typeface="+mn-ea"/>
                <a:sym typeface="+mn-lt"/>
              </a:rPr>
              <a:t>	 </a:t>
            </a:r>
            <a:r>
              <a:rPr lang="zh-CN" altLang="en-US" sz="2000" b="1" spc="-150" dirty="0">
                <a:solidFill>
                  <a:srgbClr val="3E3A39"/>
                </a:solidFill>
                <a:cs typeface="+mn-ea"/>
                <a:sym typeface="+mn-lt"/>
              </a:rPr>
              <a:t>已知 </a:t>
            </a:r>
            <a:r>
              <a:rPr lang="zh-CN" altLang="en-US" sz="2000" b="1" spc="-150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∠</a:t>
            </a:r>
            <a:r>
              <a:rPr lang="en-US" altLang="zh-CN" sz="2000" b="1" i="1" spc="-150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A </a:t>
            </a:r>
            <a:r>
              <a:rPr lang="en-US" altLang="zh-CN" sz="2000" b="1" spc="-150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= 30°</a:t>
            </a:r>
            <a:r>
              <a:rPr lang="zh-CN" altLang="en-US" sz="2000" b="1" spc="-150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，</a:t>
            </a:r>
            <a:r>
              <a:rPr lang="zh-CN" altLang="en-US" sz="2000" b="1" i="1" spc="-150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∠</a:t>
            </a:r>
            <a:r>
              <a:rPr lang="en-US" altLang="zh-CN" sz="2000" b="1" i="1" spc="-150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BDC </a:t>
            </a:r>
            <a:r>
              <a:rPr lang="en-US" altLang="zh-CN" sz="2000" b="1" spc="-150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= 60°</a:t>
            </a:r>
            <a:r>
              <a:rPr lang="zh-CN" altLang="en-US" sz="2000" b="1" spc="-150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，</a:t>
            </a:r>
            <a:br>
              <a:rPr lang="en-US" altLang="zh-CN" sz="2000" b="1" spc="-150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</a:br>
            <a:r>
              <a:rPr lang="en-US" altLang="zh-CN" sz="2000" b="1" spc="-150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	 </a:t>
            </a:r>
            <a:r>
              <a:rPr lang="zh-CN" altLang="en-US" sz="2000" b="1" spc="-150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以及 </a:t>
            </a:r>
            <a:r>
              <a:rPr lang="en-US" altLang="zh-CN" sz="2000" b="1" i="1" spc="-150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A </a:t>
            </a:r>
            <a:r>
              <a:rPr lang="zh-CN" altLang="en-US" sz="2000" b="1" spc="-150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和 </a:t>
            </a:r>
            <a:r>
              <a:rPr lang="en-US" altLang="zh-CN" sz="2000" b="1" i="1" spc="-150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 </a:t>
            </a:r>
            <a:r>
              <a:rPr lang="zh-CN" altLang="en-US" sz="2000" b="1" spc="-150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之间的距离为 </a:t>
            </a:r>
            <a:r>
              <a:rPr lang="en-US" altLang="zh-CN" sz="2000" b="1" spc="-150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9 m</a:t>
            </a:r>
            <a:r>
              <a:rPr lang="zh-CN" altLang="en-US" sz="2000" b="1" spc="-150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。</a:t>
            </a:r>
            <a:br>
              <a:rPr lang="en-US" altLang="zh-CN" sz="2000" b="1" i="1" spc="-150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</a:br>
            <a:r>
              <a:rPr lang="en-US" altLang="zh-CN" sz="2000" b="1" i="1" spc="-150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	 </a:t>
            </a:r>
            <a:r>
              <a:rPr lang="zh-CN" altLang="en-US" sz="2000" b="1" spc="-150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假设 </a:t>
            </a:r>
            <a:r>
              <a:rPr lang="en-US" altLang="zh-CN" sz="2000" b="1" i="1" spc="-150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ADC </a:t>
            </a:r>
            <a:r>
              <a:rPr lang="zh-CN" altLang="en-US" sz="2000" b="1" spc="-150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是一条直线且 </a:t>
            </a:r>
            <a:r>
              <a:rPr lang="en-US" altLang="zh-CN" sz="2000" b="1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BC </a:t>
            </a:r>
            <a:r>
              <a:rPr lang="zh-CN" altLang="en-US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⊥ </a:t>
            </a:r>
            <a:r>
              <a:rPr lang="en-US" altLang="zh-CN" sz="2000" b="1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AC</a:t>
            </a:r>
            <a:r>
              <a:rPr lang="zh-CN" altLang="en-US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。</a:t>
            </a:r>
            <a:br>
              <a:rPr lang="en-US" altLang="zh-CN" sz="20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</a:br>
            <a:r>
              <a:rPr lang="en-US" altLang="zh-CN" sz="20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	 </a:t>
            </a:r>
            <a:r>
              <a:rPr lang="zh-CN" altLang="en-US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求树 </a:t>
            </a:r>
            <a:r>
              <a:rPr lang="en-US" altLang="zh-CN" sz="2000" b="1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BC</a:t>
            </a:r>
            <a:r>
              <a:rPr lang="zh-CN" altLang="en-US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的高度。  </a:t>
            </a:r>
            <a:endParaRPr lang="zh-CN" altLang="en-US" sz="2000" b="1" spc="-150" dirty="0">
              <a:solidFill>
                <a:srgbClr val="3E3A39"/>
              </a:solidFill>
              <a:latin typeface="+mn-ea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964AB08-65BC-476F-B5BC-39F219EDF992}"/>
              </a:ext>
            </a:extLst>
          </p:cNvPr>
          <p:cNvGrpSpPr/>
          <p:nvPr/>
        </p:nvGrpSpPr>
        <p:grpSpPr>
          <a:xfrm>
            <a:off x="3296654" y="2758512"/>
            <a:ext cx="2252978" cy="1706882"/>
            <a:chOff x="1471349" y="99961"/>
            <a:chExt cx="2253153" cy="1707239"/>
          </a:xfrm>
        </p:grpSpPr>
        <p:sp>
          <p:nvSpPr>
            <p:cNvPr id="29" name="Text Box 2">
              <a:extLst>
                <a:ext uri="{FF2B5EF4-FFF2-40B4-BE49-F238E27FC236}">
                  <a16:creationId xmlns:a16="http://schemas.microsoft.com/office/drawing/2014/main" id="{6F99446D-B9F7-412F-B059-FDFE19ADA497}"/>
                </a:ext>
              </a:extLst>
            </p:cNvPr>
            <p:cNvSpPr txBox="1"/>
            <p:nvPr/>
          </p:nvSpPr>
          <p:spPr>
            <a:xfrm>
              <a:off x="3214387" y="99961"/>
              <a:ext cx="282575" cy="35814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 i="1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B</a:t>
              </a:r>
              <a:endParaRPr lang="en-US" sz="1200" kern="10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64E5C2C-EF25-4500-9A8D-76E7DC62434D}"/>
                </a:ext>
              </a:extLst>
            </p:cNvPr>
            <p:cNvGrpSpPr/>
            <p:nvPr/>
          </p:nvGrpSpPr>
          <p:grpSpPr>
            <a:xfrm>
              <a:off x="1471349" y="219723"/>
              <a:ext cx="2253153" cy="1587477"/>
              <a:chOff x="1471349" y="219723"/>
              <a:chExt cx="2253153" cy="1587477"/>
            </a:xfrm>
          </p:grpSpPr>
          <p:sp>
            <p:nvSpPr>
              <p:cNvPr id="31" name="Text Box 4">
                <a:extLst>
                  <a:ext uri="{FF2B5EF4-FFF2-40B4-BE49-F238E27FC236}">
                    <a16:creationId xmlns:a16="http://schemas.microsoft.com/office/drawing/2014/main" id="{8A7C081D-1F30-4B86-9E5B-A59A0FA28476}"/>
                  </a:ext>
                </a:extLst>
              </p:cNvPr>
              <p:cNvSpPr txBox="1"/>
              <p:nvPr/>
            </p:nvSpPr>
            <p:spPr>
              <a:xfrm>
                <a:off x="1875108" y="1466910"/>
                <a:ext cx="422275" cy="29019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20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9 m</a:t>
                </a:r>
                <a:endPara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Text Box 5">
                <a:extLst>
                  <a:ext uri="{FF2B5EF4-FFF2-40B4-BE49-F238E27FC236}">
                    <a16:creationId xmlns:a16="http://schemas.microsoft.com/office/drawing/2014/main" id="{63F34DFA-5FAA-4282-9694-D8CDB4E8ECA2}"/>
                  </a:ext>
                </a:extLst>
              </p:cNvPr>
              <p:cNvSpPr txBox="1"/>
              <p:nvPr/>
            </p:nvSpPr>
            <p:spPr>
              <a:xfrm>
                <a:off x="3194760" y="1392762"/>
                <a:ext cx="291465" cy="3060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200" i="1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C</a:t>
                </a:r>
                <a:endPara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 Box 6">
                <a:extLst>
                  <a:ext uri="{FF2B5EF4-FFF2-40B4-BE49-F238E27FC236}">
                    <a16:creationId xmlns:a16="http://schemas.microsoft.com/office/drawing/2014/main" id="{F7F51290-C9C2-4DBC-B51E-92996D587516}"/>
                  </a:ext>
                </a:extLst>
              </p:cNvPr>
              <p:cNvSpPr txBox="1"/>
              <p:nvPr/>
            </p:nvSpPr>
            <p:spPr>
              <a:xfrm>
                <a:off x="1471349" y="1387118"/>
                <a:ext cx="282575" cy="35814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200" i="1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A</a:t>
                </a:r>
                <a:endPara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35" name="Graphic 1" descr="Fir tree outline">
                <a:extLst>
                  <a:ext uri="{FF2B5EF4-FFF2-40B4-BE49-F238E27FC236}">
                    <a16:creationId xmlns:a16="http://schemas.microsoft.com/office/drawing/2014/main" id="{61381BE8-EBFF-4931-B78B-EA32E19D57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705099" y="219723"/>
                <a:ext cx="1019403" cy="1363226"/>
              </a:xfrm>
              <a:prstGeom prst="rect">
                <a:avLst/>
              </a:prstGeom>
            </p:spPr>
          </p:pic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BFA7E609-85B9-4182-BF62-838943FFD657}"/>
                  </a:ext>
                </a:extLst>
              </p:cNvPr>
              <p:cNvCxnSpPr/>
              <p:nvPr/>
            </p:nvCxnSpPr>
            <p:spPr>
              <a:xfrm>
                <a:off x="3214425" y="281252"/>
                <a:ext cx="0" cy="1227508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Arc 36">
                <a:extLst>
                  <a:ext uri="{FF2B5EF4-FFF2-40B4-BE49-F238E27FC236}">
                    <a16:creationId xmlns:a16="http://schemas.microsoft.com/office/drawing/2014/main" id="{5775C0C1-FCCF-49F2-AEFD-1FFB43726250}"/>
                  </a:ext>
                </a:extLst>
              </p:cNvPr>
              <p:cNvSpPr/>
              <p:nvPr/>
            </p:nvSpPr>
            <p:spPr>
              <a:xfrm rot="255992">
                <a:off x="1626414" y="1285349"/>
                <a:ext cx="392687" cy="392687"/>
              </a:xfrm>
              <a:prstGeom prst="arc">
                <a:avLst>
                  <a:gd name="adj1" fmla="val 18427046"/>
                  <a:gd name="adj2" fmla="val 317282"/>
                </a:avLst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8" name="Text Box 10">
                <a:extLst>
                  <a:ext uri="{FF2B5EF4-FFF2-40B4-BE49-F238E27FC236}">
                    <a16:creationId xmlns:a16="http://schemas.microsoft.com/office/drawing/2014/main" id="{955E1926-674E-42D4-83FA-762F5FBB74D9}"/>
                  </a:ext>
                </a:extLst>
              </p:cNvPr>
              <p:cNvSpPr txBox="1"/>
              <p:nvPr/>
            </p:nvSpPr>
            <p:spPr>
              <a:xfrm>
                <a:off x="1949446" y="1232369"/>
                <a:ext cx="452120" cy="29019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4712EFFB-AE53-479D-924E-6B114047CD88}"/>
                  </a:ext>
                </a:extLst>
              </p:cNvPr>
              <p:cNvCxnSpPr/>
              <p:nvPr/>
            </p:nvCxnSpPr>
            <p:spPr>
              <a:xfrm>
                <a:off x="2518410" y="1516090"/>
                <a:ext cx="6960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19F58D6D-EF40-449A-AB69-B891AD48EEE5}"/>
                  </a:ext>
                </a:extLst>
              </p:cNvPr>
              <p:cNvCxnSpPr/>
              <p:nvPr/>
            </p:nvCxnSpPr>
            <p:spPr>
              <a:xfrm flipH="1">
                <a:off x="2503170" y="270390"/>
                <a:ext cx="711255" cy="12498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722FFD27-D5F9-4C05-95AD-0F00EE24F834}"/>
                  </a:ext>
                </a:extLst>
              </p:cNvPr>
              <p:cNvCxnSpPr/>
              <p:nvPr/>
            </p:nvCxnSpPr>
            <p:spPr>
              <a:xfrm>
                <a:off x="1731326" y="1515414"/>
                <a:ext cx="775654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D3B81DFC-521B-4C6F-AE33-DBFCB716D04E}"/>
                  </a:ext>
                </a:extLst>
              </p:cNvPr>
              <p:cNvCxnSpPr/>
              <p:nvPr/>
            </p:nvCxnSpPr>
            <p:spPr>
              <a:xfrm flipH="1">
                <a:off x="1738288" y="271448"/>
                <a:ext cx="1476137" cy="1242078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Arc 42">
                <a:extLst>
                  <a:ext uri="{FF2B5EF4-FFF2-40B4-BE49-F238E27FC236}">
                    <a16:creationId xmlns:a16="http://schemas.microsoft.com/office/drawing/2014/main" id="{D099A3C9-8579-4199-B38D-775AFAD25563}"/>
                  </a:ext>
                </a:extLst>
              </p:cNvPr>
              <p:cNvSpPr/>
              <p:nvPr/>
            </p:nvSpPr>
            <p:spPr>
              <a:xfrm>
                <a:off x="2306258" y="1319102"/>
                <a:ext cx="392687" cy="392687"/>
              </a:xfrm>
              <a:prstGeom prst="arc">
                <a:avLst>
                  <a:gd name="adj1" fmla="val 18030207"/>
                  <a:gd name="adj2" fmla="val 0"/>
                </a:avLst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4" name="Text Box 16">
                <a:extLst>
                  <a:ext uri="{FF2B5EF4-FFF2-40B4-BE49-F238E27FC236}">
                    <a16:creationId xmlns:a16="http://schemas.microsoft.com/office/drawing/2014/main" id="{D81C26D2-1E00-410F-A2C2-B156302CE095}"/>
                  </a:ext>
                </a:extLst>
              </p:cNvPr>
              <p:cNvSpPr txBox="1"/>
              <p:nvPr/>
            </p:nvSpPr>
            <p:spPr>
              <a:xfrm>
                <a:off x="2609959" y="1232031"/>
                <a:ext cx="452120" cy="29019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Text Box 17">
                <a:extLst>
                  <a:ext uri="{FF2B5EF4-FFF2-40B4-BE49-F238E27FC236}">
                    <a16:creationId xmlns:a16="http://schemas.microsoft.com/office/drawing/2014/main" id="{EA6CFB0B-BC98-45A7-A6A6-69CA22966045}"/>
                  </a:ext>
                </a:extLst>
              </p:cNvPr>
              <p:cNvSpPr txBox="1"/>
              <p:nvPr/>
            </p:nvSpPr>
            <p:spPr>
              <a:xfrm>
                <a:off x="2366699" y="1449695"/>
                <a:ext cx="299720" cy="35750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200" i="1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D</a:t>
                </a:r>
                <a:endPara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</p:grpSp>
      </p:grp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5108894-8C73-4E9B-9F8F-682BB97E7C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693830"/>
              </p:ext>
            </p:extLst>
          </p:nvPr>
        </p:nvGraphicFramePr>
        <p:xfrm>
          <a:off x="4513080" y="3985214"/>
          <a:ext cx="26670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66780" imgH="171366" progId="Equation.DSMT4">
                  <p:embed/>
                </p:oleObj>
              </mc:Choice>
              <mc:Fallback>
                <p:oleObj name="Equation" r:id="rId8" imgW="266780" imgH="17136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13080" y="3985214"/>
                        <a:ext cx="266700" cy="171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131881F-4399-4A74-8340-1BA10CA170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327987"/>
              </p:ext>
            </p:extLst>
          </p:nvPr>
        </p:nvGraphicFramePr>
        <p:xfrm>
          <a:off x="3875119" y="3995854"/>
          <a:ext cx="26670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66780" imgH="171366" progId="Equation.DSMT4">
                  <p:embed/>
                </p:oleObj>
              </mc:Choice>
              <mc:Fallback>
                <p:oleObj name="Equation" r:id="rId10" imgW="266780" imgH="17136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875119" y="3995854"/>
                        <a:ext cx="266700" cy="171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0B2A1-94EC-4B2F-9FFC-0F89303AB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2039803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48207" y="127908"/>
            <a:ext cx="7047587" cy="488768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3404079" y="2130727"/>
            <a:ext cx="23358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活动</a:t>
            </a:r>
            <a:r>
              <a:rPr lang="en-US" altLang="zh-CN" sz="44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27" name="任意多边形 7"/>
          <p:cNvSpPr/>
          <p:nvPr>
            <p:custDataLst>
              <p:tags r:id="rId1"/>
            </p:custDataLst>
          </p:nvPr>
        </p:nvSpPr>
        <p:spPr>
          <a:xfrm flipH="1">
            <a:off x="2665163" y="3793140"/>
            <a:ext cx="3999848" cy="135342"/>
          </a:xfrm>
          <a:custGeom>
            <a:avLst/>
            <a:gdLst>
              <a:gd name="connsiteX0" fmla="*/ 0 w 3556000"/>
              <a:gd name="connsiteY0" fmla="*/ 0 h 220464"/>
              <a:gd name="connsiteX1" fmla="*/ 304800 w 3556000"/>
              <a:gd name="connsiteY1" fmla="*/ 215900 h 220464"/>
              <a:gd name="connsiteX2" fmla="*/ 1168400 w 3556000"/>
              <a:gd name="connsiteY2" fmla="*/ 152400 h 220464"/>
              <a:gd name="connsiteX3" fmla="*/ 2590800 w 3556000"/>
              <a:gd name="connsiteY3" fmla="*/ 38100 h 220464"/>
              <a:gd name="connsiteX4" fmla="*/ 3556000 w 3556000"/>
              <a:gd name="connsiteY4" fmla="*/ 165100 h 22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6000" h="220464">
                <a:moveTo>
                  <a:pt x="0" y="0"/>
                </a:moveTo>
                <a:cubicBezTo>
                  <a:pt x="55033" y="95250"/>
                  <a:pt x="110067" y="190500"/>
                  <a:pt x="304800" y="215900"/>
                </a:cubicBezTo>
                <a:cubicBezTo>
                  <a:pt x="499533" y="241300"/>
                  <a:pt x="1168400" y="152400"/>
                  <a:pt x="1168400" y="152400"/>
                </a:cubicBezTo>
                <a:cubicBezTo>
                  <a:pt x="1549400" y="122767"/>
                  <a:pt x="2192867" y="35983"/>
                  <a:pt x="2590800" y="38100"/>
                </a:cubicBezTo>
                <a:cubicBezTo>
                  <a:pt x="2988733" y="40217"/>
                  <a:pt x="3272366" y="102658"/>
                  <a:pt x="3556000" y="165100"/>
                </a:cubicBezTo>
              </a:path>
            </a:pathLst>
          </a:custGeom>
          <a:noFill/>
          <a:ln w="19050">
            <a:solidFill>
              <a:srgbClr val="6969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1" name="KSO_Shape"/>
          <p:cNvSpPr/>
          <p:nvPr>
            <p:custDataLst>
              <p:tags r:id="rId2"/>
            </p:custDataLst>
          </p:nvPr>
        </p:nvSpPr>
        <p:spPr bwMode="auto">
          <a:xfrm>
            <a:off x="6699539" y="3289506"/>
            <a:ext cx="450056" cy="451247"/>
          </a:xfrm>
          <a:custGeom>
            <a:avLst/>
            <a:gdLst>
              <a:gd name="T0" fmla="*/ 311438 w 1909763"/>
              <a:gd name="T1" fmla="*/ 1234671 h 1912938"/>
              <a:gd name="T2" fmla="*/ 423998 w 1909763"/>
              <a:gd name="T3" fmla="*/ 1256142 h 1912938"/>
              <a:gd name="T4" fmla="*/ 469528 w 1909763"/>
              <a:gd name="T5" fmla="*/ 1335710 h 1912938"/>
              <a:gd name="T6" fmla="*/ 530235 w 1909763"/>
              <a:gd name="T7" fmla="*/ 1396649 h 1912938"/>
              <a:gd name="T8" fmla="*/ 631728 w 1909763"/>
              <a:gd name="T9" fmla="*/ 1456326 h 1912938"/>
              <a:gd name="T10" fmla="*/ 647854 w 1909763"/>
              <a:gd name="T11" fmla="*/ 1533683 h 1912938"/>
              <a:gd name="T12" fmla="*/ 0 w 1909763"/>
              <a:gd name="T13" fmla="*/ 1905000 h 1912938"/>
              <a:gd name="T14" fmla="*/ 990076 w 1909763"/>
              <a:gd name="T15" fmla="*/ 547002 h 1912938"/>
              <a:gd name="T16" fmla="*/ 1084268 w 1909763"/>
              <a:gd name="T17" fmla="*/ 595709 h 1912938"/>
              <a:gd name="T18" fmla="*/ 1176565 w 1909763"/>
              <a:gd name="T19" fmla="*/ 667504 h 1912938"/>
              <a:gd name="T20" fmla="*/ 1294781 w 1909763"/>
              <a:gd name="T21" fmla="*/ 800657 h 1912938"/>
              <a:gd name="T22" fmla="*/ 1351992 w 1909763"/>
              <a:gd name="T23" fmla="*/ 906610 h 1912938"/>
              <a:gd name="T24" fmla="*/ 1367480 w 1909763"/>
              <a:gd name="T25" fmla="*/ 971447 h 1912938"/>
              <a:gd name="T26" fmla="*/ 741633 w 1909763"/>
              <a:gd name="T27" fmla="*/ 1521772 h 1912938"/>
              <a:gd name="T28" fmla="*/ 719507 w 1909763"/>
              <a:gd name="T29" fmla="*/ 1441437 h 1912938"/>
              <a:gd name="T30" fmla="*/ 689163 w 1909763"/>
              <a:gd name="T31" fmla="*/ 1362684 h 1912938"/>
              <a:gd name="T32" fmla="*/ 605717 w 1909763"/>
              <a:gd name="T33" fmla="*/ 1309233 h 1912938"/>
              <a:gd name="T34" fmla="*/ 554511 w 1909763"/>
              <a:gd name="T35" fmla="*/ 1257047 h 1912938"/>
              <a:gd name="T36" fmla="*/ 495403 w 1909763"/>
              <a:gd name="T37" fmla="*/ 1173233 h 1912938"/>
              <a:gd name="T38" fmla="*/ 414485 w 1909763"/>
              <a:gd name="T39" fmla="*/ 1167223 h 1912938"/>
              <a:gd name="T40" fmla="*/ 334200 w 1909763"/>
              <a:gd name="T41" fmla="*/ 1137810 h 1912938"/>
              <a:gd name="T42" fmla="*/ 1102115 w 1909763"/>
              <a:gd name="T43" fmla="*/ 389221 h 1912938"/>
              <a:gd name="T44" fmla="*/ 1182317 w 1909763"/>
              <a:gd name="T45" fmla="*/ 412935 h 1912938"/>
              <a:gd name="T46" fmla="*/ 1278052 w 1909763"/>
              <a:gd name="T47" fmla="*/ 467951 h 1912938"/>
              <a:gd name="T48" fmla="*/ 1390271 w 1909763"/>
              <a:gd name="T49" fmla="*/ 569762 h 1912938"/>
              <a:gd name="T50" fmla="*/ 1465401 w 1909763"/>
              <a:gd name="T51" fmla="*/ 674102 h 1912938"/>
              <a:gd name="T52" fmla="*/ 1496150 w 1909763"/>
              <a:gd name="T53" fmla="*/ 753148 h 1912938"/>
              <a:gd name="T54" fmla="*/ 1438773 w 1909763"/>
              <a:gd name="T55" fmla="*/ 874245 h 1912938"/>
              <a:gd name="T56" fmla="*/ 1394075 w 1909763"/>
              <a:gd name="T57" fmla="*/ 754728 h 1912938"/>
              <a:gd name="T58" fmla="*/ 1286611 w 1909763"/>
              <a:gd name="T59" fmla="*/ 617822 h 1912938"/>
              <a:gd name="T60" fmla="*/ 1182317 w 1909763"/>
              <a:gd name="T61" fmla="*/ 530239 h 1912938"/>
              <a:gd name="T62" fmla="*/ 1095458 w 1909763"/>
              <a:gd name="T63" fmla="*/ 479966 h 1912938"/>
              <a:gd name="T64" fmla="*/ 1079925 w 1909763"/>
              <a:gd name="T65" fmla="*/ 387324 h 1912938"/>
              <a:gd name="T66" fmla="*/ 1274840 w 1909763"/>
              <a:gd name="T67" fmla="*/ 248813 h 1912938"/>
              <a:gd name="T68" fmla="*/ 1361157 w 1909763"/>
              <a:gd name="T69" fmla="*/ 287000 h 1912938"/>
              <a:gd name="T70" fmla="*/ 1471820 w 1909763"/>
              <a:gd name="T71" fmla="*/ 367792 h 1912938"/>
              <a:gd name="T72" fmla="*/ 1577108 w 1909763"/>
              <a:gd name="T73" fmla="*/ 484246 h 1912938"/>
              <a:gd name="T74" fmla="*/ 1629910 w 1909763"/>
              <a:gd name="T75" fmla="*/ 580818 h 1912938"/>
              <a:gd name="T76" fmla="*/ 1646668 w 1909763"/>
              <a:gd name="T77" fmla="*/ 647723 h 1912938"/>
              <a:gd name="T78" fmla="*/ 1571733 w 1909763"/>
              <a:gd name="T79" fmla="*/ 701374 h 1912938"/>
              <a:gd name="T80" fmla="*/ 1500908 w 1909763"/>
              <a:gd name="T81" fmla="*/ 566932 h 1912938"/>
              <a:gd name="T82" fmla="*/ 1381077 w 1909763"/>
              <a:gd name="T83" fmla="*/ 437539 h 1912938"/>
              <a:gd name="T84" fmla="*/ 1277685 w 1909763"/>
              <a:gd name="T85" fmla="*/ 362111 h 1912938"/>
              <a:gd name="T86" fmla="*/ 1174610 w 1909763"/>
              <a:gd name="T87" fmla="*/ 313195 h 1912938"/>
              <a:gd name="T88" fmla="*/ 1571880 w 1909763"/>
              <a:gd name="T89" fmla="*/ 0 h 1912938"/>
              <a:gd name="T90" fmla="*/ 1674374 w 1909763"/>
              <a:gd name="T91" fmla="*/ 27868 h 1912938"/>
              <a:gd name="T92" fmla="*/ 1797116 w 1909763"/>
              <a:gd name="T93" fmla="*/ 110838 h 1912938"/>
              <a:gd name="T94" fmla="*/ 1880946 w 1909763"/>
              <a:gd name="T95" fmla="*/ 216927 h 1912938"/>
              <a:gd name="T96" fmla="*/ 1901825 w 1909763"/>
              <a:gd name="T97" fmla="*/ 315415 h 1912938"/>
              <a:gd name="T98" fmla="*/ 1879681 w 1909763"/>
              <a:gd name="T99" fmla="*/ 399018 h 1912938"/>
              <a:gd name="T100" fmla="*/ 1834128 w 1909763"/>
              <a:gd name="T101" fmla="*/ 461405 h 1912938"/>
              <a:gd name="T102" fmla="*/ 1716764 w 1909763"/>
              <a:gd name="T103" fmla="*/ 551026 h 1912938"/>
              <a:gd name="T104" fmla="*/ 1686079 w 1909763"/>
              <a:gd name="T105" fmla="*/ 466156 h 1912938"/>
              <a:gd name="T106" fmla="*/ 1635148 w 1909763"/>
              <a:gd name="T107" fmla="*/ 386034 h 1912938"/>
              <a:gd name="T108" fmla="*/ 1552899 w 1909763"/>
              <a:gd name="T109" fmla="*/ 297997 h 1912938"/>
              <a:gd name="T110" fmla="*/ 1465272 w 1909763"/>
              <a:gd name="T111" fmla="*/ 231811 h 1912938"/>
              <a:gd name="T112" fmla="*/ 1387135 w 1909763"/>
              <a:gd name="T113" fmla="*/ 193176 h 1912938"/>
              <a:gd name="T114" fmla="*/ 1324816 w 1909763"/>
              <a:gd name="T115" fmla="*/ 138389 h 1912938"/>
              <a:gd name="T116" fmla="*/ 1449455 w 1909763"/>
              <a:gd name="T117" fmla="*/ 33885 h 1912938"/>
              <a:gd name="T118" fmla="*/ 1518102 w 1909763"/>
              <a:gd name="T119" fmla="*/ 4750 h 19129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909763" h="1912938">
                <a:moveTo>
                  <a:pt x="275590" y="1223963"/>
                </a:moveTo>
                <a:lnTo>
                  <a:pt x="276860" y="1225231"/>
                </a:lnTo>
                <a:lnTo>
                  <a:pt x="281623" y="1228085"/>
                </a:lnTo>
                <a:lnTo>
                  <a:pt x="285433" y="1229987"/>
                </a:lnTo>
                <a:lnTo>
                  <a:pt x="290513" y="1232207"/>
                </a:lnTo>
                <a:lnTo>
                  <a:pt x="296545" y="1235060"/>
                </a:lnTo>
                <a:lnTo>
                  <a:pt x="304165" y="1237280"/>
                </a:lnTo>
                <a:lnTo>
                  <a:pt x="312738" y="1239816"/>
                </a:lnTo>
                <a:lnTo>
                  <a:pt x="323215" y="1242036"/>
                </a:lnTo>
                <a:lnTo>
                  <a:pt x="335280" y="1244255"/>
                </a:lnTo>
                <a:lnTo>
                  <a:pt x="348933" y="1246157"/>
                </a:lnTo>
                <a:lnTo>
                  <a:pt x="364173" y="1248060"/>
                </a:lnTo>
                <a:lnTo>
                  <a:pt x="381318" y="1249328"/>
                </a:lnTo>
                <a:lnTo>
                  <a:pt x="400368" y="1249962"/>
                </a:lnTo>
                <a:lnTo>
                  <a:pt x="421958" y="1250279"/>
                </a:lnTo>
                <a:lnTo>
                  <a:pt x="425768" y="1261376"/>
                </a:lnTo>
                <a:lnTo>
                  <a:pt x="430213" y="1272474"/>
                </a:lnTo>
                <a:lnTo>
                  <a:pt x="434658" y="1282937"/>
                </a:lnTo>
                <a:lnTo>
                  <a:pt x="440055" y="1293083"/>
                </a:lnTo>
                <a:lnTo>
                  <a:pt x="445453" y="1303229"/>
                </a:lnTo>
                <a:lnTo>
                  <a:pt x="451485" y="1313375"/>
                </a:lnTo>
                <a:lnTo>
                  <a:pt x="457835" y="1322886"/>
                </a:lnTo>
                <a:lnTo>
                  <a:pt x="464185" y="1332081"/>
                </a:lnTo>
                <a:lnTo>
                  <a:pt x="471488" y="1341276"/>
                </a:lnTo>
                <a:lnTo>
                  <a:pt x="478473" y="1349837"/>
                </a:lnTo>
                <a:lnTo>
                  <a:pt x="485775" y="1358080"/>
                </a:lnTo>
                <a:lnTo>
                  <a:pt x="493395" y="1366324"/>
                </a:lnTo>
                <a:lnTo>
                  <a:pt x="500698" y="1374250"/>
                </a:lnTo>
                <a:lnTo>
                  <a:pt x="508635" y="1381860"/>
                </a:lnTo>
                <a:lnTo>
                  <a:pt x="516573" y="1388835"/>
                </a:lnTo>
                <a:lnTo>
                  <a:pt x="524510" y="1395493"/>
                </a:lnTo>
                <a:lnTo>
                  <a:pt x="532448" y="1402469"/>
                </a:lnTo>
                <a:lnTo>
                  <a:pt x="540385" y="1408810"/>
                </a:lnTo>
                <a:lnTo>
                  <a:pt x="555943" y="1420541"/>
                </a:lnTo>
                <a:lnTo>
                  <a:pt x="571500" y="1430687"/>
                </a:lnTo>
                <a:lnTo>
                  <a:pt x="586105" y="1439565"/>
                </a:lnTo>
                <a:lnTo>
                  <a:pt x="600075" y="1447492"/>
                </a:lnTo>
                <a:lnTo>
                  <a:pt x="612775" y="1453833"/>
                </a:lnTo>
                <a:lnTo>
                  <a:pt x="624523" y="1458589"/>
                </a:lnTo>
                <a:lnTo>
                  <a:pt x="634365" y="1462394"/>
                </a:lnTo>
                <a:lnTo>
                  <a:pt x="634365" y="1467784"/>
                </a:lnTo>
                <a:lnTo>
                  <a:pt x="634683" y="1473808"/>
                </a:lnTo>
                <a:lnTo>
                  <a:pt x="635318" y="1479832"/>
                </a:lnTo>
                <a:lnTo>
                  <a:pt x="636270" y="1486173"/>
                </a:lnTo>
                <a:lnTo>
                  <a:pt x="638810" y="1499173"/>
                </a:lnTo>
                <a:lnTo>
                  <a:pt x="641668" y="1512489"/>
                </a:lnTo>
                <a:lnTo>
                  <a:pt x="645795" y="1526440"/>
                </a:lnTo>
                <a:lnTo>
                  <a:pt x="650558" y="1540074"/>
                </a:lnTo>
                <a:lnTo>
                  <a:pt x="655321" y="1553707"/>
                </a:lnTo>
                <a:lnTo>
                  <a:pt x="660083" y="1566707"/>
                </a:lnTo>
                <a:lnTo>
                  <a:pt x="665481" y="1579389"/>
                </a:lnTo>
                <a:lnTo>
                  <a:pt x="670243" y="1590803"/>
                </a:lnTo>
                <a:lnTo>
                  <a:pt x="679133" y="1610144"/>
                </a:lnTo>
                <a:lnTo>
                  <a:pt x="685165" y="1623144"/>
                </a:lnTo>
                <a:lnTo>
                  <a:pt x="687388" y="1627900"/>
                </a:lnTo>
                <a:lnTo>
                  <a:pt x="0" y="1912938"/>
                </a:lnTo>
                <a:lnTo>
                  <a:pt x="275590" y="1223963"/>
                </a:lnTo>
                <a:close/>
                <a:moveTo>
                  <a:pt x="923427" y="530225"/>
                </a:moveTo>
                <a:lnTo>
                  <a:pt x="931362" y="531813"/>
                </a:lnTo>
                <a:lnTo>
                  <a:pt x="941201" y="533401"/>
                </a:lnTo>
                <a:lnTo>
                  <a:pt x="951993" y="536259"/>
                </a:lnTo>
                <a:lnTo>
                  <a:pt x="965007" y="539435"/>
                </a:lnTo>
                <a:lnTo>
                  <a:pt x="978972" y="544199"/>
                </a:lnTo>
                <a:lnTo>
                  <a:pt x="994208" y="549281"/>
                </a:lnTo>
                <a:lnTo>
                  <a:pt x="1010713" y="555950"/>
                </a:lnTo>
                <a:lnTo>
                  <a:pt x="1028805" y="564526"/>
                </a:lnTo>
                <a:lnTo>
                  <a:pt x="1038327" y="568972"/>
                </a:lnTo>
                <a:lnTo>
                  <a:pt x="1047849" y="574053"/>
                </a:lnTo>
                <a:lnTo>
                  <a:pt x="1057689" y="579453"/>
                </a:lnTo>
                <a:lnTo>
                  <a:pt x="1067845" y="585487"/>
                </a:lnTo>
                <a:lnTo>
                  <a:pt x="1078320" y="591521"/>
                </a:lnTo>
                <a:lnTo>
                  <a:pt x="1088794" y="598191"/>
                </a:lnTo>
                <a:lnTo>
                  <a:pt x="1099903" y="605495"/>
                </a:lnTo>
                <a:lnTo>
                  <a:pt x="1111012" y="613118"/>
                </a:lnTo>
                <a:lnTo>
                  <a:pt x="1122439" y="621058"/>
                </a:lnTo>
                <a:lnTo>
                  <a:pt x="1133548" y="630268"/>
                </a:lnTo>
                <a:lnTo>
                  <a:pt x="1145609" y="639161"/>
                </a:lnTo>
                <a:lnTo>
                  <a:pt x="1157353" y="649006"/>
                </a:lnTo>
                <a:lnTo>
                  <a:pt x="1169415" y="659487"/>
                </a:lnTo>
                <a:lnTo>
                  <a:pt x="1181476" y="670285"/>
                </a:lnTo>
                <a:lnTo>
                  <a:pt x="1193855" y="681719"/>
                </a:lnTo>
                <a:lnTo>
                  <a:pt x="1206234" y="693787"/>
                </a:lnTo>
                <a:lnTo>
                  <a:pt x="1224326" y="712208"/>
                </a:lnTo>
                <a:lnTo>
                  <a:pt x="1241148" y="730311"/>
                </a:lnTo>
                <a:lnTo>
                  <a:pt x="1257336" y="748731"/>
                </a:lnTo>
                <a:lnTo>
                  <a:pt x="1272888" y="767152"/>
                </a:lnTo>
                <a:lnTo>
                  <a:pt x="1287172" y="785573"/>
                </a:lnTo>
                <a:lnTo>
                  <a:pt x="1300185" y="803993"/>
                </a:lnTo>
                <a:lnTo>
                  <a:pt x="1312246" y="822096"/>
                </a:lnTo>
                <a:lnTo>
                  <a:pt x="1323356" y="840199"/>
                </a:lnTo>
                <a:lnTo>
                  <a:pt x="1333513" y="857984"/>
                </a:lnTo>
                <a:lnTo>
                  <a:pt x="1343035" y="875770"/>
                </a:lnTo>
                <a:lnTo>
                  <a:pt x="1346843" y="884345"/>
                </a:lnTo>
                <a:lnTo>
                  <a:pt x="1350970" y="892920"/>
                </a:lnTo>
                <a:lnTo>
                  <a:pt x="1354461" y="901813"/>
                </a:lnTo>
                <a:lnTo>
                  <a:pt x="1357635" y="910388"/>
                </a:lnTo>
                <a:lnTo>
                  <a:pt x="1360809" y="918963"/>
                </a:lnTo>
                <a:lnTo>
                  <a:pt x="1363349" y="927220"/>
                </a:lnTo>
                <a:lnTo>
                  <a:pt x="1365570" y="935478"/>
                </a:lnTo>
                <a:lnTo>
                  <a:pt x="1367792" y="943735"/>
                </a:lnTo>
                <a:lnTo>
                  <a:pt x="1369697" y="951675"/>
                </a:lnTo>
                <a:lnTo>
                  <a:pt x="1370966" y="959933"/>
                </a:lnTo>
                <a:lnTo>
                  <a:pt x="1372236" y="967873"/>
                </a:lnTo>
                <a:lnTo>
                  <a:pt x="1373188" y="975495"/>
                </a:lnTo>
                <a:lnTo>
                  <a:pt x="774247" y="1579563"/>
                </a:lnTo>
                <a:lnTo>
                  <a:pt x="771708" y="1576387"/>
                </a:lnTo>
                <a:lnTo>
                  <a:pt x="768851" y="1572258"/>
                </a:lnTo>
                <a:lnTo>
                  <a:pt x="765042" y="1566542"/>
                </a:lnTo>
                <a:lnTo>
                  <a:pt x="760281" y="1559237"/>
                </a:lnTo>
                <a:lnTo>
                  <a:pt x="755520" y="1550344"/>
                </a:lnTo>
                <a:lnTo>
                  <a:pt x="749807" y="1540181"/>
                </a:lnTo>
                <a:lnTo>
                  <a:pt x="744728" y="1528113"/>
                </a:lnTo>
                <a:lnTo>
                  <a:pt x="739333" y="1515091"/>
                </a:lnTo>
                <a:lnTo>
                  <a:pt x="734254" y="1500164"/>
                </a:lnTo>
                <a:lnTo>
                  <a:pt x="731715" y="1492224"/>
                </a:lnTo>
                <a:lnTo>
                  <a:pt x="729493" y="1483967"/>
                </a:lnTo>
                <a:lnTo>
                  <a:pt x="727271" y="1475392"/>
                </a:lnTo>
                <a:lnTo>
                  <a:pt x="725367" y="1466181"/>
                </a:lnTo>
                <a:lnTo>
                  <a:pt x="724097" y="1457289"/>
                </a:lnTo>
                <a:lnTo>
                  <a:pt x="722510" y="1447443"/>
                </a:lnTo>
                <a:lnTo>
                  <a:pt x="721241" y="1437280"/>
                </a:lnTo>
                <a:lnTo>
                  <a:pt x="720288" y="1427117"/>
                </a:lnTo>
                <a:lnTo>
                  <a:pt x="719336" y="1416319"/>
                </a:lnTo>
                <a:lnTo>
                  <a:pt x="719336" y="1405203"/>
                </a:lnTo>
                <a:lnTo>
                  <a:pt x="719336" y="1394087"/>
                </a:lnTo>
                <a:lnTo>
                  <a:pt x="719971" y="1382018"/>
                </a:lnTo>
                <a:lnTo>
                  <a:pt x="705688" y="1375349"/>
                </a:lnTo>
                <a:lnTo>
                  <a:pt x="692039" y="1368362"/>
                </a:lnTo>
                <a:lnTo>
                  <a:pt x="679343" y="1361692"/>
                </a:lnTo>
                <a:lnTo>
                  <a:pt x="667282" y="1355023"/>
                </a:lnTo>
                <a:lnTo>
                  <a:pt x="655855" y="1348035"/>
                </a:lnTo>
                <a:lnTo>
                  <a:pt x="645381" y="1341366"/>
                </a:lnTo>
                <a:lnTo>
                  <a:pt x="635224" y="1334696"/>
                </a:lnTo>
                <a:lnTo>
                  <a:pt x="625385" y="1327709"/>
                </a:lnTo>
                <a:lnTo>
                  <a:pt x="616497" y="1321357"/>
                </a:lnTo>
                <a:lnTo>
                  <a:pt x="608245" y="1314688"/>
                </a:lnTo>
                <a:lnTo>
                  <a:pt x="599992" y="1308018"/>
                </a:lnTo>
                <a:lnTo>
                  <a:pt x="592692" y="1301349"/>
                </a:lnTo>
                <a:lnTo>
                  <a:pt x="585709" y="1294679"/>
                </a:lnTo>
                <a:lnTo>
                  <a:pt x="579361" y="1288327"/>
                </a:lnTo>
                <a:lnTo>
                  <a:pt x="573013" y="1281975"/>
                </a:lnTo>
                <a:lnTo>
                  <a:pt x="567300" y="1275306"/>
                </a:lnTo>
                <a:lnTo>
                  <a:pt x="561904" y="1268636"/>
                </a:lnTo>
                <a:lnTo>
                  <a:pt x="556825" y="1262285"/>
                </a:lnTo>
                <a:lnTo>
                  <a:pt x="552064" y="1255933"/>
                </a:lnTo>
                <a:lnTo>
                  <a:pt x="547621" y="1249898"/>
                </a:lnTo>
                <a:lnTo>
                  <a:pt x="539686" y="1237194"/>
                </a:lnTo>
                <a:lnTo>
                  <a:pt x="532703" y="1224808"/>
                </a:lnTo>
                <a:lnTo>
                  <a:pt x="526355" y="1212739"/>
                </a:lnTo>
                <a:lnTo>
                  <a:pt x="520641" y="1200988"/>
                </a:lnTo>
                <a:lnTo>
                  <a:pt x="509850" y="1177804"/>
                </a:lnTo>
                <a:lnTo>
                  <a:pt x="497471" y="1178122"/>
                </a:lnTo>
                <a:lnTo>
                  <a:pt x="485727" y="1178122"/>
                </a:lnTo>
                <a:lnTo>
                  <a:pt x="474300" y="1178122"/>
                </a:lnTo>
                <a:lnTo>
                  <a:pt x="463509" y="1177804"/>
                </a:lnTo>
                <a:lnTo>
                  <a:pt x="453352" y="1177169"/>
                </a:lnTo>
                <a:lnTo>
                  <a:pt x="443512" y="1175898"/>
                </a:lnTo>
                <a:lnTo>
                  <a:pt x="433673" y="1174628"/>
                </a:lnTo>
                <a:lnTo>
                  <a:pt x="424785" y="1173675"/>
                </a:lnTo>
                <a:lnTo>
                  <a:pt x="416215" y="1172087"/>
                </a:lnTo>
                <a:lnTo>
                  <a:pt x="408280" y="1170182"/>
                </a:lnTo>
                <a:lnTo>
                  <a:pt x="393045" y="1167006"/>
                </a:lnTo>
                <a:lnTo>
                  <a:pt x="379714" y="1162877"/>
                </a:lnTo>
                <a:lnTo>
                  <a:pt x="367653" y="1158431"/>
                </a:lnTo>
                <a:lnTo>
                  <a:pt x="357496" y="1153984"/>
                </a:lnTo>
                <a:lnTo>
                  <a:pt x="348926" y="1149855"/>
                </a:lnTo>
                <a:lnTo>
                  <a:pt x="341308" y="1146044"/>
                </a:lnTo>
                <a:lnTo>
                  <a:pt x="335595" y="1142551"/>
                </a:lnTo>
                <a:lnTo>
                  <a:pt x="331151" y="1139375"/>
                </a:lnTo>
                <a:lnTo>
                  <a:pt x="327660" y="1137152"/>
                </a:lnTo>
                <a:lnTo>
                  <a:pt x="325438" y="1134928"/>
                </a:lnTo>
                <a:lnTo>
                  <a:pt x="923427" y="530225"/>
                </a:lnTo>
                <a:close/>
                <a:moveTo>
                  <a:pt x="1084432" y="388938"/>
                </a:moveTo>
                <a:lnTo>
                  <a:pt x="1089844" y="389573"/>
                </a:lnTo>
                <a:lnTo>
                  <a:pt x="1097165" y="389891"/>
                </a:lnTo>
                <a:lnTo>
                  <a:pt x="1106715" y="390843"/>
                </a:lnTo>
                <a:lnTo>
                  <a:pt x="1118175" y="392748"/>
                </a:lnTo>
                <a:lnTo>
                  <a:pt x="1132499" y="396241"/>
                </a:lnTo>
                <a:lnTo>
                  <a:pt x="1140458" y="398146"/>
                </a:lnTo>
                <a:lnTo>
                  <a:pt x="1148734" y="400686"/>
                </a:lnTo>
                <a:lnTo>
                  <a:pt x="1157329" y="403226"/>
                </a:lnTo>
                <a:lnTo>
                  <a:pt x="1166879" y="406718"/>
                </a:lnTo>
                <a:lnTo>
                  <a:pt x="1176747" y="410528"/>
                </a:lnTo>
                <a:lnTo>
                  <a:pt x="1187252" y="414656"/>
                </a:lnTo>
                <a:lnTo>
                  <a:pt x="1197756" y="419418"/>
                </a:lnTo>
                <a:lnTo>
                  <a:pt x="1208579" y="424816"/>
                </a:lnTo>
                <a:lnTo>
                  <a:pt x="1220358" y="430848"/>
                </a:lnTo>
                <a:lnTo>
                  <a:pt x="1232136" y="437198"/>
                </a:lnTo>
                <a:lnTo>
                  <a:pt x="1244550" y="444183"/>
                </a:lnTo>
                <a:lnTo>
                  <a:pt x="1256965" y="452121"/>
                </a:lnTo>
                <a:lnTo>
                  <a:pt x="1270017" y="460376"/>
                </a:lnTo>
                <a:lnTo>
                  <a:pt x="1283386" y="469901"/>
                </a:lnTo>
                <a:lnTo>
                  <a:pt x="1296438" y="480061"/>
                </a:lnTo>
                <a:lnTo>
                  <a:pt x="1310444" y="490856"/>
                </a:lnTo>
                <a:lnTo>
                  <a:pt x="1324450" y="502286"/>
                </a:lnTo>
                <a:lnTo>
                  <a:pt x="1338775" y="514986"/>
                </a:lnTo>
                <a:lnTo>
                  <a:pt x="1353100" y="528003"/>
                </a:lnTo>
                <a:lnTo>
                  <a:pt x="1367743" y="542291"/>
                </a:lnTo>
                <a:lnTo>
                  <a:pt x="1382386" y="557531"/>
                </a:lnTo>
                <a:lnTo>
                  <a:pt x="1396074" y="572136"/>
                </a:lnTo>
                <a:lnTo>
                  <a:pt x="1408489" y="586423"/>
                </a:lnTo>
                <a:lnTo>
                  <a:pt x="1420267" y="600393"/>
                </a:lnTo>
                <a:lnTo>
                  <a:pt x="1430772" y="613728"/>
                </a:lnTo>
                <a:lnTo>
                  <a:pt x="1440640" y="627381"/>
                </a:lnTo>
                <a:lnTo>
                  <a:pt x="1449235" y="640081"/>
                </a:lnTo>
                <a:lnTo>
                  <a:pt x="1457511" y="653098"/>
                </a:lnTo>
                <a:lnTo>
                  <a:pt x="1464833" y="665163"/>
                </a:lnTo>
                <a:lnTo>
                  <a:pt x="1471517" y="676911"/>
                </a:lnTo>
                <a:lnTo>
                  <a:pt x="1477566" y="688341"/>
                </a:lnTo>
                <a:lnTo>
                  <a:pt x="1482341" y="699136"/>
                </a:lnTo>
                <a:lnTo>
                  <a:pt x="1487434" y="709613"/>
                </a:lnTo>
                <a:lnTo>
                  <a:pt x="1490935" y="720408"/>
                </a:lnTo>
                <a:lnTo>
                  <a:pt x="1494755" y="729616"/>
                </a:lnTo>
                <a:lnTo>
                  <a:pt x="1497939" y="739141"/>
                </a:lnTo>
                <a:lnTo>
                  <a:pt x="1500167" y="747713"/>
                </a:lnTo>
                <a:lnTo>
                  <a:pt x="1502395" y="756286"/>
                </a:lnTo>
                <a:lnTo>
                  <a:pt x="1503987" y="763906"/>
                </a:lnTo>
                <a:lnTo>
                  <a:pt x="1505260" y="771526"/>
                </a:lnTo>
                <a:lnTo>
                  <a:pt x="1507170" y="784543"/>
                </a:lnTo>
                <a:lnTo>
                  <a:pt x="1508125" y="795338"/>
                </a:lnTo>
                <a:lnTo>
                  <a:pt x="1508125" y="804228"/>
                </a:lnTo>
                <a:lnTo>
                  <a:pt x="1507807" y="810261"/>
                </a:lnTo>
                <a:lnTo>
                  <a:pt x="1506852" y="815341"/>
                </a:lnTo>
                <a:lnTo>
                  <a:pt x="1444778" y="877888"/>
                </a:lnTo>
                <a:lnTo>
                  <a:pt x="1442550" y="864553"/>
                </a:lnTo>
                <a:lnTo>
                  <a:pt x="1439048" y="851218"/>
                </a:lnTo>
                <a:lnTo>
                  <a:pt x="1435228" y="836296"/>
                </a:lnTo>
                <a:lnTo>
                  <a:pt x="1430135" y="821691"/>
                </a:lnTo>
                <a:lnTo>
                  <a:pt x="1424087" y="806451"/>
                </a:lnTo>
                <a:lnTo>
                  <a:pt x="1416765" y="790576"/>
                </a:lnTo>
                <a:lnTo>
                  <a:pt x="1408807" y="774383"/>
                </a:lnTo>
                <a:lnTo>
                  <a:pt x="1399894" y="757873"/>
                </a:lnTo>
                <a:lnTo>
                  <a:pt x="1390026" y="741363"/>
                </a:lnTo>
                <a:lnTo>
                  <a:pt x="1378884" y="724536"/>
                </a:lnTo>
                <a:lnTo>
                  <a:pt x="1367106" y="707073"/>
                </a:lnTo>
                <a:lnTo>
                  <a:pt x="1353737" y="689928"/>
                </a:lnTo>
                <a:lnTo>
                  <a:pt x="1340048" y="672466"/>
                </a:lnTo>
                <a:lnTo>
                  <a:pt x="1325087" y="655003"/>
                </a:lnTo>
                <a:lnTo>
                  <a:pt x="1308852" y="637541"/>
                </a:lnTo>
                <a:lnTo>
                  <a:pt x="1291981" y="620396"/>
                </a:lnTo>
                <a:lnTo>
                  <a:pt x="1278611" y="607061"/>
                </a:lnTo>
                <a:lnTo>
                  <a:pt x="1264923" y="594361"/>
                </a:lnTo>
                <a:lnTo>
                  <a:pt x="1251235" y="582296"/>
                </a:lnTo>
                <a:lnTo>
                  <a:pt x="1238184" y="570866"/>
                </a:lnTo>
                <a:lnTo>
                  <a:pt x="1224814" y="560388"/>
                </a:lnTo>
                <a:lnTo>
                  <a:pt x="1212081" y="550228"/>
                </a:lnTo>
                <a:lnTo>
                  <a:pt x="1199348" y="541021"/>
                </a:lnTo>
                <a:lnTo>
                  <a:pt x="1187252" y="532448"/>
                </a:lnTo>
                <a:lnTo>
                  <a:pt x="1175155" y="524511"/>
                </a:lnTo>
                <a:lnTo>
                  <a:pt x="1163059" y="516573"/>
                </a:lnTo>
                <a:lnTo>
                  <a:pt x="1151917" y="509588"/>
                </a:lnTo>
                <a:lnTo>
                  <a:pt x="1140776" y="502921"/>
                </a:lnTo>
                <a:lnTo>
                  <a:pt x="1129953" y="496888"/>
                </a:lnTo>
                <a:lnTo>
                  <a:pt x="1119766" y="491808"/>
                </a:lnTo>
                <a:lnTo>
                  <a:pt x="1109580" y="486411"/>
                </a:lnTo>
                <a:lnTo>
                  <a:pt x="1100030" y="481966"/>
                </a:lnTo>
                <a:lnTo>
                  <a:pt x="1082522" y="474028"/>
                </a:lnTo>
                <a:lnTo>
                  <a:pt x="1066287" y="467678"/>
                </a:lnTo>
                <a:lnTo>
                  <a:pt x="1052599" y="462598"/>
                </a:lnTo>
                <a:lnTo>
                  <a:pt x="1040821" y="459106"/>
                </a:lnTo>
                <a:lnTo>
                  <a:pt x="1031590" y="456248"/>
                </a:lnTo>
                <a:lnTo>
                  <a:pt x="1024905" y="454343"/>
                </a:lnTo>
                <a:lnTo>
                  <a:pt x="1019175" y="453391"/>
                </a:lnTo>
                <a:lnTo>
                  <a:pt x="1084432" y="388938"/>
                </a:lnTo>
                <a:close/>
                <a:moveTo>
                  <a:pt x="1213168" y="238125"/>
                </a:moveTo>
                <a:lnTo>
                  <a:pt x="1218883" y="238125"/>
                </a:lnTo>
                <a:lnTo>
                  <a:pt x="1226186" y="238759"/>
                </a:lnTo>
                <a:lnTo>
                  <a:pt x="1236028" y="239709"/>
                </a:lnTo>
                <a:lnTo>
                  <a:pt x="1248411" y="242245"/>
                </a:lnTo>
                <a:lnTo>
                  <a:pt x="1263016" y="245414"/>
                </a:lnTo>
                <a:lnTo>
                  <a:pt x="1270953" y="247315"/>
                </a:lnTo>
                <a:lnTo>
                  <a:pt x="1280161" y="249850"/>
                </a:lnTo>
                <a:lnTo>
                  <a:pt x="1289051" y="253020"/>
                </a:lnTo>
                <a:lnTo>
                  <a:pt x="1298893" y="256506"/>
                </a:lnTo>
                <a:lnTo>
                  <a:pt x="1309053" y="260625"/>
                </a:lnTo>
                <a:lnTo>
                  <a:pt x="1319848" y="264745"/>
                </a:lnTo>
                <a:lnTo>
                  <a:pt x="1330961" y="269816"/>
                </a:lnTo>
                <a:lnTo>
                  <a:pt x="1342391" y="275203"/>
                </a:lnTo>
                <a:lnTo>
                  <a:pt x="1354456" y="281541"/>
                </a:lnTo>
                <a:lnTo>
                  <a:pt x="1366838" y="288196"/>
                </a:lnTo>
                <a:lnTo>
                  <a:pt x="1379538" y="295802"/>
                </a:lnTo>
                <a:lnTo>
                  <a:pt x="1392873" y="303725"/>
                </a:lnTo>
                <a:lnTo>
                  <a:pt x="1405891" y="312598"/>
                </a:lnTo>
                <a:lnTo>
                  <a:pt x="1419861" y="322422"/>
                </a:lnTo>
                <a:lnTo>
                  <a:pt x="1433831" y="332880"/>
                </a:lnTo>
                <a:lnTo>
                  <a:pt x="1448436" y="344289"/>
                </a:lnTo>
                <a:lnTo>
                  <a:pt x="1463041" y="356332"/>
                </a:lnTo>
                <a:lnTo>
                  <a:pt x="1477963" y="369325"/>
                </a:lnTo>
                <a:lnTo>
                  <a:pt x="1492886" y="383269"/>
                </a:lnTo>
                <a:lnTo>
                  <a:pt x="1508126" y="398164"/>
                </a:lnTo>
                <a:lnTo>
                  <a:pt x="1523366" y="413692"/>
                </a:lnTo>
                <a:lnTo>
                  <a:pt x="1537653" y="428587"/>
                </a:lnTo>
                <a:lnTo>
                  <a:pt x="1550353" y="443481"/>
                </a:lnTo>
                <a:lnTo>
                  <a:pt x="1562418" y="458376"/>
                </a:lnTo>
                <a:lnTo>
                  <a:pt x="1573848" y="472637"/>
                </a:lnTo>
                <a:lnTo>
                  <a:pt x="1583691" y="486264"/>
                </a:lnTo>
                <a:lnTo>
                  <a:pt x="1593216" y="499891"/>
                </a:lnTo>
                <a:lnTo>
                  <a:pt x="1601471" y="512884"/>
                </a:lnTo>
                <a:lnTo>
                  <a:pt x="1609091" y="525878"/>
                </a:lnTo>
                <a:lnTo>
                  <a:pt x="1616076" y="538237"/>
                </a:lnTo>
                <a:lnTo>
                  <a:pt x="1622108" y="549963"/>
                </a:lnTo>
                <a:lnTo>
                  <a:pt x="1627823" y="561371"/>
                </a:lnTo>
                <a:lnTo>
                  <a:pt x="1632268" y="572780"/>
                </a:lnTo>
                <a:lnTo>
                  <a:pt x="1636713" y="583238"/>
                </a:lnTo>
                <a:lnTo>
                  <a:pt x="1640206" y="593379"/>
                </a:lnTo>
                <a:lnTo>
                  <a:pt x="1643699" y="603203"/>
                </a:lnTo>
                <a:lnTo>
                  <a:pt x="1646239" y="612077"/>
                </a:lnTo>
                <a:lnTo>
                  <a:pt x="1648143" y="620633"/>
                </a:lnTo>
                <a:lnTo>
                  <a:pt x="1650049" y="628873"/>
                </a:lnTo>
                <a:lnTo>
                  <a:pt x="1651636" y="636478"/>
                </a:lnTo>
                <a:lnTo>
                  <a:pt x="1652589" y="643767"/>
                </a:lnTo>
                <a:lnTo>
                  <a:pt x="1653541" y="650422"/>
                </a:lnTo>
                <a:lnTo>
                  <a:pt x="1654176" y="661514"/>
                </a:lnTo>
                <a:lnTo>
                  <a:pt x="1654176" y="670705"/>
                </a:lnTo>
                <a:lnTo>
                  <a:pt x="1653859" y="677043"/>
                </a:lnTo>
                <a:lnTo>
                  <a:pt x="1652906" y="682747"/>
                </a:lnTo>
                <a:lnTo>
                  <a:pt x="1588136" y="747713"/>
                </a:lnTo>
                <a:lnTo>
                  <a:pt x="1585596" y="733769"/>
                </a:lnTo>
                <a:lnTo>
                  <a:pt x="1582421" y="719508"/>
                </a:lnTo>
                <a:lnTo>
                  <a:pt x="1578293" y="704297"/>
                </a:lnTo>
                <a:lnTo>
                  <a:pt x="1572896" y="689085"/>
                </a:lnTo>
                <a:lnTo>
                  <a:pt x="1566546" y="672923"/>
                </a:lnTo>
                <a:lnTo>
                  <a:pt x="1559561" y="656761"/>
                </a:lnTo>
                <a:lnTo>
                  <a:pt x="1550671" y="639964"/>
                </a:lnTo>
                <a:lnTo>
                  <a:pt x="1541463" y="622534"/>
                </a:lnTo>
                <a:lnTo>
                  <a:pt x="1531303" y="605105"/>
                </a:lnTo>
                <a:lnTo>
                  <a:pt x="1519556" y="587358"/>
                </a:lnTo>
                <a:lnTo>
                  <a:pt x="1507173" y="569294"/>
                </a:lnTo>
                <a:lnTo>
                  <a:pt x="1493521" y="551230"/>
                </a:lnTo>
                <a:lnTo>
                  <a:pt x="1479233" y="533166"/>
                </a:lnTo>
                <a:lnTo>
                  <a:pt x="1463676" y="514786"/>
                </a:lnTo>
                <a:lnTo>
                  <a:pt x="1446848" y="497039"/>
                </a:lnTo>
                <a:lnTo>
                  <a:pt x="1429386" y="478975"/>
                </a:lnTo>
                <a:lnTo>
                  <a:pt x="1415098" y="465031"/>
                </a:lnTo>
                <a:lnTo>
                  <a:pt x="1400811" y="451721"/>
                </a:lnTo>
                <a:lnTo>
                  <a:pt x="1386841" y="439362"/>
                </a:lnTo>
                <a:lnTo>
                  <a:pt x="1372871" y="427636"/>
                </a:lnTo>
                <a:lnTo>
                  <a:pt x="1359536" y="416544"/>
                </a:lnTo>
                <a:lnTo>
                  <a:pt x="1345883" y="406086"/>
                </a:lnTo>
                <a:lnTo>
                  <a:pt x="1332548" y="396262"/>
                </a:lnTo>
                <a:lnTo>
                  <a:pt x="1319848" y="387389"/>
                </a:lnTo>
                <a:lnTo>
                  <a:pt x="1307148" y="378832"/>
                </a:lnTo>
                <a:lnTo>
                  <a:pt x="1295083" y="370909"/>
                </a:lnTo>
                <a:lnTo>
                  <a:pt x="1283018" y="363620"/>
                </a:lnTo>
                <a:lnTo>
                  <a:pt x="1271271" y="356648"/>
                </a:lnTo>
                <a:lnTo>
                  <a:pt x="1260158" y="350627"/>
                </a:lnTo>
                <a:lnTo>
                  <a:pt x="1249681" y="344606"/>
                </a:lnTo>
                <a:lnTo>
                  <a:pt x="1239203" y="339219"/>
                </a:lnTo>
                <a:lnTo>
                  <a:pt x="1229361" y="334782"/>
                </a:lnTo>
                <a:lnTo>
                  <a:pt x="1210628" y="326542"/>
                </a:lnTo>
                <a:lnTo>
                  <a:pt x="1193801" y="319887"/>
                </a:lnTo>
                <a:lnTo>
                  <a:pt x="1179513" y="314500"/>
                </a:lnTo>
                <a:lnTo>
                  <a:pt x="1167766" y="310697"/>
                </a:lnTo>
                <a:lnTo>
                  <a:pt x="1157923" y="307845"/>
                </a:lnTo>
                <a:lnTo>
                  <a:pt x="1150621" y="306260"/>
                </a:lnTo>
                <a:lnTo>
                  <a:pt x="1144588" y="304992"/>
                </a:lnTo>
                <a:lnTo>
                  <a:pt x="1213168" y="238125"/>
                </a:lnTo>
                <a:close/>
                <a:moveTo>
                  <a:pt x="1555569" y="0"/>
                </a:moveTo>
                <a:lnTo>
                  <a:pt x="1566687" y="0"/>
                </a:lnTo>
                <a:lnTo>
                  <a:pt x="1578441" y="0"/>
                </a:lnTo>
                <a:lnTo>
                  <a:pt x="1589876" y="1272"/>
                </a:lnTo>
                <a:lnTo>
                  <a:pt x="1601948" y="2862"/>
                </a:lnTo>
                <a:lnTo>
                  <a:pt x="1614337" y="5088"/>
                </a:lnTo>
                <a:lnTo>
                  <a:pt x="1627043" y="7950"/>
                </a:lnTo>
                <a:lnTo>
                  <a:pt x="1640385" y="11766"/>
                </a:lnTo>
                <a:lnTo>
                  <a:pt x="1653409" y="16218"/>
                </a:lnTo>
                <a:lnTo>
                  <a:pt x="1667386" y="21624"/>
                </a:lnTo>
                <a:lnTo>
                  <a:pt x="1681363" y="27984"/>
                </a:lnTo>
                <a:lnTo>
                  <a:pt x="1695976" y="35298"/>
                </a:lnTo>
                <a:lnTo>
                  <a:pt x="1710588" y="42930"/>
                </a:lnTo>
                <a:lnTo>
                  <a:pt x="1725836" y="52152"/>
                </a:lnTo>
                <a:lnTo>
                  <a:pt x="1741084" y="62010"/>
                </a:lnTo>
                <a:lnTo>
                  <a:pt x="1756649" y="72822"/>
                </a:lnTo>
                <a:lnTo>
                  <a:pt x="1772850" y="84588"/>
                </a:lnTo>
                <a:lnTo>
                  <a:pt x="1789051" y="97626"/>
                </a:lnTo>
                <a:lnTo>
                  <a:pt x="1804617" y="111300"/>
                </a:lnTo>
                <a:lnTo>
                  <a:pt x="1819547" y="124656"/>
                </a:lnTo>
                <a:lnTo>
                  <a:pt x="1832571" y="138330"/>
                </a:lnTo>
                <a:lnTo>
                  <a:pt x="1844642" y="151686"/>
                </a:lnTo>
                <a:lnTo>
                  <a:pt x="1856078" y="165042"/>
                </a:lnTo>
                <a:lnTo>
                  <a:pt x="1865608" y="178398"/>
                </a:lnTo>
                <a:lnTo>
                  <a:pt x="1874502" y="191755"/>
                </a:lnTo>
                <a:lnTo>
                  <a:pt x="1881809" y="204475"/>
                </a:lnTo>
                <a:lnTo>
                  <a:pt x="1888797" y="217831"/>
                </a:lnTo>
                <a:lnTo>
                  <a:pt x="1894197" y="230869"/>
                </a:lnTo>
                <a:lnTo>
                  <a:pt x="1898962" y="243907"/>
                </a:lnTo>
                <a:lnTo>
                  <a:pt x="1902457" y="256309"/>
                </a:lnTo>
                <a:lnTo>
                  <a:pt x="1905633" y="268711"/>
                </a:lnTo>
                <a:lnTo>
                  <a:pt x="1907857" y="281113"/>
                </a:lnTo>
                <a:lnTo>
                  <a:pt x="1908810" y="293197"/>
                </a:lnTo>
                <a:lnTo>
                  <a:pt x="1909763" y="305281"/>
                </a:lnTo>
                <a:lnTo>
                  <a:pt x="1909763" y="316729"/>
                </a:lnTo>
                <a:lnTo>
                  <a:pt x="1908492" y="328177"/>
                </a:lnTo>
                <a:lnTo>
                  <a:pt x="1907539" y="339307"/>
                </a:lnTo>
                <a:lnTo>
                  <a:pt x="1905316" y="350437"/>
                </a:lnTo>
                <a:lnTo>
                  <a:pt x="1902457" y="360931"/>
                </a:lnTo>
                <a:lnTo>
                  <a:pt x="1899598" y="371425"/>
                </a:lnTo>
                <a:lnTo>
                  <a:pt x="1895786" y="381601"/>
                </a:lnTo>
                <a:lnTo>
                  <a:pt x="1891656" y="391459"/>
                </a:lnTo>
                <a:lnTo>
                  <a:pt x="1887527" y="400681"/>
                </a:lnTo>
                <a:lnTo>
                  <a:pt x="1882762" y="409903"/>
                </a:lnTo>
                <a:lnTo>
                  <a:pt x="1877361" y="418490"/>
                </a:lnTo>
                <a:lnTo>
                  <a:pt x="1871643" y="426758"/>
                </a:lnTo>
                <a:lnTo>
                  <a:pt x="1865925" y="434708"/>
                </a:lnTo>
                <a:lnTo>
                  <a:pt x="1860208" y="442340"/>
                </a:lnTo>
                <a:lnTo>
                  <a:pt x="1854172" y="449336"/>
                </a:lnTo>
                <a:lnTo>
                  <a:pt x="1847501" y="456014"/>
                </a:lnTo>
                <a:lnTo>
                  <a:pt x="1841783" y="463328"/>
                </a:lnTo>
                <a:lnTo>
                  <a:pt x="1830983" y="476048"/>
                </a:lnTo>
                <a:lnTo>
                  <a:pt x="1801122" y="514208"/>
                </a:lnTo>
                <a:lnTo>
                  <a:pt x="1764909" y="560636"/>
                </a:lnTo>
                <a:lnTo>
                  <a:pt x="1730283" y="604838"/>
                </a:lnTo>
                <a:lnTo>
                  <a:pt x="1729648" y="593708"/>
                </a:lnTo>
                <a:lnTo>
                  <a:pt x="1728377" y="581306"/>
                </a:lnTo>
                <a:lnTo>
                  <a:pt x="1726471" y="567632"/>
                </a:lnTo>
                <a:lnTo>
                  <a:pt x="1723930" y="553322"/>
                </a:lnTo>
                <a:lnTo>
                  <a:pt x="1720118" y="537740"/>
                </a:lnTo>
                <a:lnTo>
                  <a:pt x="1715353" y="521840"/>
                </a:lnTo>
                <a:lnTo>
                  <a:pt x="1712494" y="513254"/>
                </a:lnTo>
                <a:lnTo>
                  <a:pt x="1709318" y="504668"/>
                </a:lnTo>
                <a:lnTo>
                  <a:pt x="1705823" y="496082"/>
                </a:lnTo>
                <a:lnTo>
                  <a:pt x="1702011" y="487178"/>
                </a:lnTo>
                <a:lnTo>
                  <a:pt x="1697882" y="477638"/>
                </a:lnTo>
                <a:lnTo>
                  <a:pt x="1693117" y="468098"/>
                </a:lnTo>
                <a:lnTo>
                  <a:pt x="1688034" y="458876"/>
                </a:lnTo>
                <a:lnTo>
                  <a:pt x="1682952" y="449018"/>
                </a:lnTo>
                <a:lnTo>
                  <a:pt x="1677234" y="439160"/>
                </a:lnTo>
                <a:lnTo>
                  <a:pt x="1670881" y="428984"/>
                </a:lnTo>
                <a:lnTo>
                  <a:pt x="1664527" y="418808"/>
                </a:lnTo>
                <a:lnTo>
                  <a:pt x="1657221" y="408631"/>
                </a:lnTo>
                <a:lnTo>
                  <a:pt x="1649915" y="398137"/>
                </a:lnTo>
                <a:lnTo>
                  <a:pt x="1641973" y="387643"/>
                </a:lnTo>
                <a:lnTo>
                  <a:pt x="1633079" y="376831"/>
                </a:lnTo>
                <a:lnTo>
                  <a:pt x="1624184" y="365701"/>
                </a:lnTo>
                <a:lnTo>
                  <a:pt x="1614337" y="354889"/>
                </a:lnTo>
                <a:lnTo>
                  <a:pt x="1604489" y="343441"/>
                </a:lnTo>
                <a:lnTo>
                  <a:pt x="1593688" y="332311"/>
                </a:lnTo>
                <a:lnTo>
                  <a:pt x="1582570" y="320863"/>
                </a:lnTo>
                <a:lnTo>
                  <a:pt x="1571134" y="310051"/>
                </a:lnTo>
                <a:lnTo>
                  <a:pt x="1559381" y="299239"/>
                </a:lnTo>
                <a:lnTo>
                  <a:pt x="1548263" y="289381"/>
                </a:lnTo>
                <a:lnTo>
                  <a:pt x="1536827" y="279523"/>
                </a:lnTo>
                <a:lnTo>
                  <a:pt x="1525709" y="270619"/>
                </a:lnTo>
                <a:lnTo>
                  <a:pt x="1514590" y="262351"/>
                </a:lnTo>
                <a:lnTo>
                  <a:pt x="1503472" y="254083"/>
                </a:lnTo>
                <a:lnTo>
                  <a:pt x="1492672" y="246451"/>
                </a:lnTo>
                <a:lnTo>
                  <a:pt x="1481871" y="239137"/>
                </a:lnTo>
                <a:lnTo>
                  <a:pt x="1471388" y="232777"/>
                </a:lnTo>
                <a:lnTo>
                  <a:pt x="1460905" y="226417"/>
                </a:lnTo>
                <a:lnTo>
                  <a:pt x="1450740" y="220693"/>
                </a:lnTo>
                <a:lnTo>
                  <a:pt x="1440575" y="215287"/>
                </a:lnTo>
                <a:lnTo>
                  <a:pt x="1430410" y="210199"/>
                </a:lnTo>
                <a:lnTo>
                  <a:pt x="1420562" y="205747"/>
                </a:lnTo>
                <a:lnTo>
                  <a:pt x="1411350" y="201613"/>
                </a:lnTo>
                <a:lnTo>
                  <a:pt x="1401820" y="197479"/>
                </a:lnTo>
                <a:lnTo>
                  <a:pt x="1392925" y="193981"/>
                </a:lnTo>
                <a:lnTo>
                  <a:pt x="1375136" y="187620"/>
                </a:lnTo>
                <a:lnTo>
                  <a:pt x="1358300" y="182850"/>
                </a:lnTo>
                <a:lnTo>
                  <a:pt x="1342417" y="178716"/>
                </a:lnTo>
                <a:lnTo>
                  <a:pt x="1327805" y="175536"/>
                </a:lnTo>
                <a:lnTo>
                  <a:pt x="1314145" y="173310"/>
                </a:lnTo>
                <a:lnTo>
                  <a:pt x="1301756" y="171720"/>
                </a:lnTo>
                <a:lnTo>
                  <a:pt x="1290638" y="171084"/>
                </a:lnTo>
                <a:lnTo>
                  <a:pt x="1330346" y="138966"/>
                </a:lnTo>
                <a:lnTo>
                  <a:pt x="1370689" y="105894"/>
                </a:lnTo>
                <a:lnTo>
                  <a:pt x="1405950" y="76638"/>
                </a:lnTo>
                <a:lnTo>
                  <a:pt x="1419609" y="64554"/>
                </a:lnTo>
                <a:lnTo>
                  <a:pt x="1429774" y="55650"/>
                </a:lnTo>
                <a:lnTo>
                  <a:pt x="1435810" y="49926"/>
                </a:lnTo>
                <a:lnTo>
                  <a:pt x="1442163" y="44520"/>
                </a:lnTo>
                <a:lnTo>
                  <a:pt x="1448834" y="39432"/>
                </a:lnTo>
                <a:lnTo>
                  <a:pt x="1455505" y="34026"/>
                </a:lnTo>
                <a:lnTo>
                  <a:pt x="1463129" y="29256"/>
                </a:lnTo>
                <a:lnTo>
                  <a:pt x="1470753" y="24486"/>
                </a:lnTo>
                <a:lnTo>
                  <a:pt x="1479012" y="20352"/>
                </a:lnTo>
                <a:lnTo>
                  <a:pt x="1487271" y="16218"/>
                </a:lnTo>
                <a:lnTo>
                  <a:pt x="1495848" y="13038"/>
                </a:lnTo>
                <a:lnTo>
                  <a:pt x="1505378" y="9540"/>
                </a:lnTo>
                <a:lnTo>
                  <a:pt x="1514590" y="6996"/>
                </a:lnTo>
                <a:lnTo>
                  <a:pt x="1524438" y="4770"/>
                </a:lnTo>
                <a:lnTo>
                  <a:pt x="1534285" y="2544"/>
                </a:lnTo>
                <a:lnTo>
                  <a:pt x="1544768" y="1272"/>
                </a:lnTo>
                <a:lnTo>
                  <a:pt x="155556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69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2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2794547" y="3362253"/>
            <a:ext cx="37410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讨论一个估算高度的数学模型</a:t>
            </a:r>
          </a:p>
        </p:txBody>
      </p:sp>
      <p:grpSp>
        <p:nvGrpSpPr>
          <p:cNvPr id="26" name="组合 43">
            <a:extLst>
              <a:ext uri="{FF2B5EF4-FFF2-40B4-BE49-F238E27FC236}">
                <a16:creationId xmlns:a16="http://schemas.microsoft.com/office/drawing/2014/main" id="{F9C73019-FEEA-47DD-A28D-CA39CD7C7201}"/>
              </a:ext>
            </a:extLst>
          </p:cNvPr>
          <p:cNvGrpSpPr/>
          <p:nvPr/>
        </p:nvGrpSpPr>
        <p:grpSpPr>
          <a:xfrm>
            <a:off x="3967270" y="733614"/>
            <a:ext cx="1209458" cy="1108534"/>
            <a:chOff x="3967271" y="995155"/>
            <a:chExt cx="1209458" cy="1108534"/>
          </a:xfrm>
        </p:grpSpPr>
        <p:pic>
          <p:nvPicPr>
            <p:cNvPr id="29" name="图形 34">
              <a:extLst>
                <a:ext uri="{FF2B5EF4-FFF2-40B4-BE49-F238E27FC236}">
                  <a16:creationId xmlns:a16="http://schemas.microsoft.com/office/drawing/2014/main" id="{9651C1CF-AD14-49D0-83AB-0C3B44F28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017731" y="995155"/>
              <a:ext cx="1108534" cy="1108534"/>
            </a:xfrm>
            <a:prstGeom prst="rect">
              <a:avLst/>
            </a:prstGeom>
          </p:spPr>
        </p:pic>
        <p:sp>
          <p:nvSpPr>
            <p:cNvPr id="32" name="文本框 30">
              <a:extLst>
                <a:ext uri="{FF2B5EF4-FFF2-40B4-BE49-F238E27FC236}">
                  <a16:creationId xmlns:a16="http://schemas.microsoft.com/office/drawing/2014/main" id="{00DD387E-4E63-4485-B817-5A95179CE8B8}"/>
                </a:ext>
              </a:extLst>
            </p:cNvPr>
            <p:cNvSpPr txBox="1"/>
            <p:nvPr/>
          </p:nvSpPr>
          <p:spPr>
            <a:xfrm>
              <a:off x="3967271" y="1137106"/>
              <a:ext cx="1209458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EEA36C-0992-437F-ADDC-508CED16C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  <p:transition spd="slow" advTm="73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4444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27" grpId="0" animBg="1"/>
      <p:bldP spid="31" grpId="0" animBg="1"/>
      <p:bldP spid="5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6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3964AB08-65BC-476F-B5BC-39F219EDF992}"/>
              </a:ext>
            </a:extLst>
          </p:cNvPr>
          <p:cNvGrpSpPr/>
          <p:nvPr/>
        </p:nvGrpSpPr>
        <p:grpSpPr>
          <a:xfrm>
            <a:off x="3296654" y="501656"/>
            <a:ext cx="2252978" cy="1706882"/>
            <a:chOff x="1471349" y="99961"/>
            <a:chExt cx="2253153" cy="1707239"/>
          </a:xfrm>
        </p:grpSpPr>
        <p:sp>
          <p:nvSpPr>
            <p:cNvPr id="29" name="Text Box 2">
              <a:extLst>
                <a:ext uri="{FF2B5EF4-FFF2-40B4-BE49-F238E27FC236}">
                  <a16:creationId xmlns:a16="http://schemas.microsoft.com/office/drawing/2014/main" id="{6F99446D-B9F7-412F-B059-FDFE19ADA497}"/>
                </a:ext>
              </a:extLst>
            </p:cNvPr>
            <p:cNvSpPr txBox="1"/>
            <p:nvPr/>
          </p:nvSpPr>
          <p:spPr>
            <a:xfrm>
              <a:off x="3214387" y="99961"/>
              <a:ext cx="282575" cy="35814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 i="1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B</a:t>
              </a:r>
              <a:endParaRPr lang="en-US" sz="1200" kern="10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64E5C2C-EF25-4500-9A8D-76E7DC62434D}"/>
                </a:ext>
              </a:extLst>
            </p:cNvPr>
            <p:cNvGrpSpPr/>
            <p:nvPr/>
          </p:nvGrpSpPr>
          <p:grpSpPr>
            <a:xfrm>
              <a:off x="1471349" y="219723"/>
              <a:ext cx="2253153" cy="1587477"/>
              <a:chOff x="1471349" y="219723"/>
              <a:chExt cx="2253153" cy="1587477"/>
            </a:xfrm>
          </p:grpSpPr>
          <p:sp>
            <p:nvSpPr>
              <p:cNvPr id="31" name="Text Box 4">
                <a:extLst>
                  <a:ext uri="{FF2B5EF4-FFF2-40B4-BE49-F238E27FC236}">
                    <a16:creationId xmlns:a16="http://schemas.microsoft.com/office/drawing/2014/main" id="{8A7C081D-1F30-4B86-9E5B-A59A0FA28476}"/>
                  </a:ext>
                </a:extLst>
              </p:cNvPr>
              <p:cNvSpPr txBox="1"/>
              <p:nvPr/>
            </p:nvSpPr>
            <p:spPr>
              <a:xfrm>
                <a:off x="1875108" y="1466910"/>
                <a:ext cx="422275" cy="29019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20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9 m</a:t>
                </a:r>
                <a:endPara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Text Box 5">
                <a:extLst>
                  <a:ext uri="{FF2B5EF4-FFF2-40B4-BE49-F238E27FC236}">
                    <a16:creationId xmlns:a16="http://schemas.microsoft.com/office/drawing/2014/main" id="{63F34DFA-5FAA-4282-9694-D8CDB4E8ECA2}"/>
                  </a:ext>
                </a:extLst>
              </p:cNvPr>
              <p:cNvSpPr txBox="1"/>
              <p:nvPr/>
            </p:nvSpPr>
            <p:spPr>
              <a:xfrm>
                <a:off x="3194760" y="1392762"/>
                <a:ext cx="291465" cy="3060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200" i="1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C</a:t>
                </a:r>
                <a:endPara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 Box 6">
                <a:extLst>
                  <a:ext uri="{FF2B5EF4-FFF2-40B4-BE49-F238E27FC236}">
                    <a16:creationId xmlns:a16="http://schemas.microsoft.com/office/drawing/2014/main" id="{F7F51290-C9C2-4DBC-B51E-92996D587516}"/>
                  </a:ext>
                </a:extLst>
              </p:cNvPr>
              <p:cNvSpPr txBox="1"/>
              <p:nvPr/>
            </p:nvSpPr>
            <p:spPr>
              <a:xfrm>
                <a:off x="1471349" y="1387118"/>
                <a:ext cx="282575" cy="35814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200" i="1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A</a:t>
                </a:r>
                <a:endPara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35" name="Graphic 1" descr="Fir tree outline">
                <a:extLst>
                  <a:ext uri="{FF2B5EF4-FFF2-40B4-BE49-F238E27FC236}">
                    <a16:creationId xmlns:a16="http://schemas.microsoft.com/office/drawing/2014/main" id="{61381BE8-EBFF-4931-B78B-EA32E19D57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705099" y="219723"/>
                <a:ext cx="1019403" cy="1363226"/>
              </a:xfrm>
              <a:prstGeom prst="rect">
                <a:avLst/>
              </a:prstGeom>
            </p:spPr>
          </p:pic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BFA7E609-85B9-4182-BF62-838943FFD657}"/>
                  </a:ext>
                </a:extLst>
              </p:cNvPr>
              <p:cNvCxnSpPr/>
              <p:nvPr/>
            </p:nvCxnSpPr>
            <p:spPr>
              <a:xfrm>
                <a:off x="3214425" y="281252"/>
                <a:ext cx="0" cy="1227508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Arc 36">
                <a:extLst>
                  <a:ext uri="{FF2B5EF4-FFF2-40B4-BE49-F238E27FC236}">
                    <a16:creationId xmlns:a16="http://schemas.microsoft.com/office/drawing/2014/main" id="{5775C0C1-FCCF-49F2-AEFD-1FFB43726250}"/>
                  </a:ext>
                </a:extLst>
              </p:cNvPr>
              <p:cNvSpPr/>
              <p:nvPr/>
            </p:nvSpPr>
            <p:spPr>
              <a:xfrm rot="255992">
                <a:off x="1626414" y="1285349"/>
                <a:ext cx="392687" cy="392687"/>
              </a:xfrm>
              <a:prstGeom prst="arc">
                <a:avLst>
                  <a:gd name="adj1" fmla="val 18427046"/>
                  <a:gd name="adj2" fmla="val 317282"/>
                </a:avLst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8" name="Text Box 10">
                <a:extLst>
                  <a:ext uri="{FF2B5EF4-FFF2-40B4-BE49-F238E27FC236}">
                    <a16:creationId xmlns:a16="http://schemas.microsoft.com/office/drawing/2014/main" id="{955E1926-674E-42D4-83FA-762F5FBB74D9}"/>
                  </a:ext>
                </a:extLst>
              </p:cNvPr>
              <p:cNvSpPr txBox="1"/>
              <p:nvPr/>
            </p:nvSpPr>
            <p:spPr>
              <a:xfrm>
                <a:off x="1949446" y="1232369"/>
                <a:ext cx="452120" cy="29019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4712EFFB-AE53-479D-924E-6B114047CD88}"/>
                  </a:ext>
                </a:extLst>
              </p:cNvPr>
              <p:cNvCxnSpPr/>
              <p:nvPr/>
            </p:nvCxnSpPr>
            <p:spPr>
              <a:xfrm>
                <a:off x="2518410" y="1516090"/>
                <a:ext cx="6960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19F58D6D-EF40-449A-AB69-B891AD48EEE5}"/>
                  </a:ext>
                </a:extLst>
              </p:cNvPr>
              <p:cNvCxnSpPr/>
              <p:nvPr/>
            </p:nvCxnSpPr>
            <p:spPr>
              <a:xfrm flipH="1">
                <a:off x="2503170" y="270390"/>
                <a:ext cx="711255" cy="12498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722FFD27-D5F9-4C05-95AD-0F00EE24F834}"/>
                  </a:ext>
                </a:extLst>
              </p:cNvPr>
              <p:cNvCxnSpPr/>
              <p:nvPr/>
            </p:nvCxnSpPr>
            <p:spPr>
              <a:xfrm>
                <a:off x="1731326" y="1515414"/>
                <a:ext cx="775654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D3B81DFC-521B-4C6F-AE33-DBFCB716D04E}"/>
                  </a:ext>
                </a:extLst>
              </p:cNvPr>
              <p:cNvCxnSpPr/>
              <p:nvPr/>
            </p:nvCxnSpPr>
            <p:spPr>
              <a:xfrm flipH="1">
                <a:off x="1738288" y="271448"/>
                <a:ext cx="1476137" cy="1242078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Arc 42">
                <a:extLst>
                  <a:ext uri="{FF2B5EF4-FFF2-40B4-BE49-F238E27FC236}">
                    <a16:creationId xmlns:a16="http://schemas.microsoft.com/office/drawing/2014/main" id="{D099A3C9-8579-4199-B38D-775AFAD25563}"/>
                  </a:ext>
                </a:extLst>
              </p:cNvPr>
              <p:cNvSpPr/>
              <p:nvPr/>
            </p:nvSpPr>
            <p:spPr>
              <a:xfrm>
                <a:off x="2306258" y="1319102"/>
                <a:ext cx="392687" cy="392687"/>
              </a:xfrm>
              <a:prstGeom prst="arc">
                <a:avLst>
                  <a:gd name="adj1" fmla="val 18030207"/>
                  <a:gd name="adj2" fmla="val 0"/>
                </a:avLst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4" name="Text Box 16">
                <a:extLst>
                  <a:ext uri="{FF2B5EF4-FFF2-40B4-BE49-F238E27FC236}">
                    <a16:creationId xmlns:a16="http://schemas.microsoft.com/office/drawing/2014/main" id="{D81C26D2-1E00-410F-A2C2-B156302CE095}"/>
                  </a:ext>
                </a:extLst>
              </p:cNvPr>
              <p:cNvSpPr txBox="1"/>
              <p:nvPr/>
            </p:nvSpPr>
            <p:spPr>
              <a:xfrm>
                <a:off x="2609959" y="1232031"/>
                <a:ext cx="452120" cy="29019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Text Box 17">
                <a:extLst>
                  <a:ext uri="{FF2B5EF4-FFF2-40B4-BE49-F238E27FC236}">
                    <a16:creationId xmlns:a16="http://schemas.microsoft.com/office/drawing/2014/main" id="{EA6CFB0B-BC98-45A7-A6A6-69CA22966045}"/>
                  </a:ext>
                </a:extLst>
              </p:cNvPr>
              <p:cNvSpPr txBox="1"/>
              <p:nvPr/>
            </p:nvSpPr>
            <p:spPr>
              <a:xfrm>
                <a:off x="2366699" y="1449695"/>
                <a:ext cx="299720" cy="35750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200" i="1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D</a:t>
                </a:r>
                <a:endPara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</p:grpSp>
      </p:grp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5108894-8C73-4E9B-9F8F-682BB97E7C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6687525"/>
              </p:ext>
            </p:extLst>
          </p:nvPr>
        </p:nvGraphicFramePr>
        <p:xfrm>
          <a:off x="4513080" y="1728358"/>
          <a:ext cx="26670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66780" imgH="171366" progId="Equation.DSMT4">
                  <p:embed/>
                </p:oleObj>
              </mc:Choice>
              <mc:Fallback>
                <p:oleObj name="Equation" r:id="rId8" imgW="266780" imgH="171366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5108894-8C73-4E9B-9F8F-682BB97E7C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13080" y="1728358"/>
                        <a:ext cx="266700" cy="171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131881F-4399-4A74-8340-1BA10CA170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613326"/>
              </p:ext>
            </p:extLst>
          </p:nvPr>
        </p:nvGraphicFramePr>
        <p:xfrm>
          <a:off x="3875119" y="1738998"/>
          <a:ext cx="26670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66780" imgH="171366" progId="Equation.DSMT4">
                  <p:embed/>
                </p:oleObj>
              </mc:Choice>
              <mc:Fallback>
                <p:oleObj name="Equation" r:id="rId10" imgW="266780" imgH="171366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131881F-4399-4A74-8340-1BA10CA170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875119" y="1738998"/>
                        <a:ext cx="266700" cy="171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文本框 31">
            <a:extLst>
              <a:ext uri="{FF2B5EF4-FFF2-40B4-BE49-F238E27FC236}">
                <a16:creationId xmlns:a16="http://schemas.microsoft.com/office/drawing/2014/main" id="{F75C03DD-FC22-4E90-B408-C52AD80D2D02}"/>
              </a:ext>
            </a:extLst>
          </p:cNvPr>
          <p:cNvSpPr txBox="1"/>
          <p:nvPr/>
        </p:nvSpPr>
        <p:spPr>
          <a:xfrm>
            <a:off x="1884488" y="2272496"/>
            <a:ext cx="2991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答案：设 </a:t>
            </a:r>
            <a:r>
              <a:rPr lang="en-US" altLang="zh-CN" sz="16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BC = h </a:t>
            </a:r>
            <a:r>
              <a:rPr lang="en-US" altLang="zh-CN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m </a:t>
            </a:r>
            <a:r>
              <a:rPr lang="zh-CN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和</a:t>
            </a:r>
            <a:r>
              <a:rPr lang="zh-CN" altLang="en-US" sz="16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 </a:t>
            </a:r>
            <a:r>
              <a:rPr lang="en-US" altLang="zh-CN" sz="16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DC = x </a:t>
            </a:r>
            <a:r>
              <a:rPr lang="en-US" altLang="zh-CN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m</a:t>
            </a:r>
          </a:p>
        </p:txBody>
      </p:sp>
      <p:sp>
        <p:nvSpPr>
          <p:cNvPr id="26" name="文本框 31">
            <a:extLst>
              <a:ext uri="{FF2B5EF4-FFF2-40B4-BE49-F238E27FC236}">
                <a16:creationId xmlns:a16="http://schemas.microsoft.com/office/drawing/2014/main" id="{08F8462B-ECB3-406E-8DA5-C0EA9B093670}"/>
              </a:ext>
            </a:extLst>
          </p:cNvPr>
          <p:cNvSpPr txBox="1"/>
          <p:nvPr/>
        </p:nvSpPr>
        <p:spPr>
          <a:xfrm>
            <a:off x="2449247" y="2612239"/>
            <a:ext cx="45760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在△ </a:t>
            </a:r>
            <a:r>
              <a:rPr lang="en-US" altLang="zh-CN" sz="16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BCD </a:t>
            </a:r>
            <a:r>
              <a:rPr lang="en-US" altLang="zh-CN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                                                         </a:t>
            </a:r>
            <a:r>
              <a:rPr lang="zh-CN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在△ </a:t>
            </a:r>
            <a:r>
              <a:rPr lang="en-US" altLang="zh-CN" sz="16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ABC</a:t>
            </a:r>
            <a:r>
              <a:rPr lang="en-US" altLang="zh-CN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           </a:t>
            </a:r>
            <a:endParaRPr lang="en-US" altLang="zh-CN" sz="1600" i="1" spc="-15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C2E8977-1B8F-45CD-9997-4AE5340DE2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954167"/>
              </p:ext>
            </p:extLst>
          </p:nvPr>
        </p:nvGraphicFramePr>
        <p:xfrm>
          <a:off x="2502465" y="2935331"/>
          <a:ext cx="2291140" cy="1119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95726" imgH="828750" progId="Equation.DSMT4">
                  <p:embed/>
                </p:oleObj>
              </mc:Choice>
              <mc:Fallback>
                <p:oleObj name="Equation" r:id="rId12" imgW="1695726" imgH="82875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502465" y="2935331"/>
                        <a:ext cx="2291140" cy="11198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F84D6BA-FC9F-4D6A-8813-576C49A91E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164057"/>
              </p:ext>
            </p:extLst>
          </p:nvPr>
        </p:nvGraphicFramePr>
        <p:xfrm>
          <a:off x="5165148" y="2954961"/>
          <a:ext cx="2250978" cy="1100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95726" imgH="828750" progId="Equation.DSMT4">
                  <p:embed/>
                </p:oleObj>
              </mc:Choice>
              <mc:Fallback>
                <p:oleObj name="Equation" r:id="rId14" imgW="1695726" imgH="82875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165148" y="2954961"/>
                        <a:ext cx="2250978" cy="11001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FD71B5-3231-46A0-AABE-8BDA33535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0047087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6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sp>
        <p:nvSpPr>
          <p:cNvPr id="25" name="文本框 31">
            <a:extLst>
              <a:ext uri="{FF2B5EF4-FFF2-40B4-BE49-F238E27FC236}">
                <a16:creationId xmlns:a16="http://schemas.microsoft.com/office/drawing/2014/main" id="{F75C03DD-FC22-4E90-B408-C52AD80D2D02}"/>
              </a:ext>
            </a:extLst>
          </p:cNvPr>
          <p:cNvSpPr txBox="1"/>
          <p:nvPr/>
        </p:nvSpPr>
        <p:spPr>
          <a:xfrm>
            <a:off x="1884488" y="499591"/>
            <a:ext cx="2991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答案：设 </a:t>
            </a:r>
            <a:r>
              <a:rPr lang="en-US" altLang="zh-CN" sz="16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BC = h </a:t>
            </a:r>
            <a:r>
              <a:rPr lang="en-US" altLang="zh-CN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m </a:t>
            </a:r>
            <a:r>
              <a:rPr lang="zh-CN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和</a:t>
            </a:r>
            <a:r>
              <a:rPr lang="zh-CN" altLang="en-US" sz="16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 </a:t>
            </a:r>
            <a:r>
              <a:rPr lang="en-US" altLang="zh-CN" sz="16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DC = x </a:t>
            </a:r>
            <a:r>
              <a:rPr lang="en-US" altLang="zh-CN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m</a:t>
            </a:r>
          </a:p>
        </p:txBody>
      </p:sp>
      <p:sp>
        <p:nvSpPr>
          <p:cNvPr id="26" name="文本框 31">
            <a:extLst>
              <a:ext uri="{FF2B5EF4-FFF2-40B4-BE49-F238E27FC236}">
                <a16:creationId xmlns:a16="http://schemas.microsoft.com/office/drawing/2014/main" id="{08F8462B-ECB3-406E-8DA5-C0EA9B093670}"/>
              </a:ext>
            </a:extLst>
          </p:cNvPr>
          <p:cNvSpPr txBox="1"/>
          <p:nvPr/>
        </p:nvSpPr>
        <p:spPr>
          <a:xfrm>
            <a:off x="2449247" y="839334"/>
            <a:ext cx="45760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在△ </a:t>
            </a:r>
            <a:r>
              <a:rPr lang="en-US" altLang="zh-CN" sz="16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BCD </a:t>
            </a:r>
            <a:r>
              <a:rPr lang="en-US" altLang="zh-CN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                                                         </a:t>
            </a:r>
            <a:r>
              <a:rPr lang="zh-CN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在△ </a:t>
            </a:r>
            <a:r>
              <a:rPr lang="en-US" altLang="zh-CN" sz="16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ABC</a:t>
            </a:r>
            <a:r>
              <a:rPr lang="en-US" altLang="zh-CN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           </a:t>
            </a:r>
            <a:endParaRPr lang="en-US" altLang="zh-CN" sz="1600" i="1" spc="-15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C2E8977-1B8F-45CD-9997-4AE5340DE2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702309"/>
              </p:ext>
            </p:extLst>
          </p:nvPr>
        </p:nvGraphicFramePr>
        <p:xfrm>
          <a:off x="2502465" y="1162427"/>
          <a:ext cx="2069535" cy="1011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95726" imgH="828750" progId="Equation.DSMT4">
                  <p:embed/>
                </p:oleObj>
              </mc:Choice>
              <mc:Fallback>
                <p:oleObj name="Equation" r:id="rId6" imgW="1695726" imgH="82875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EC2E8977-1B8F-45CD-9997-4AE5340DE2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02465" y="1162427"/>
                        <a:ext cx="2069535" cy="10115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F84D6BA-FC9F-4D6A-8813-576C49A91E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114502"/>
              </p:ext>
            </p:extLst>
          </p:nvPr>
        </p:nvGraphicFramePr>
        <p:xfrm>
          <a:off x="5165148" y="1182057"/>
          <a:ext cx="2069535" cy="1011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95726" imgH="828750" progId="Equation.DSMT4">
                  <p:embed/>
                </p:oleObj>
              </mc:Choice>
              <mc:Fallback>
                <p:oleObj name="Equation" r:id="rId8" imgW="1695726" imgH="82875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F84D6BA-FC9F-4D6A-8813-576C49A91E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165148" y="1182057"/>
                        <a:ext cx="2069535" cy="10115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文本框 31">
            <a:extLst>
              <a:ext uri="{FF2B5EF4-FFF2-40B4-BE49-F238E27FC236}">
                <a16:creationId xmlns:a16="http://schemas.microsoft.com/office/drawing/2014/main" id="{774C96BD-E007-45D2-A678-CB3C47711764}"/>
              </a:ext>
            </a:extLst>
          </p:cNvPr>
          <p:cNvSpPr txBox="1"/>
          <p:nvPr/>
        </p:nvSpPr>
        <p:spPr>
          <a:xfrm>
            <a:off x="2502465" y="2168241"/>
            <a:ext cx="2991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把 </a:t>
            </a:r>
            <a:r>
              <a:rPr lang="en-US" altLang="zh-CN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(1) </a:t>
            </a:r>
            <a:r>
              <a:rPr lang="zh-CN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代入 </a:t>
            </a:r>
            <a:r>
              <a:rPr lang="en-US" altLang="zh-CN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(2)</a:t>
            </a:r>
            <a:r>
              <a:rPr lang="zh-CN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，可得：</a:t>
            </a:r>
            <a:endParaRPr lang="en-US" altLang="zh-CN" sz="1600" spc="-15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77BD1CD-EFA0-4E31-BD85-5F163F0E6F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8706098"/>
              </p:ext>
            </p:extLst>
          </p:nvPr>
        </p:nvGraphicFramePr>
        <p:xfrm>
          <a:off x="2600208" y="2496161"/>
          <a:ext cx="3244185" cy="2177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752765" imgH="1847946" progId="Equation.DSMT4">
                  <p:embed/>
                </p:oleObj>
              </mc:Choice>
              <mc:Fallback>
                <p:oleObj name="Equation" r:id="rId10" imgW="2752765" imgH="184794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600208" y="2496161"/>
                        <a:ext cx="3244185" cy="21777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文本框 31">
            <a:extLst>
              <a:ext uri="{FF2B5EF4-FFF2-40B4-BE49-F238E27FC236}">
                <a16:creationId xmlns:a16="http://schemas.microsoft.com/office/drawing/2014/main" id="{A6FCBB15-94CD-49E9-A35B-DBFCE2E30FCE}"/>
              </a:ext>
            </a:extLst>
          </p:cNvPr>
          <p:cNvSpPr txBox="1"/>
          <p:nvPr/>
        </p:nvSpPr>
        <p:spPr>
          <a:xfrm>
            <a:off x="4937544" y="4386365"/>
            <a:ext cx="1303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∴ </a:t>
            </a:r>
            <a:r>
              <a:rPr lang="en-US" altLang="zh-CN" sz="16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BC </a:t>
            </a:r>
            <a:r>
              <a:rPr lang="en-US" altLang="zh-CN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= 7.79 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E7C8403-E218-46BE-8CB2-75E03B536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858680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6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850064" y="1297601"/>
            <a:ext cx="54438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7.    </a:t>
            </a:r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我们可以运用问题 </a:t>
            </a:r>
            <a:r>
              <a:rPr lang="en-US" altLang="zh-CN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6 </a:t>
            </a:r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中的方法来估算</a:t>
            </a:r>
            <a:br>
              <a:rPr lang="en-US" altLang="zh-CN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en-US" altLang="zh-CN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	</a:t>
            </a:r>
            <a:r>
              <a:rPr lang="zh-HK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建筑物</a:t>
            </a:r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的高度。</a:t>
            </a:r>
            <a:endParaRPr lang="en-US" altLang="zh-CN" sz="2400" b="1" spc="-1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2400" b="1" spc="-150" dirty="0">
                <a:solidFill>
                  <a:srgbClr val="3E3A39"/>
                </a:solidFill>
                <a:cs typeface="+mn-ea"/>
                <a:sym typeface="+mn-lt"/>
              </a:rPr>
              <a:t>(a)   </a:t>
            </a:r>
            <a:r>
              <a:rPr lang="zh-CN" altLang="en-US" sz="2400" b="1" dirty="0">
                <a:solidFill>
                  <a:srgbClr val="3E3A39"/>
                </a:solidFill>
                <a:latin typeface="+mn-ea"/>
              </a:rPr>
              <a:t>作出在估算中必要的假设</a:t>
            </a:r>
            <a:r>
              <a:rPr lang="zh-CN" altLang="en-US" sz="2400" b="1" dirty="0">
                <a:latin typeface="+mn-ea"/>
              </a:rPr>
              <a:t>。</a:t>
            </a:r>
            <a:endParaRPr lang="en-US" altLang="zh-CN" sz="2400" b="1" dirty="0">
              <a:latin typeface="+mn-ea"/>
            </a:endParaRPr>
          </a:p>
          <a:p>
            <a:r>
              <a:rPr lang="en-US" altLang="zh-CN" sz="2400" b="1" spc="-150" dirty="0">
                <a:solidFill>
                  <a:srgbClr val="3E3A39"/>
                </a:solidFill>
                <a:cs typeface="Times New Roman" panose="02020603050405020304" pitchFamily="18" charset="0"/>
                <a:sym typeface="+mn-lt"/>
              </a:rPr>
              <a:t>(b)   </a:t>
            </a:r>
            <a:r>
              <a:rPr lang="zh-CN" altLang="en-US" sz="2400" b="1" dirty="0">
                <a:solidFill>
                  <a:srgbClr val="3E3A39"/>
                </a:solidFill>
                <a:latin typeface="+mn-ea"/>
              </a:rPr>
              <a:t>由此，估算建筑物的高度</a:t>
            </a:r>
            <a:r>
              <a:rPr lang="en-GB" sz="2400" b="1" i="1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zh-CN" altLang="en-US" sz="2400" b="1" dirty="0">
                <a:solidFill>
                  <a:srgbClr val="3E3A39"/>
                </a:solidFill>
                <a:latin typeface="+mn-ea"/>
              </a:rPr>
              <a:t>。</a:t>
            </a:r>
            <a:br>
              <a:rPr lang="en-US" altLang="zh-CN" sz="2400" b="1" i="1" spc="-150" dirty="0">
                <a:solidFill>
                  <a:srgbClr val="3E3A39"/>
                </a:solidFill>
                <a:latin typeface="+mn-ea"/>
                <a:cs typeface="Times New Roman" panose="02020603050405020304" pitchFamily="18" charset="0"/>
                <a:sym typeface="+mn-lt"/>
              </a:rPr>
            </a:br>
            <a:r>
              <a:rPr lang="en-US" altLang="zh-CN" sz="2400" b="1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	 </a:t>
            </a:r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可以参考小程式：</a:t>
            </a:r>
            <a:r>
              <a:rPr lang="en-US" altLang="zh-CN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	 	 	   	</a:t>
            </a:r>
            <a:r>
              <a:rPr lang="en-GB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https://www.geogebra.org/m/djurma4f</a:t>
            </a:r>
            <a:endParaRPr lang="zh-CN" altLang="en-US" sz="2400" i="1" spc="-15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3B2F0A-F33C-431B-B8F6-7A9C2F743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0379089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6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grpSp>
        <p:nvGrpSpPr>
          <p:cNvPr id="7" name="Canvas 1058602091">
            <a:extLst>
              <a:ext uri="{FF2B5EF4-FFF2-40B4-BE49-F238E27FC236}">
                <a16:creationId xmlns:a16="http://schemas.microsoft.com/office/drawing/2014/main" id="{F4642001-0DB1-4976-B8CC-4ED8DB2F5A6F}"/>
              </a:ext>
            </a:extLst>
          </p:cNvPr>
          <p:cNvGrpSpPr/>
          <p:nvPr/>
        </p:nvGrpSpPr>
        <p:grpSpPr>
          <a:xfrm>
            <a:off x="2087245" y="1026477"/>
            <a:ext cx="4969510" cy="3090545"/>
            <a:chOff x="0" y="0"/>
            <a:chExt cx="4969510" cy="309054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E2F4B18-4659-41EC-B664-91604877143D}"/>
                </a:ext>
              </a:extLst>
            </p:cNvPr>
            <p:cNvSpPr/>
            <p:nvPr/>
          </p:nvSpPr>
          <p:spPr>
            <a:xfrm>
              <a:off x="0" y="0"/>
              <a:ext cx="4969510" cy="3090545"/>
            </a:xfrm>
            <a:prstGeom prst="rect">
              <a:avLst/>
            </a:prstGeom>
            <a:solidFill>
              <a:prstClr val="white"/>
            </a:solidFill>
          </p:spPr>
          <p:txBody>
            <a:bodyPr/>
            <a:lstStyle/>
            <a:p>
              <a:endParaRPr lang="zh-HK" alt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C54BFF7-F2EF-4EE3-8456-929101ABCCB8}"/>
                </a:ext>
              </a:extLst>
            </p:cNvPr>
            <p:cNvGrpSpPr/>
            <p:nvPr/>
          </p:nvGrpSpPr>
          <p:grpSpPr>
            <a:xfrm>
              <a:off x="193685" y="0"/>
              <a:ext cx="4580663" cy="3051915"/>
              <a:chOff x="193685" y="0"/>
              <a:chExt cx="4580663" cy="3051915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31577D5E-14EB-454E-9C85-F709E43FFBC5}"/>
                  </a:ext>
                </a:extLst>
              </p:cNvPr>
              <p:cNvGrpSpPr/>
              <p:nvPr/>
            </p:nvGrpSpPr>
            <p:grpSpPr>
              <a:xfrm>
                <a:off x="202077" y="0"/>
                <a:ext cx="4572271" cy="2642235"/>
                <a:chOff x="247029" y="0"/>
                <a:chExt cx="4572271" cy="2642235"/>
              </a:xfrm>
            </p:grpSpPr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D536A44C-2950-4887-B419-8F8DBB325F9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0320" y="0"/>
                  <a:ext cx="4538980" cy="264223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380AF07B-CBCB-4694-9444-E1428A6454BD}"/>
                    </a:ext>
                  </a:extLst>
                </p:cNvPr>
                <p:cNvSpPr/>
                <p:nvPr/>
              </p:nvSpPr>
              <p:spPr>
                <a:xfrm>
                  <a:off x="247029" y="123568"/>
                  <a:ext cx="617897" cy="5766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1" name="Text Box 110064577">
                <a:extLst>
                  <a:ext uri="{FF2B5EF4-FFF2-40B4-BE49-F238E27FC236}">
                    <a16:creationId xmlns:a16="http://schemas.microsoft.com/office/drawing/2014/main" id="{97A1EF71-3A52-4E0F-B470-88EB0C12E4A1}"/>
                  </a:ext>
                </a:extLst>
              </p:cNvPr>
              <p:cNvSpPr txBox="1"/>
              <p:nvPr/>
            </p:nvSpPr>
            <p:spPr>
              <a:xfrm>
                <a:off x="434310" y="2089940"/>
                <a:ext cx="2468245" cy="43624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zh-CN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学生的视线水平</a:t>
                </a:r>
                <a:r>
                  <a:rPr lang="zh-CN" sz="1200" kern="10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i="1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s</a:t>
                </a:r>
                <a:r>
                  <a:rPr lang="en-US" sz="120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 = ____________</a:t>
                </a:r>
                <a:endPara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Text Box 1721538782">
                <a:extLst>
                  <a:ext uri="{FF2B5EF4-FFF2-40B4-BE49-F238E27FC236}">
                    <a16:creationId xmlns:a16="http://schemas.microsoft.com/office/drawing/2014/main" id="{BA2143CF-D802-42AB-BA9B-99681019095B}"/>
                  </a:ext>
                </a:extLst>
              </p:cNvPr>
              <p:cNvSpPr txBox="1"/>
              <p:nvPr/>
            </p:nvSpPr>
            <p:spPr>
              <a:xfrm>
                <a:off x="193685" y="2714095"/>
                <a:ext cx="3666490" cy="33782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zh-CN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第一与第二个位置之间的水平距离</a:t>
                </a:r>
                <a:r>
                  <a:rPr lang="en-US" sz="12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 = _____________</a:t>
                </a:r>
                <a:endParaRPr lang="en-US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Text Box 1901695453">
                <a:extLst>
                  <a:ext uri="{FF2B5EF4-FFF2-40B4-BE49-F238E27FC236}">
                    <a16:creationId xmlns:a16="http://schemas.microsoft.com/office/drawing/2014/main" id="{FFE2F0EF-DC58-41D2-9C90-2466124862BB}"/>
                  </a:ext>
                </a:extLst>
              </p:cNvPr>
              <p:cNvSpPr txBox="1"/>
              <p:nvPr/>
            </p:nvSpPr>
            <p:spPr>
              <a:xfrm>
                <a:off x="399185" y="1383446"/>
                <a:ext cx="1609090" cy="59309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zh-CN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第一个</a:t>
                </a:r>
                <a:endPara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r>
                  <a:rPr lang="zh-CN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仰角</a:t>
                </a:r>
                <a:r>
                  <a:rPr lang="zh-CN" sz="1200" kern="10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= ____________</a:t>
                </a:r>
                <a:endPara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Text Box 1718370557">
                <a:extLst>
                  <a:ext uri="{FF2B5EF4-FFF2-40B4-BE49-F238E27FC236}">
                    <a16:creationId xmlns:a16="http://schemas.microsoft.com/office/drawing/2014/main" id="{8EDA8976-C002-475D-923B-6C6D4B4406C6}"/>
                  </a:ext>
                </a:extLst>
              </p:cNvPr>
              <p:cNvSpPr txBox="1"/>
              <p:nvPr/>
            </p:nvSpPr>
            <p:spPr>
              <a:xfrm>
                <a:off x="2639942" y="1383766"/>
                <a:ext cx="1609090" cy="59309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zh-CN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第二个</a:t>
                </a:r>
                <a:endPara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r>
                  <a:rPr lang="zh-CN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仰角</a:t>
                </a:r>
                <a:r>
                  <a:rPr lang="zh-CN" sz="1200" kern="10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= ____________</a:t>
                </a:r>
                <a:endPara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51389D53-5414-48EC-ADB9-4BC7FC4C6E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4" t="7996" r="10" b="55788"/>
              <a:stretch/>
            </p:blipFill>
            <p:spPr bwMode="auto">
              <a:xfrm>
                <a:off x="2385245" y="2343172"/>
                <a:ext cx="485744" cy="10299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916E0D-5714-4A48-B6E0-AE692958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932757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6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850064" y="854230"/>
            <a:ext cx="5443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pc="-150" dirty="0">
                <a:solidFill>
                  <a:srgbClr val="3E3A39"/>
                </a:solidFill>
                <a:cs typeface="+mn-ea"/>
                <a:sym typeface="+mn-lt"/>
              </a:rPr>
              <a:t>(a)  </a:t>
            </a:r>
            <a:r>
              <a:rPr lang="zh-CN" altLang="en-US" sz="2400" b="1" dirty="0">
                <a:solidFill>
                  <a:srgbClr val="3E3A39"/>
                </a:solidFill>
                <a:latin typeface="+mn-ea"/>
              </a:rPr>
              <a:t>作出在估算中必要的假设</a:t>
            </a:r>
            <a:r>
              <a:rPr lang="zh-CN" altLang="en-US" sz="2400" b="1" dirty="0">
                <a:latin typeface="+mn-ea"/>
              </a:rPr>
              <a:t>。</a:t>
            </a:r>
            <a:endParaRPr lang="en-US" altLang="zh-CN" sz="2400" b="1" dirty="0">
              <a:latin typeface="+mn-ea"/>
            </a:endParaRPr>
          </a:p>
        </p:txBody>
      </p:sp>
      <p:pic>
        <p:nvPicPr>
          <p:cNvPr id="8" name="图形 28">
            <a:extLst>
              <a:ext uri="{FF2B5EF4-FFF2-40B4-BE49-F238E27FC236}">
                <a16:creationId xmlns:a16="http://schemas.microsoft.com/office/drawing/2014/main" id="{8D6B70FB-C8AD-4014-8592-BC14D6D084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22558" y="3292470"/>
            <a:ext cx="541567" cy="702032"/>
          </a:xfrm>
          <a:prstGeom prst="rect">
            <a:avLst/>
          </a:prstGeom>
        </p:spPr>
      </p:pic>
      <p:grpSp>
        <p:nvGrpSpPr>
          <p:cNvPr id="15" name="组合 4">
            <a:extLst>
              <a:ext uri="{FF2B5EF4-FFF2-40B4-BE49-F238E27FC236}">
                <a16:creationId xmlns:a16="http://schemas.microsoft.com/office/drawing/2014/main" id="{F178AC8A-9B07-4498-8997-D2EBD7FB3534}"/>
              </a:ext>
            </a:extLst>
          </p:cNvPr>
          <p:cNvGrpSpPr/>
          <p:nvPr/>
        </p:nvGrpSpPr>
        <p:grpSpPr>
          <a:xfrm>
            <a:off x="3565450" y="1445972"/>
            <a:ext cx="1706818" cy="1638703"/>
            <a:chOff x="5571454" y="1785189"/>
            <a:chExt cx="1706818" cy="978432"/>
          </a:xfrm>
        </p:grpSpPr>
        <p:sp>
          <p:nvSpPr>
            <p:cNvPr id="16" name="矩形: 圆角 32">
              <a:extLst>
                <a:ext uri="{FF2B5EF4-FFF2-40B4-BE49-F238E27FC236}">
                  <a16:creationId xmlns:a16="http://schemas.microsoft.com/office/drawing/2014/main" id="{3888238A-C295-4DB5-B19D-D7F9FC2F0C2C}"/>
                </a:ext>
              </a:extLst>
            </p:cNvPr>
            <p:cNvSpPr/>
            <p:nvPr/>
          </p:nvSpPr>
          <p:spPr>
            <a:xfrm>
              <a:off x="5571454" y="1785189"/>
              <a:ext cx="1697545" cy="9784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696969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矩形 34">
              <a:extLst>
                <a:ext uri="{FF2B5EF4-FFF2-40B4-BE49-F238E27FC236}">
                  <a16:creationId xmlns:a16="http://schemas.microsoft.com/office/drawing/2014/main" id="{C1240C78-A09C-44F3-B9CF-30C22CF5C06E}"/>
                </a:ext>
              </a:extLst>
            </p:cNvPr>
            <p:cNvSpPr/>
            <p:nvPr/>
          </p:nvSpPr>
          <p:spPr>
            <a:xfrm>
              <a:off x="5647303" y="1890675"/>
              <a:ext cx="1630969" cy="7442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sz="15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地面</a:t>
              </a:r>
              <a:r>
                <a:rPr lang="zh-CN" sz="15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水平</a:t>
              </a:r>
              <a:r>
                <a:rPr lang="zh-CN" sz="15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：</a:t>
              </a:r>
              <a:endParaRPr lang="en-US" altLang="zh-CN" sz="15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pPr algn="ctr"/>
              <a:r>
                <a:rPr lang="zh-CN" sz="15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学生站立的</a:t>
              </a:r>
              <a:r>
                <a:rPr lang="zh-CN" altLang="en-US" sz="15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两个</a:t>
              </a:r>
              <a:r>
                <a:rPr lang="zh-CN" sz="15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位置和</a:t>
              </a:r>
              <a:r>
                <a:rPr lang="zh-CN" altLang="en-US" sz="15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建筑物</a:t>
              </a:r>
              <a:r>
                <a:rPr lang="zh-CN" sz="15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的基座处于</a:t>
              </a:r>
              <a:r>
                <a:rPr lang="zh-CN" sz="15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相同的水平</a:t>
              </a:r>
              <a:r>
                <a:rPr lang="zh-CN" altLang="en-US" sz="15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位置且共线</a:t>
              </a:r>
              <a:r>
                <a:rPr lang="zh-CN" sz="15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。</a:t>
              </a:r>
              <a:endParaRPr lang="zh-CN" altLang="en-US" sz="1500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2EF3C0-8D93-4182-A860-6D85C4951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7005407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6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grpSp>
        <p:nvGrpSpPr>
          <p:cNvPr id="7" name="Canvas 1058602091">
            <a:extLst>
              <a:ext uri="{FF2B5EF4-FFF2-40B4-BE49-F238E27FC236}">
                <a16:creationId xmlns:a16="http://schemas.microsoft.com/office/drawing/2014/main" id="{F4642001-0DB1-4976-B8CC-4ED8DB2F5A6F}"/>
              </a:ext>
            </a:extLst>
          </p:cNvPr>
          <p:cNvGrpSpPr/>
          <p:nvPr/>
        </p:nvGrpSpPr>
        <p:grpSpPr>
          <a:xfrm>
            <a:off x="2087245" y="1026477"/>
            <a:ext cx="4969510" cy="3090545"/>
            <a:chOff x="0" y="0"/>
            <a:chExt cx="4969510" cy="309054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E2F4B18-4659-41EC-B664-91604877143D}"/>
                </a:ext>
              </a:extLst>
            </p:cNvPr>
            <p:cNvSpPr/>
            <p:nvPr/>
          </p:nvSpPr>
          <p:spPr>
            <a:xfrm>
              <a:off x="0" y="0"/>
              <a:ext cx="4969510" cy="3090545"/>
            </a:xfrm>
            <a:prstGeom prst="rect">
              <a:avLst/>
            </a:prstGeom>
            <a:solidFill>
              <a:prstClr val="white"/>
            </a:solidFill>
          </p:spPr>
          <p:txBody>
            <a:bodyPr/>
            <a:lstStyle/>
            <a:p>
              <a:endParaRPr lang="zh-HK" alt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C54BFF7-F2EF-4EE3-8456-929101ABCCB8}"/>
                </a:ext>
              </a:extLst>
            </p:cNvPr>
            <p:cNvGrpSpPr/>
            <p:nvPr/>
          </p:nvGrpSpPr>
          <p:grpSpPr>
            <a:xfrm>
              <a:off x="193685" y="0"/>
              <a:ext cx="4580663" cy="3051915"/>
              <a:chOff x="193685" y="0"/>
              <a:chExt cx="4580663" cy="3051915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31577D5E-14EB-454E-9C85-F709E43FFBC5}"/>
                  </a:ext>
                </a:extLst>
              </p:cNvPr>
              <p:cNvGrpSpPr/>
              <p:nvPr/>
            </p:nvGrpSpPr>
            <p:grpSpPr>
              <a:xfrm>
                <a:off x="202077" y="0"/>
                <a:ext cx="4572271" cy="2642235"/>
                <a:chOff x="247029" y="0"/>
                <a:chExt cx="4572271" cy="2642235"/>
              </a:xfrm>
            </p:grpSpPr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D536A44C-2950-4887-B419-8F8DBB325F9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0320" y="0"/>
                  <a:ext cx="4538980" cy="264223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380AF07B-CBCB-4694-9444-E1428A6454BD}"/>
                    </a:ext>
                  </a:extLst>
                </p:cNvPr>
                <p:cNvSpPr/>
                <p:nvPr/>
              </p:nvSpPr>
              <p:spPr>
                <a:xfrm>
                  <a:off x="247029" y="123568"/>
                  <a:ext cx="617897" cy="5766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1" name="Text Box 110064577">
                <a:extLst>
                  <a:ext uri="{FF2B5EF4-FFF2-40B4-BE49-F238E27FC236}">
                    <a16:creationId xmlns:a16="http://schemas.microsoft.com/office/drawing/2014/main" id="{97A1EF71-3A52-4E0F-B470-88EB0C12E4A1}"/>
                  </a:ext>
                </a:extLst>
              </p:cNvPr>
              <p:cNvSpPr txBox="1"/>
              <p:nvPr/>
            </p:nvSpPr>
            <p:spPr>
              <a:xfrm>
                <a:off x="434310" y="2089940"/>
                <a:ext cx="2468245" cy="43624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zh-CN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学生的视线水平</a:t>
                </a:r>
                <a:r>
                  <a:rPr lang="zh-CN" sz="1200" kern="10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i="1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s</a:t>
                </a:r>
                <a:r>
                  <a:rPr lang="en-US" sz="120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 = ____________</a:t>
                </a:r>
                <a:endPara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Text Box 1721538782">
                <a:extLst>
                  <a:ext uri="{FF2B5EF4-FFF2-40B4-BE49-F238E27FC236}">
                    <a16:creationId xmlns:a16="http://schemas.microsoft.com/office/drawing/2014/main" id="{BA2143CF-D802-42AB-BA9B-99681019095B}"/>
                  </a:ext>
                </a:extLst>
              </p:cNvPr>
              <p:cNvSpPr txBox="1"/>
              <p:nvPr/>
            </p:nvSpPr>
            <p:spPr>
              <a:xfrm>
                <a:off x="193685" y="2714095"/>
                <a:ext cx="3666490" cy="33782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zh-CN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第一与第二个位置之间的水平距离</a:t>
                </a:r>
                <a:r>
                  <a:rPr lang="en-US" sz="120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 = _____________</a:t>
                </a:r>
                <a:endPara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Text Box 1901695453">
                <a:extLst>
                  <a:ext uri="{FF2B5EF4-FFF2-40B4-BE49-F238E27FC236}">
                    <a16:creationId xmlns:a16="http://schemas.microsoft.com/office/drawing/2014/main" id="{FFE2F0EF-DC58-41D2-9C90-2466124862BB}"/>
                  </a:ext>
                </a:extLst>
              </p:cNvPr>
              <p:cNvSpPr txBox="1"/>
              <p:nvPr/>
            </p:nvSpPr>
            <p:spPr>
              <a:xfrm>
                <a:off x="399185" y="1383446"/>
                <a:ext cx="1609090" cy="59309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zh-CN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第一个</a:t>
                </a:r>
                <a:endPara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r>
                  <a:rPr lang="zh-CN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仰角</a:t>
                </a:r>
                <a:r>
                  <a:rPr lang="zh-CN" sz="1200" kern="10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= ____________</a:t>
                </a:r>
                <a:endPara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Text Box 1718370557">
                <a:extLst>
                  <a:ext uri="{FF2B5EF4-FFF2-40B4-BE49-F238E27FC236}">
                    <a16:creationId xmlns:a16="http://schemas.microsoft.com/office/drawing/2014/main" id="{8EDA8976-C002-475D-923B-6C6D4B4406C6}"/>
                  </a:ext>
                </a:extLst>
              </p:cNvPr>
              <p:cNvSpPr txBox="1"/>
              <p:nvPr/>
            </p:nvSpPr>
            <p:spPr>
              <a:xfrm>
                <a:off x="2639942" y="1383766"/>
                <a:ext cx="1609090" cy="59309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zh-CN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第二个</a:t>
                </a:r>
                <a:endPara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r>
                  <a:rPr lang="zh-CN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仰角</a:t>
                </a:r>
                <a:r>
                  <a:rPr lang="zh-CN" sz="1200" kern="10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= ____________</a:t>
                </a:r>
                <a:endPara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51389D53-5414-48EC-ADB9-4BC7FC4C6E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4" t="7996" r="10" b="55788"/>
              <a:stretch/>
            </p:blipFill>
            <p:spPr bwMode="auto">
              <a:xfrm>
                <a:off x="2385245" y="2343172"/>
                <a:ext cx="485744" cy="10299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916E0D-5714-4A48-B6E0-AE692958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35</a:t>
            </a:fld>
            <a:endParaRPr lang="zh-CN" altLang="en-US"/>
          </a:p>
        </p:txBody>
      </p:sp>
      <p:sp>
        <p:nvSpPr>
          <p:cNvPr id="25" name="Text Box 1">
            <a:extLst>
              <a:ext uri="{FF2B5EF4-FFF2-40B4-BE49-F238E27FC236}">
                <a16:creationId xmlns:a16="http://schemas.microsoft.com/office/drawing/2014/main" id="{CEDD7EC3-93BA-44E0-B311-8468669DA452}"/>
              </a:ext>
            </a:extLst>
          </p:cNvPr>
          <p:cNvSpPr txBox="1"/>
          <p:nvPr/>
        </p:nvSpPr>
        <p:spPr>
          <a:xfrm flipH="1">
            <a:off x="3242426" y="2427867"/>
            <a:ext cx="523240" cy="333375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kern="10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22.8°</a:t>
            </a:r>
            <a:endParaRPr lang="en-US" sz="1200" kern="10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6" name="Text Box 1">
            <a:extLst>
              <a:ext uri="{FF2B5EF4-FFF2-40B4-BE49-F238E27FC236}">
                <a16:creationId xmlns:a16="http://schemas.microsoft.com/office/drawing/2014/main" id="{72CFF32F-45B5-4735-B6BE-6D09AC1884DD}"/>
              </a:ext>
            </a:extLst>
          </p:cNvPr>
          <p:cNvSpPr txBox="1"/>
          <p:nvPr/>
        </p:nvSpPr>
        <p:spPr>
          <a:xfrm flipH="1">
            <a:off x="5531732" y="2414668"/>
            <a:ext cx="523240" cy="333375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kern="1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48.5°</a:t>
            </a:r>
            <a:endParaRPr lang="en-US" sz="1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7" name="Text Box 1">
            <a:extLst>
              <a:ext uri="{FF2B5EF4-FFF2-40B4-BE49-F238E27FC236}">
                <a16:creationId xmlns:a16="http://schemas.microsoft.com/office/drawing/2014/main" id="{94E98EEC-0379-4128-A29C-BCE582E3809D}"/>
              </a:ext>
            </a:extLst>
          </p:cNvPr>
          <p:cNvSpPr txBox="1"/>
          <p:nvPr/>
        </p:nvSpPr>
        <p:spPr>
          <a:xfrm flipH="1">
            <a:off x="4096237" y="2961246"/>
            <a:ext cx="619125" cy="333375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kern="1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1.65 m</a:t>
            </a:r>
            <a:endParaRPr lang="en-US" sz="1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8" name="Text Box 1">
            <a:extLst>
              <a:ext uri="{FF2B5EF4-FFF2-40B4-BE49-F238E27FC236}">
                <a16:creationId xmlns:a16="http://schemas.microsoft.com/office/drawing/2014/main" id="{D252D00B-4D3A-41CC-8CAC-80B8EB512390}"/>
              </a:ext>
            </a:extLst>
          </p:cNvPr>
          <p:cNvSpPr txBox="1"/>
          <p:nvPr/>
        </p:nvSpPr>
        <p:spPr>
          <a:xfrm flipH="1">
            <a:off x="4958234" y="3588548"/>
            <a:ext cx="695325" cy="333375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kern="1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12.26 m</a:t>
            </a:r>
            <a:endParaRPr lang="en-US" sz="1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107926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6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850064" y="730645"/>
            <a:ext cx="5443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pc="-150" dirty="0">
                <a:solidFill>
                  <a:srgbClr val="3E3A39"/>
                </a:solidFill>
                <a:cs typeface="Times New Roman" panose="02020603050405020304" pitchFamily="18" charset="0"/>
                <a:sym typeface="+mn-lt"/>
              </a:rPr>
              <a:t>(b)  </a:t>
            </a:r>
            <a:r>
              <a:rPr lang="zh-CN" altLang="en-US" sz="2400" b="1" dirty="0">
                <a:solidFill>
                  <a:srgbClr val="3E3A39"/>
                </a:solidFill>
                <a:latin typeface="+mn-ea"/>
              </a:rPr>
              <a:t>由此，估算建筑物的高度</a:t>
            </a:r>
            <a:r>
              <a:rPr lang="en-GB" sz="2400" b="1" i="1" dirty="0">
                <a:solidFill>
                  <a:srgbClr val="3E3A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zh-CN" altLang="en-US" sz="2400" b="1" dirty="0">
                <a:solidFill>
                  <a:srgbClr val="3E3A39"/>
                </a:solidFill>
                <a:latin typeface="+mn-ea"/>
              </a:rPr>
              <a:t>。</a:t>
            </a:r>
            <a:endParaRPr lang="zh-CN" altLang="en-US" sz="2400" i="1" spc="-15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" name="文本框 31">
            <a:extLst>
              <a:ext uri="{FF2B5EF4-FFF2-40B4-BE49-F238E27FC236}">
                <a16:creationId xmlns:a16="http://schemas.microsoft.com/office/drawing/2014/main" id="{B2EDD347-9F4B-4AD9-A6D2-75997C88B8F0}"/>
              </a:ext>
            </a:extLst>
          </p:cNvPr>
          <p:cNvSpPr txBox="1"/>
          <p:nvPr/>
        </p:nvSpPr>
        <p:spPr>
          <a:xfrm>
            <a:off x="1850064" y="1214735"/>
            <a:ext cx="5443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答案：</a:t>
            </a:r>
            <a:endParaRPr lang="en-US" altLang="zh-CN" dirty="0"/>
          </a:p>
          <a:p>
            <a:r>
              <a:rPr lang="zh-CN" altLang="en-US" dirty="0"/>
              <a:t>由学生的眼睛，作一条垂直于建筑物的水平线。</a:t>
            </a:r>
            <a:endParaRPr lang="en-US" altLang="zh-CN" dirty="0"/>
          </a:p>
          <a:p>
            <a:r>
              <a:rPr lang="zh-CN" altLang="en-US" dirty="0"/>
              <a:t>设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</a:t>
            </a:r>
            <a:r>
              <a:rPr lang="zh-CN" altLang="en-US" dirty="0"/>
              <a:t>和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dirty="0"/>
              <a:t>为未知数，如图所示。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E01AC51-8CC7-4BA3-80F3-5E2B90E522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83157350-DBE0-447E-829B-200A9C094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028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9AAD353F-B656-45EC-9EE9-A4968182D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676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AFA55AF-340D-4984-A6FE-DFC7D42BEA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9824010"/>
              </p:ext>
            </p:extLst>
          </p:nvPr>
        </p:nvGraphicFramePr>
        <p:xfrm>
          <a:off x="1925160" y="2260129"/>
          <a:ext cx="2516889" cy="1110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43425" imgH="857191" progId="Equation.DSMT4">
                  <p:embed/>
                </p:oleObj>
              </mc:Choice>
              <mc:Fallback>
                <p:oleObj name="Equation" r:id="rId6" imgW="1943425" imgH="85719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25160" y="2260129"/>
                        <a:ext cx="2516889" cy="1110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791135B-5642-46B9-8E61-3D55E318BF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480200"/>
              </p:ext>
            </p:extLst>
          </p:nvPr>
        </p:nvGraphicFramePr>
        <p:xfrm>
          <a:off x="1908629" y="3463368"/>
          <a:ext cx="2516888" cy="1110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43425" imgH="857191" progId="Equation.DSMT4">
                  <p:embed/>
                </p:oleObj>
              </mc:Choice>
              <mc:Fallback>
                <p:oleObj name="Equation" r:id="rId8" imgW="1943425" imgH="85719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08629" y="3463368"/>
                        <a:ext cx="2516888" cy="1110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FA3F72-5FCA-484A-8005-BB6079147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36</a:t>
            </a:fld>
            <a:endParaRPr lang="zh-CN" alt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82754C-DD67-41F8-97D6-67D8919F95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1999" y="2688786"/>
            <a:ext cx="2958564" cy="171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25632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6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1E01AC51-8CC7-4BA3-80F3-5E2B90E522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83157350-DBE0-447E-829B-200A9C094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028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9AAD353F-B656-45EC-9EE9-A4968182D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676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AFA55AF-340D-4984-A6FE-DFC7D42BEA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2050354"/>
              </p:ext>
            </p:extLst>
          </p:nvPr>
        </p:nvGraphicFramePr>
        <p:xfrm>
          <a:off x="1925161" y="495120"/>
          <a:ext cx="2040782" cy="900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43425" imgH="857191" progId="Equation.DSMT4">
                  <p:embed/>
                </p:oleObj>
              </mc:Choice>
              <mc:Fallback>
                <p:oleObj name="Equation" r:id="rId5" imgW="1943425" imgH="857191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AFA55AF-340D-4984-A6FE-DFC7D42BEA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25161" y="495120"/>
                        <a:ext cx="2040782" cy="9003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791135B-5642-46B9-8E61-3D55E318BF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222329"/>
              </p:ext>
            </p:extLst>
          </p:nvPr>
        </p:nvGraphicFramePr>
        <p:xfrm>
          <a:off x="1970057" y="1404190"/>
          <a:ext cx="1950990" cy="860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43425" imgH="857191" progId="Equation.DSMT4">
                  <p:embed/>
                </p:oleObj>
              </mc:Choice>
              <mc:Fallback>
                <p:oleObj name="Equation" r:id="rId7" imgW="1943425" imgH="857191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791135B-5642-46B9-8E61-3D55E318BF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70057" y="1404190"/>
                        <a:ext cx="1950990" cy="8607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文本框 31">
            <a:extLst>
              <a:ext uri="{FF2B5EF4-FFF2-40B4-BE49-F238E27FC236}">
                <a16:creationId xmlns:a16="http://schemas.microsoft.com/office/drawing/2014/main" id="{04CE6882-3FD7-4011-826B-C75F14FE90C8}"/>
              </a:ext>
            </a:extLst>
          </p:cNvPr>
          <p:cNvSpPr txBox="1"/>
          <p:nvPr/>
        </p:nvSpPr>
        <p:spPr>
          <a:xfrm>
            <a:off x="1925161" y="2291027"/>
            <a:ext cx="2991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把 </a:t>
            </a:r>
            <a:r>
              <a:rPr lang="en-US" altLang="zh-CN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(1) </a:t>
            </a:r>
            <a:r>
              <a:rPr lang="zh-CN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代入 </a:t>
            </a:r>
            <a:r>
              <a:rPr lang="en-US" altLang="zh-CN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(2)</a:t>
            </a:r>
            <a:r>
              <a:rPr lang="zh-CN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，可得：</a:t>
            </a:r>
            <a:endParaRPr lang="en-US" altLang="zh-CN" sz="1600" spc="-15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E6D611B-E7F1-47F9-B391-92CF949D56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091893"/>
              </p:ext>
            </p:extLst>
          </p:nvPr>
        </p:nvGraphicFramePr>
        <p:xfrm>
          <a:off x="1426745" y="2679329"/>
          <a:ext cx="3437697" cy="1813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466800" imgH="1828800" progId="Equation.DSMT4">
                  <p:embed/>
                </p:oleObj>
              </mc:Choice>
              <mc:Fallback>
                <p:oleObj name="Equation" r:id="rId9" imgW="3466800" imgH="182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26745" y="2679329"/>
                        <a:ext cx="3437697" cy="18132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0A01137-A797-484A-8831-72AF9C63E2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68194"/>
              </p:ext>
            </p:extLst>
          </p:nvPr>
        </p:nvGraphicFramePr>
        <p:xfrm>
          <a:off x="4878298" y="715209"/>
          <a:ext cx="1850136" cy="504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467109" imgH="399974" progId="Equation.DSMT4">
                  <p:embed/>
                </p:oleObj>
              </mc:Choice>
              <mc:Fallback>
                <p:oleObj name="Equation" r:id="rId11" imgW="1467109" imgH="39997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78298" y="715209"/>
                        <a:ext cx="1850136" cy="5045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文本框 31">
            <a:extLst>
              <a:ext uri="{FF2B5EF4-FFF2-40B4-BE49-F238E27FC236}">
                <a16:creationId xmlns:a16="http://schemas.microsoft.com/office/drawing/2014/main" id="{B4D798AE-7597-47E1-8C38-13EDA2C9E465}"/>
              </a:ext>
            </a:extLst>
          </p:cNvPr>
          <p:cNvSpPr txBox="1"/>
          <p:nvPr/>
        </p:nvSpPr>
        <p:spPr>
          <a:xfrm>
            <a:off x="4735899" y="1354481"/>
            <a:ext cx="2401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∴建筑物的高度是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9.86 m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6797D36-1819-4985-B303-8DF7F8B19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37</a:t>
            </a:fld>
            <a:endParaRPr lang="zh-CN" alt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EA350C14-CB61-43C6-95B6-E03478490F2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53429" y="2910348"/>
            <a:ext cx="2577133" cy="149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211588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48207" y="127908"/>
            <a:ext cx="7047587" cy="488768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3255217" y="2192378"/>
            <a:ext cx="28197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活动</a:t>
            </a:r>
            <a:r>
              <a:rPr lang="en-US" altLang="zh-CN" sz="44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27" name="任意多边形 7"/>
          <p:cNvSpPr/>
          <p:nvPr>
            <p:custDataLst>
              <p:tags r:id="rId1"/>
            </p:custDataLst>
          </p:nvPr>
        </p:nvSpPr>
        <p:spPr>
          <a:xfrm flipH="1">
            <a:off x="2665163" y="4112122"/>
            <a:ext cx="3999848" cy="135342"/>
          </a:xfrm>
          <a:custGeom>
            <a:avLst/>
            <a:gdLst>
              <a:gd name="connsiteX0" fmla="*/ 0 w 3556000"/>
              <a:gd name="connsiteY0" fmla="*/ 0 h 220464"/>
              <a:gd name="connsiteX1" fmla="*/ 304800 w 3556000"/>
              <a:gd name="connsiteY1" fmla="*/ 215900 h 220464"/>
              <a:gd name="connsiteX2" fmla="*/ 1168400 w 3556000"/>
              <a:gd name="connsiteY2" fmla="*/ 152400 h 220464"/>
              <a:gd name="connsiteX3" fmla="*/ 2590800 w 3556000"/>
              <a:gd name="connsiteY3" fmla="*/ 38100 h 220464"/>
              <a:gd name="connsiteX4" fmla="*/ 3556000 w 3556000"/>
              <a:gd name="connsiteY4" fmla="*/ 165100 h 22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6000" h="220464">
                <a:moveTo>
                  <a:pt x="0" y="0"/>
                </a:moveTo>
                <a:cubicBezTo>
                  <a:pt x="55033" y="95250"/>
                  <a:pt x="110067" y="190500"/>
                  <a:pt x="304800" y="215900"/>
                </a:cubicBezTo>
                <a:cubicBezTo>
                  <a:pt x="499533" y="241300"/>
                  <a:pt x="1168400" y="152400"/>
                  <a:pt x="1168400" y="152400"/>
                </a:cubicBezTo>
                <a:cubicBezTo>
                  <a:pt x="1549400" y="122767"/>
                  <a:pt x="2192867" y="35983"/>
                  <a:pt x="2590800" y="38100"/>
                </a:cubicBezTo>
                <a:cubicBezTo>
                  <a:pt x="2988733" y="40217"/>
                  <a:pt x="3272366" y="102658"/>
                  <a:pt x="3556000" y="165100"/>
                </a:cubicBezTo>
              </a:path>
            </a:pathLst>
          </a:custGeom>
          <a:noFill/>
          <a:ln w="19050">
            <a:solidFill>
              <a:srgbClr val="6969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1" name="KSO_Shape"/>
          <p:cNvSpPr/>
          <p:nvPr>
            <p:custDataLst>
              <p:tags r:id="rId2"/>
            </p:custDataLst>
          </p:nvPr>
        </p:nvSpPr>
        <p:spPr bwMode="auto">
          <a:xfrm>
            <a:off x="6699539" y="3608488"/>
            <a:ext cx="450056" cy="451247"/>
          </a:xfrm>
          <a:custGeom>
            <a:avLst/>
            <a:gdLst>
              <a:gd name="T0" fmla="*/ 311438 w 1909763"/>
              <a:gd name="T1" fmla="*/ 1234671 h 1912938"/>
              <a:gd name="T2" fmla="*/ 423998 w 1909763"/>
              <a:gd name="T3" fmla="*/ 1256142 h 1912938"/>
              <a:gd name="T4" fmla="*/ 469528 w 1909763"/>
              <a:gd name="T5" fmla="*/ 1335710 h 1912938"/>
              <a:gd name="T6" fmla="*/ 530235 w 1909763"/>
              <a:gd name="T7" fmla="*/ 1396649 h 1912938"/>
              <a:gd name="T8" fmla="*/ 631728 w 1909763"/>
              <a:gd name="T9" fmla="*/ 1456326 h 1912938"/>
              <a:gd name="T10" fmla="*/ 647854 w 1909763"/>
              <a:gd name="T11" fmla="*/ 1533683 h 1912938"/>
              <a:gd name="T12" fmla="*/ 0 w 1909763"/>
              <a:gd name="T13" fmla="*/ 1905000 h 1912938"/>
              <a:gd name="T14" fmla="*/ 990076 w 1909763"/>
              <a:gd name="T15" fmla="*/ 547002 h 1912938"/>
              <a:gd name="T16" fmla="*/ 1084268 w 1909763"/>
              <a:gd name="T17" fmla="*/ 595709 h 1912938"/>
              <a:gd name="T18" fmla="*/ 1176565 w 1909763"/>
              <a:gd name="T19" fmla="*/ 667504 h 1912938"/>
              <a:gd name="T20" fmla="*/ 1294781 w 1909763"/>
              <a:gd name="T21" fmla="*/ 800657 h 1912938"/>
              <a:gd name="T22" fmla="*/ 1351992 w 1909763"/>
              <a:gd name="T23" fmla="*/ 906610 h 1912938"/>
              <a:gd name="T24" fmla="*/ 1367480 w 1909763"/>
              <a:gd name="T25" fmla="*/ 971447 h 1912938"/>
              <a:gd name="T26" fmla="*/ 741633 w 1909763"/>
              <a:gd name="T27" fmla="*/ 1521772 h 1912938"/>
              <a:gd name="T28" fmla="*/ 719507 w 1909763"/>
              <a:gd name="T29" fmla="*/ 1441437 h 1912938"/>
              <a:gd name="T30" fmla="*/ 689163 w 1909763"/>
              <a:gd name="T31" fmla="*/ 1362684 h 1912938"/>
              <a:gd name="T32" fmla="*/ 605717 w 1909763"/>
              <a:gd name="T33" fmla="*/ 1309233 h 1912938"/>
              <a:gd name="T34" fmla="*/ 554511 w 1909763"/>
              <a:gd name="T35" fmla="*/ 1257047 h 1912938"/>
              <a:gd name="T36" fmla="*/ 495403 w 1909763"/>
              <a:gd name="T37" fmla="*/ 1173233 h 1912938"/>
              <a:gd name="T38" fmla="*/ 414485 w 1909763"/>
              <a:gd name="T39" fmla="*/ 1167223 h 1912938"/>
              <a:gd name="T40" fmla="*/ 334200 w 1909763"/>
              <a:gd name="T41" fmla="*/ 1137810 h 1912938"/>
              <a:gd name="T42" fmla="*/ 1102115 w 1909763"/>
              <a:gd name="T43" fmla="*/ 389221 h 1912938"/>
              <a:gd name="T44" fmla="*/ 1182317 w 1909763"/>
              <a:gd name="T45" fmla="*/ 412935 h 1912938"/>
              <a:gd name="T46" fmla="*/ 1278052 w 1909763"/>
              <a:gd name="T47" fmla="*/ 467951 h 1912938"/>
              <a:gd name="T48" fmla="*/ 1390271 w 1909763"/>
              <a:gd name="T49" fmla="*/ 569762 h 1912938"/>
              <a:gd name="T50" fmla="*/ 1465401 w 1909763"/>
              <a:gd name="T51" fmla="*/ 674102 h 1912938"/>
              <a:gd name="T52" fmla="*/ 1496150 w 1909763"/>
              <a:gd name="T53" fmla="*/ 753148 h 1912938"/>
              <a:gd name="T54" fmla="*/ 1438773 w 1909763"/>
              <a:gd name="T55" fmla="*/ 874245 h 1912938"/>
              <a:gd name="T56" fmla="*/ 1394075 w 1909763"/>
              <a:gd name="T57" fmla="*/ 754728 h 1912938"/>
              <a:gd name="T58" fmla="*/ 1286611 w 1909763"/>
              <a:gd name="T59" fmla="*/ 617822 h 1912938"/>
              <a:gd name="T60" fmla="*/ 1182317 w 1909763"/>
              <a:gd name="T61" fmla="*/ 530239 h 1912938"/>
              <a:gd name="T62" fmla="*/ 1095458 w 1909763"/>
              <a:gd name="T63" fmla="*/ 479966 h 1912938"/>
              <a:gd name="T64" fmla="*/ 1079925 w 1909763"/>
              <a:gd name="T65" fmla="*/ 387324 h 1912938"/>
              <a:gd name="T66" fmla="*/ 1274840 w 1909763"/>
              <a:gd name="T67" fmla="*/ 248813 h 1912938"/>
              <a:gd name="T68" fmla="*/ 1361157 w 1909763"/>
              <a:gd name="T69" fmla="*/ 287000 h 1912938"/>
              <a:gd name="T70" fmla="*/ 1471820 w 1909763"/>
              <a:gd name="T71" fmla="*/ 367792 h 1912938"/>
              <a:gd name="T72" fmla="*/ 1577108 w 1909763"/>
              <a:gd name="T73" fmla="*/ 484246 h 1912938"/>
              <a:gd name="T74" fmla="*/ 1629910 w 1909763"/>
              <a:gd name="T75" fmla="*/ 580818 h 1912938"/>
              <a:gd name="T76" fmla="*/ 1646668 w 1909763"/>
              <a:gd name="T77" fmla="*/ 647723 h 1912938"/>
              <a:gd name="T78" fmla="*/ 1571733 w 1909763"/>
              <a:gd name="T79" fmla="*/ 701374 h 1912938"/>
              <a:gd name="T80" fmla="*/ 1500908 w 1909763"/>
              <a:gd name="T81" fmla="*/ 566932 h 1912938"/>
              <a:gd name="T82" fmla="*/ 1381077 w 1909763"/>
              <a:gd name="T83" fmla="*/ 437539 h 1912938"/>
              <a:gd name="T84" fmla="*/ 1277685 w 1909763"/>
              <a:gd name="T85" fmla="*/ 362111 h 1912938"/>
              <a:gd name="T86" fmla="*/ 1174610 w 1909763"/>
              <a:gd name="T87" fmla="*/ 313195 h 1912938"/>
              <a:gd name="T88" fmla="*/ 1571880 w 1909763"/>
              <a:gd name="T89" fmla="*/ 0 h 1912938"/>
              <a:gd name="T90" fmla="*/ 1674374 w 1909763"/>
              <a:gd name="T91" fmla="*/ 27868 h 1912938"/>
              <a:gd name="T92" fmla="*/ 1797116 w 1909763"/>
              <a:gd name="T93" fmla="*/ 110838 h 1912938"/>
              <a:gd name="T94" fmla="*/ 1880946 w 1909763"/>
              <a:gd name="T95" fmla="*/ 216927 h 1912938"/>
              <a:gd name="T96" fmla="*/ 1901825 w 1909763"/>
              <a:gd name="T97" fmla="*/ 315415 h 1912938"/>
              <a:gd name="T98" fmla="*/ 1879681 w 1909763"/>
              <a:gd name="T99" fmla="*/ 399018 h 1912938"/>
              <a:gd name="T100" fmla="*/ 1834128 w 1909763"/>
              <a:gd name="T101" fmla="*/ 461405 h 1912938"/>
              <a:gd name="T102" fmla="*/ 1716764 w 1909763"/>
              <a:gd name="T103" fmla="*/ 551026 h 1912938"/>
              <a:gd name="T104" fmla="*/ 1686079 w 1909763"/>
              <a:gd name="T105" fmla="*/ 466156 h 1912938"/>
              <a:gd name="T106" fmla="*/ 1635148 w 1909763"/>
              <a:gd name="T107" fmla="*/ 386034 h 1912938"/>
              <a:gd name="T108" fmla="*/ 1552899 w 1909763"/>
              <a:gd name="T109" fmla="*/ 297997 h 1912938"/>
              <a:gd name="T110" fmla="*/ 1465272 w 1909763"/>
              <a:gd name="T111" fmla="*/ 231811 h 1912938"/>
              <a:gd name="T112" fmla="*/ 1387135 w 1909763"/>
              <a:gd name="T113" fmla="*/ 193176 h 1912938"/>
              <a:gd name="T114" fmla="*/ 1324816 w 1909763"/>
              <a:gd name="T115" fmla="*/ 138389 h 1912938"/>
              <a:gd name="T116" fmla="*/ 1449455 w 1909763"/>
              <a:gd name="T117" fmla="*/ 33885 h 1912938"/>
              <a:gd name="T118" fmla="*/ 1518102 w 1909763"/>
              <a:gd name="T119" fmla="*/ 4750 h 19129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909763" h="1912938">
                <a:moveTo>
                  <a:pt x="275590" y="1223963"/>
                </a:moveTo>
                <a:lnTo>
                  <a:pt x="276860" y="1225231"/>
                </a:lnTo>
                <a:lnTo>
                  <a:pt x="281623" y="1228085"/>
                </a:lnTo>
                <a:lnTo>
                  <a:pt x="285433" y="1229987"/>
                </a:lnTo>
                <a:lnTo>
                  <a:pt x="290513" y="1232207"/>
                </a:lnTo>
                <a:lnTo>
                  <a:pt x="296545" y="1235060"/>
                </a:lnTo>
                <a:lnTo>
                  <a:pt x="304165" y="1237280"/>
                </a:lnTo>
                <a:lnTo>
                  <a:pt x="312738" y="1239816"/>
                </a:lnTo>
                <a:lnTo>
                  <a:pt x="323215" y="1242036"/>
                </a:lnTo>
                <a:lnTo>
                  <a:pt x="335280" y="1244255"/>
                </a:lnTo>
                <a:lnTo>
                  <a:pt x="348933" y="1246157"/>
                </a:lnTo>
                <a:lnTo>
                  <a:pt x="364173" y="1248060"/>
                </a:lnTo>
                <a:lnTo>
                  <a:pt x="381318" y="1249328"/>
                </a:lnTo>
                <a:lnTo>
                  <a:pt x="400368" y="1249962"/>
                </a:lnTo>
                <a:lnTo>
                  <a:pt x="421958" y="1250279"/>
                </a:lnTo>
                <a:lnTo>
                  <a:pt x="425768" y="1261376"/>
                </a:lnTo>
                <a:lnTo>
                  <a:pt x="430213" y="1272474"/>
                </a:lnTo>
                <a:lnTo>
                  <a:pt x="434658" y="1282937"/>
                </a:lnTo>
                <a:lnTo>
                  <a:pt x="440055" y="1293083"/>
                </a:lnTo>
                <a:lnTo>
                  <a:pt x="445453" y="1303229"/>
                </a:lnTo>
                <a:lnTo>
                  <a:pt x="451485" y="1313375"/>
                </a:lnTo>
                <a:lnTo>
                  <a:pt x="457835" y="1322886"/>
                </a:lnTo>
                <a:lnTo>
                  <a:pt x="464185" y="1332081"/>
                </a:lnTo>
                <a:lnTo>
                  <a:pt x="471488" y="1341276"/>
                </a:lnTo>
                <a:lnTo>
                  <a:pt x="478473" y="1349837"/>
                </a:lnTo>
                <a:lnTo>
                  <a:pt x="485775" y="1358080"/>
                </a:lnTo>
                <a:lnTo>
                  <a:pt x="493395" y="1366324"/>
                </a:lnTo>
                <a:lnTo>
                  <a:pt x="500698" y="1374250"/>
                </a:lnTo>
                <a:lnTo>
                  <a:pt x="508635" y="1381860"/>
                </a:lnTo>
                <a:lnTo>
                  <a:pt x="516573" y="1388835"/>
                </a:lnTo>
                <a:lnTo>
                  <a:pt x="524510" y="1395493"/>
                </a:lnTo>
                <a:lnTo>
                  <a:pt x="532448" y="1402469"/>
                </a:lnTo>
                <a:lnTo>
                  <a:pt x="540385" y="1408810"/>
                </a:lnTo>
                <a:lnTo>
                  <a:pt x="555943" y="1420541"/>
                </a:lnTo>
                <a:lnTo>
                  <a:pt x="571500" y="1430687"/>
                </a:lnTo>
                <a:lnTo>
                  <a:pt x="586105" y="1439565"/>
                </a:lnTo>
                <a:lnTo>
                  <a:pt x="600075" y="1447492"/>
                </a:lnTo>
                <a:lnTo>
                  <a:pt x="612775" y="1453833"/>
                </a:lnTo>
                <a:lnTo>
                  <a:pt x="624523" y="1458589"/>
                </a:lnTo>
                <a:lnTo>
                  <a:pt x="634365" y="1462394"/>
                </a:lnTo>
                <a:lnTo>
                  <a:pt x="634365" y="1467784"/>
                </a:lnTo>
                <a:lnTo>
                  <a:pt x="634683" y="1473808"/>
                </a:lnTo>
                <a:lnTo>
                  <a:pt x="635318" y="1479832"/>
                </a:lnTo>
                <a:lnTo>
                  <a:pt x="636270" y="1486173"/>
                </a:lnTo>
                <a:lnTo>
                  <a:pt x="638810" y="1499173"/>
                </a:lnTo>
                <a:lnTo>
                  <a:pt x="641668" y="1512489"/>
                </a:lnTo>
                <a:lnTo>
                  <a:pt x="645795" y="1526440"/>
                </a:lnTo>
                <a:lnTo>
                  <a:pt x="650558" y="1540074"/>
                </a:lnTo>
                <a:lnTo>
                  <a:pt x="655321" y="1553707"/>
                </a:lnTo>
                <a:lnTo>
                  <a:pt x="660083" y="1566707"/>
                </a:lnTo>
                <a:lnTo>
                  <a:pt x="665481" y="1579389"/>
                </a:lnTo>
                <a:lnTo>
                  <a:pt x="670243" y="1590803"/>
                </a:lnTo>
                <a:lnTo>
                  <a:pt x="679133" y="1610144"/>
                </a:lnTo>
                <a:lnTo>
                  <a:pt x="685165" y="1623144"/>
                </a:lnTo>
                <a:lnTo>
                  <a:pt x="687388" y="1627900"/>
                </a:lnTo>
                <a:lnTo>
                  <a:pt x="0" y="1912938"/>
                </a:lnTo>
                <a:lnTo>
                  <a:pt x="275590" y="1223963"/>
                </a:lnTo>
                <a:close/>
                <a:moveTo>
                  <a:pt x="923427" y="530225"/>
                </a:moveTo>
                <a:lnTo>
                  <a:pt x="931362" y="531813"/>
                </a:lnTo>
                <a:lnTo>
                  <a:pt x="941201" y="533401"/>
                </a:lnTo>
                <a:lnTo>
                  <a:pt x="951993" y="536259"/>
                </a:lnTo>
                <a:lnTo>
                  <a:pt x="965007" y="539435"/>
                </a:lnTo>
                <a:lnTo>
                  <a:pt x="978972" y="544199"/>
                </a:lnTo>
                <a:lnTo>
                  <a:pt x="994208" y="549281"/>
                </a:lnTo>
                <a:lnTo>
                  <a:pt x="1010713" y="555950"/>
                </a:lnTo>
                <a:lnTo>
                  <a:pt x="1028805" y="564526"/>
                </a:lnTo>
                <a:lnTo>
                  <a:pt x="1038327" y="568972"/>
                </a:lnTo>
                <a:lnTo>
                  <a:pt x="1047849" y="574053"/>
                </a:lnTo>
                <a:lnTo>
                  <a:pt x="1057689" y="579453"/>
                </a:lnTo>
                <a:lnTo>
                  <a:pt x="1067845" y="585487"/>
                </a:lnTo>
                <a:lnTo>
                  <a:pt x="1078320" y="591521"/>
                </a:lnTo>
                <a:lnTo>
                  <a:pt x="1088794" y="598191"/>
                </a:lnTo>
                <a:lnTo>
                  <a:pt x="1099903" y="605495"/>
                </a:lnTo>
                <a:lnTo>
                  <a:pt x="1111012" y="613118"/>
                </a:lnTo>
                <a:lnTo>
                  <a:pt x="1122439" y="621058"/>
                </a:lnTo>
                <a:lnTo>
                  <a:pt x="1133548" y="630268"/>
                </a:lnTo>
                <a:lnTo>
                  <a:pt x="1145609" y="639161"/>
                </a:lnTo>
                <a:lnTo>
                  <a:pt x="1157353" y="649006"/>
                </a:lnTo>
                <a:lnTo>
                  <a:pt x="1169415" y="659487"/>
                </a:lnTo>
                <a:lnTo>
                  <a:pt x="1181476" y="670285"/>
                </a:lnTo>
                <a:lnTo>
                  <a:pt x="1193855" y="681719"/>
                </a:lnTo>
                <a:lnTo>
                  <a:pt x="1206234" y="693787"/>
                </a:lnTo>
                <a:lnTo>
                  <a:pt x="1224326" y="712208"/>
                </a:lnTo>
                <a:lnTo>
                  <a:pt x="1241148" y="730311"/>
                </a:lnTo>
                <a:lnTo>
                  <a:pt x="1257336" y="748731"/>
                </a:lnTo>
                <a:lnTo>
                  <a:pt x="1272888" y="767152"/>
                </a:lnTo>
                <a:lnTo>
                  <a:pt x="1287172" y="785573"/>
                </a:lnTo>
                <a:lnTo>
                  <a:pt x="1300185" y="803993"/>
                </a:lnTo>
                <a:lnTo>
                  <a:pt x="1312246" y="822096"/>
                </a:lnTo>
                <a:lnTo>
                  <a:pt x="1323356" y="840199"/>
                </a:lnTo>
                <a:lnTo>
                  <a:pt x="1333513" y="857984"/>
                </a:lnTo>
                <a:lnTo>
                  <a:pt x="1343035" y="875770"/>
                </a:lnTo>
                <a:lnTo>
                  <a:pt x="1346843" y="884345"/>
                </a:lnTo>
                <a:lnTo>
                  <a:pt x="1350970" y="892920"/>
                </a:lnTo>
                <a:lnTo>
                  <a:pt x="1354461" y="901813"/>
                </a:lnTo>
                <a:lnTo>
                  <a:pt x="1357635" y="910388"/>
                </a:lnTo>
                <a:lnTo>
                  <a:pt x="1360809" y="918963"/>
                </a:lnTo>
                <a:lnTo>
                  <a:pt x="1363349" y="927220"/>
                </a:lnTo>
                <a:lnTo>
                  <a:pt x="1365570" y="935478"/>
                </a:lnTo>
                <a:lnTo>
                  <a:pt x="1367792" y="943735"/>
                </a:lnTo>
                <a:lnTo>
                  <a:pt x="1369697" y="951675"/>
                </a:lnTo>
                <a:lnTo>
                  <a:pt x="1370966" y="959933"/>
                </a:lnTo>
                <a:lnTo>
                  <a:pt x="1372236" y="967873"/>
                </a:lnTo>
                <a:lnTo>
                  <a:pt x="1373188" y="975495"/>
                </a:lnTo>
                <a:lnTo>
                  <a:pt x="774247" y="1579563"/>
                </a:lnTo>
                <a:lnTo>
                  <a:pt x="771708" y="1576387"/>
                </a:lnTo>
                <a:lnTo>
                  <a:pt x="768851" y="1572258"/>
                </a:lnTo>
                <a:lnTo>
                  <a:pt x="765042" y="1566542"/>
                </a:lnTo>
                <a:lnTo>
                  <a:pt x="760281" y="1559237"/>
                </a:lnTo>
                <a:lnTo>
                  <a:pt x="755520" y="1550344"/>
                </a:lnTo>
                <a:lnTo>
                  <a:pt x="749807" y="1540181"/>
                </a:lnTo>
                <a:lnTo>
                  <a:pt x="744728" y="1528113"/>
                </a:lnTo>
                <a:lnTo>
                  <a:pt x="739333" y="1515091"/>
                </a:lnTo>
                <a:lnTo>
                  <a:pt x="734254" y="1500164"/>
                </a:lnTo>
                <a:lnTo>
                  <a:pt x="731715" y="1492224"/>
                </a:lnTo>
                <a:lnTo>
                  <a:pt x="729493" y="1483967"/>
                </a:lnTo>
                <a:lnTo>
                  <a:pt x="727271" y="1475392"/>
                </a:lnTo>
                <a:lnTo>
                  <a:pt x="725367" y="1466181"/>
                </a:lnTo>
                <a:lnTo>
                  <a:pt x="724097" y="1457289"/>
                </a:lnTo>
                <a:lnTo>
                  <a:pt x="722510" y="1447443"/>
                </a:lnTo>
                <a:lnTo>
                  <a:pt x="721241" y="1437280"/>
                </a:lnTo>
                <a:lnTo>
                  <a:pt x="720288" y="1427117"/>
                </a:lnTo>
                <a:lnTo>
                  <a:pt x="719336" y="1416319"/>
                </a:lnTo>
                <a:lnTo>
                  <a:pt x="719336" y="1405203"/>
                </a:lnTo>
                <a:lnTo>
                  <a:pt x="719336" y="1394087"/>
                </a:lnTo>
                <a:lnTo>
                  <a:pt x="719971" y="1382018"/>
                </a:lnTo>
                <a:lnTo>
                  <a:pt x="705688" y="1375349"/>
                </a:lnTo>
                <a:lnTo>
                  <a:pt x="692039" y="1368362"/>
                </a:lnTo>
                <a:lnTo>
                  <a:pt x="679343" y="1361692"/>
                </a:lnTo>
                <a:lnTo>
                  <a:pt x="667282" y="1355023"/>
                </a:lnTo>
                <a:lnTo>
                  <a:pt x="655855" y="1348035"/>
                </a:lnTo>
                <a:lnTo>
                  <a:pt x="645381" y="1341366"/>
                </a:lnTo>
                <a:lnTo>
                  <a:pt x="635224" y="1334696"/>
                </a:lnTo>
                <a:lnTo>
                  <a:pt x="625385" y="1327709"/>
                </a:lnTo>
                <a:lnTo>
                  <a:pt x="616497" y="1321357"/>
                </a:lnTo>
                <a:lnTo>
                  <a:pt x="608245" y="1314688"/>
                </a:lnTo>
                <a:lnTo>
                  <a:pt x="599992" y="1308018"/>
                </a:lnTo>
                <a:lnTo>
                  <a:pt x="592692" y="1301349"/>
                </a:lnTo>
                <a:lnTo>
                  <a:pt x="585709" y="1294679"/>
                </a:lnTo>
                <a:lnTo>
                  <a:pt x="579361" y="1288327"/>
                </a:lnTo>
                <a:lnTo>
                  <a:pt x="573013" y="1281975"/>
                </a:lnTo>
                <a:lnTo>
                  <a:pt x="567300" y="1275306"/>
                </a:lnTo>
                <a:lnTo>
                  <a:pt x="561904" y="1268636"/>
                </a:lnTo>
                <a:lnTo>
                  <a:pt x="556825" y="1262285"/>
                </a:lnTo>
                <a:lnTo>
                  <a:pt x="552064" y="1255933"/>
                </a:lnTo>
                <a:lnTo>
                  <a:pt x="547621" y="1249898"/>
                </a:lnTo>
                <a:lnTo>
                  <a:pt x="539686" y="1237194"/>
                </a:lnTo>
                <a:lnTo>
                  <a:pt x="532703" y="1224808"/>
                </a:lnTo>
                <a:lnTo>
                  <a:pt x="526355" y="1212739"/>
                </a:lnTo>
                <a:lnTo>
                  <a:pt x="520641" y="1200988"/>
                </a:lnTo>
                <a:lnTo>
                  <a:pt x="509850" y="1177804"/>
                </a:lnTo>
                <a:lnTo>
                  <a:pt x="497471" y="1178122"/>
                </a:lnTo>
                <a:lnTo>
                  <a:pt x="485727" y="1178122"/>
                </a:lnTo>
                <a:lnTo>
                  <a:pt x="474300" y="1178122"/>
                </a:lnTo>
                <a:lnTo>
                  <a:pt x="463509" y="1177804"/>
                </a:lnTo>
                <a:lnTo>
                  <a:pt x="453352" y="1177169"/>
                </a:lnTo>
                <a:lnTo>
                  <a:pt x="443512" y="1175898"/>
                </a:lnTo>
                <a:lnTo>
                  <a:pt x="433673" y="1174628"/>
                </a:lnTo>
                <a:lnTo>
                  <a:pt x="424785" y="1173675"/>
                </a:lnTo>
                <a:lnTo>
                  <a:pt x="416215" y="1172087"/>
                </a:lnTo>
                <a:lnTo>
                  <a:pt x="408280" y="1170182"/>
                </a:lnTo>
                <a:lnTo>
                  <a:pt x="393045" y="1167006"/>
                </a:lnTo>
                <a:lnTo>
                  <a:pt x="379714" y="1162877"/>
                </a:lnTo>
                <a:lnTo>
                  <a:pt x="367653" y="1158431"/>
                </a:lnTo>
                <a:lnTo>
                  <a:pt x="357496" y="1153984"/>
                </a:lnTo>
                <a:lnTo>
                  <a:pt x="348926" y="1149855"/>
                </a:lnTo>
                <a:lnTo>
                  <a:pt x="341308" y="1146044"/>
                </a:lnTo>
                <a:lnTo>
                  <a:pt x="335595" y="1142551"/>
                </a:lnTo>
                <a:lnTo>
                  <a:pt x="331151" y="1139375"/>
                </a:lnTo>
                <a:lnTo>
                  <a:pt x="327660" y="1137152"/>
                </a:lnTo>
                <a:lnTo>
                  <a:pt x="325438" y="1134928"/>
                </a:lnTo>
                <a:lnTo>
                  <a:pt x="923427" y="530225"/>
                </a:lnTo>
                <a:close/>
                <a:moveTo>
                  <a:pt x="1084432" y="388938"/>
                </a:moveTo>
                <a:lnTo>
                  <a:pt x="1089844" y="389573"/>
                </a:lnTo>
                <a:lnTo>
                  <a:pt x="1097165" y="389891"/>
                </a:lnTo>
                <a:lnTo>
                  <a:pt x="1106715" y="390843"/>
                </a:lnTo>
                <a:lnTo>
                  <a:pt x="1118175" y="392748"/>
                </a:lnTo>
                <a:lnTo>
                  <a:pt x="1132499" y="396241"/>
                </a:lnTo>
                <a:lnTo>
                  <a:pt x="1140458" y="398146"/>
                </a:lnTo>
                <a:lnTo>
                  <a:pt x="1148734" y="400686"/>
                </a:lnTo>
                <a:lnTo>
                  <a:pt x="1157329" y="403226"/>
                </a:lnTo>
                <a:lnTo>
                  <a:pt x="1166879" y="406718"/>
                </a:lnTo>
                <a:lnTo>
                  <a:pt x="1176747" y="410528"/>
                </a:lnTo>
                <a:lnTo>
                  <a:pt x="1187252" y="414656"/>
                </a:lnTo>
                <a:lnTo>
                  <a:pt x="1197756" y="419418"/>
                </a:lnTo>
                <a:lnTo>
                  <a:pt x="1208579" y="424816"/>
                </a:lnTo>
                <a:lnTo>
                  <a:pt x="1220358" y="430848"/>
                </a:lnTo>
                <a:lnTo>
                  <a:pt x="1232136" y="437198"/>
                </a:lnTo>
                <a:lnTo>
                  <a:pt x="1244550" y="444183"/>
                </a:lnTo>
                <a:lnTo>
                  <a:pt x="1256965" y="452121"/>
                </a:lnTo>
                <a:lnTo>
                  <a:pt x="1270017" y="460376"/>
                </a:lnTo>
                <a:lnTo>
                  <a:pt x="1283386" y="469901"/>
                </a:lnTo>
                <a:lnTo>
                  <a:pt x="1296438" y="480061"/>
                </a:lnTo>
                <a:lnTo>
                  <a:pt x="1310444" y="490856"/>
                </a:lnTo>
                <a:lnTo>
                  <a:pt x="1324450" y="502286"/>
                </a:lnTo>
                <a:lnTo>
                  <a:pt x="1338775" y="514986"/>
                </a:lnTo>
                <a:lnTo>
                  <a:pt x="1353100" y="528003"/>
                </a:lnTo>
                <a:lnTo>
                  <a:pt x="1367743" y="542291"/>
                </a:lnTo>
                <a:lnTo>
                  <a:pt x="1382386" y="557531"/>
                </a:lnTo>
                <a:lnTo>
                  <a:pt x="1396074" y="572136"/>
                </a:lnTo>
                <a:lnTo>
                  <a:pt x="1408489" y="586423"/>
                </a:lnTo>
                <a:lnTo>
                  <a:pt x="1420267" y="600393"/>
                </a:lnTo>
                <a:lnTo>
                  <a:pt x="1430772" y="613728"/>
                </a:lnTo>
                <a:lnTo>
                  <a:pt x="1440640" y="627381"/>
                </a:lnTo>
                <a:lnTo>
                  <a:pt x="1449235" y="640081"/>
                </a:lnTo>
                <a:lnTo>
                  <a:pt x="1457511" y="653098"/>
                </a:lnTo>
                <a:lnTo>
                  <a:pt x="1464833" y="665163"/>
                </a:lnTo>
                <a:lnTo>
                  <a:pt x="1471517" y="676911"/>
                </a:lnTo>
                <a:lnTo>
                  <a:pt x="1477566" y="688341"/>
                </a:lnTo>
                <a:lnTo>
                  <a:pt x="1482341" y="699136"/>
                </a:lnTo>
                <a:lnTo>
                  <a:pt x="1487434" y="709613"/>
                </a:lnTo>
                <a:lnTo>
                  <a:pt x="1490935" y="720408"/>
                </a:lnTo>
                <a:lnTo>
                  <a:pt x="1494755" y="729616"/>
                </a:lnTo>
                <a:lnTo>
                  <a:pt x="1497939" y="739141"/>
                </a:lnTo>
                <a:lnTo>
                  <a:pt x="1500167" y="747713"/>
                </a:lnTo>
                <a:lnTo>
                  <a:pt x="1502395" y="756286"/>
                </a:lnTo>
                <a:lnTo>
                  <a:pt x="1503987" y="763906"/>
                </a:lnTo>
                <a:lnTo>
                  <a:pt x="1505260" y="771526"/>
                </a:lnTo>
                <a:lnTo>
                  <a:pt x="1507170" y="784543"/>
                </a:lnTo>
                <a:lnTo>
                  <a:pt x="1508125" y="795338"/>
                </a:lnTo>
                <a:lnTo>
                  <a:pt x="1508125" y="804228"/>
                </a:lnTo>
                <a:lnTo>
                  <a:pt x="1507807" y="810261"/>
                </a:lnTo>
                <a:lnTo>
                  <a:pt x="1506852" y="815341"/>
                </a:lnTo>
                <a:lnTo>
                  <a:pt x="1444778" y="877888"/>
                </a:lnTo>
                <a:lnTo>
                  <a:pt x="1442550" y="864553"/>
                </a:lnTo>
                <a:lnTo>
                  <a:pt x="1439048" y="851218"/>
                </a:lnTo>
                <a:lnTo>
                  <a:pt x="1435228" y="836296"/>
                </a:lnTo>
                <a:lnTo>
                  <a:pt x="1430135" y="821691"/>
                </a:lnTo>
                <a:lnTo>
                  <a:pt x="1424087" y="806451"/>
                </a:lnTo>
                <a:lnTo>
                  <a:pt x="1416765" y="790576"/>
                </a:lnTo>
                <a:lnTo>
                  <a:pt x="1408807" y="774383"/>
                </a:lnTo>
                <a:lnTo>
                  <a:pt x="1399894" y="757873"/>
                </a:lnTo>
                <a:lnTo>
                  <a:pt x="1390026" y="741363"/>
                </a:lnTo>
                <a:lnTo>
                  <a:pt x="1378884" y="724536"/>
                </a:lnTo>
                <a:lnTo>
                  <a:pt x="1367106" y="707073"/>
                </a:lnTo>
                <a:lnTo>
                  <a:pt x="1353737" y="689928"/>
                </a:lnTo>
                <a:lnTo>
                  <a:pt x="1340048" y="672466"/>
                </a:lnTo>
                <a:lnTo>
                  <a:pt x="1325087" y="655003"/>
                </a:lnTo>
                <a:lnTo>
                  <a:pt x="1308852" y="637541"/>
                </a:lnTo>
                <a:lnTo>
                  <a:pt x="1291981" y="620396"/>
                </a:lnTo>
                <a:lnTo>
                  <a:pt x="1278611" y="607061"/>
                </a:lnTo>
                <a:lnTo>
                  <a:pt x="1264923" y="594361"/>
                </a:lnTo>
                <a:lnTo>
                  <a:pt x="1251235" y="582296"/>
                </a:lnTo>
                <a:lnTo>
                  <a:pt x="1238184" y="570866"/>
                </a:lnTo>
                <a:lnTo>
                  <a:pt x="1224814" y="560388"/>
                </a:lnTo>
                <a:lnTo>
                  <a:pt x="1212081" y="550228"/>
                </a:lnTo>
                <a:lnTo>
                  <a:pt x="1199348" y="541021"/>
                </a:lnTo>
                <a:lnTo>
                  <a:pt x="1187252" y="532448"/>
                </a:lnTo>
                <a:lnTo>
                  <a:pt x="1175155" y="524511"/>
                </a:lnTo>
                <a:lnTo>
                  <a:pt x="1163059" y="516573"/>
                </a:lnTo>
                <a:lnTo>
                  <a:pt x="1151917" y="509588"/>
                </a:lnTo>
                <a:lnTo>
                  <a:pt x="1140776" y="502921"/>
                </a:lnTo>
                <a:lnTo>
                  <a:pt x="1129953" y="496888"/>
                </a:lnTo>
                <a:lnTo>
                  <a:pt x="1119766" y="491808"/>
                </a:lnTo>
                <a:lnTo>
                  <a:pt x="1109580" y="486411"/>
                </a:lnTo>
                <a:lnTo>
                  <a:pt x="1100030" y="481966"/>
                </a:lnTo>
                <a:lnTo>
                  <a:pt x="1082522" y="474028"/>
                </a:lnTo>
                <a:lnTo>
                  <a:pt x="1066287" y="467678"/>
                </a:lnTo>
                <a:lnTo>
                  <a:pt x="1052599" y="462598"/>
                </a:lnTo>
                <a:lnTo>
                  <a:pt x="1040821" y="459106"/>
                </a:lnTo>
                <a:lnTo>
                  <a:pt x="1031590" y="456248"/>
                </a:lnTo>
                <a:lnTo>
                  <a:pt x="1024905" y="454343"/>
                </a:lnTo>
                <a:lnTo>
                  <a:pt x="1019175" y="453391"/>
                </a:lnTo>
                <a:lnTo>
                  <a:pt x="1084432" y="388938"/>
                </a:lnTo>
                <a:close/>
                <a:moveTo>
                  <a:pt x="1213168" y="238125"/>
                </a:moveTo>
                <a:lnTo>
                  <a:pt x="1218883" y="238125"/>
                </a:lnTo>
                <a:lnTo>
                  <a:pt x="1226186" y="238759"/>
                </a:lnTo>
                <a:lnTo>
                  <a:pt x="1236028" y="239709"/>
                </a:lnTo>
                <a:lnTo>
                  <a:pt x="1248411" y="242245"/>
                </a:lnTo>
                <a:lnTo>
                  <a:pt x="1263016" y="245414"/>
                </a:lnTo>
                <a:lnTo>
                  <a:pt x="1270953" y="247315"/>
                </a:lnTo>
                <a:lnTo>
                  <a:pt x="1280161" y="249850"/>
                </a:lnTo>
                <a:lnTo>
                  <a:pt x="1289051" y="253020"/>
                </a:lnTo>
                <a:lnTo>
                  <a:pt x="1298893" y="256506"/>
                </a:lnTo>
                <a:lnTo>
                  <a:pt x="1309053" y="260625"/>
                </a:lnTo>
                <a:lnTo>
                  <a:pt x="1319848" y="264745"/>
                </a:lnTo>
                <a:lnTo>
                  <a:pt x="1330961" y="269816"/>
                </a:lnTo>
                <a:lnTo>
                  <a:pt x="1342391" y="275203"/>
                </a:lnTo>
                <a:lnTo>
                  <a:pt x="1354456" y="281541"/>
                </a:lnTo>
                <a:lnTo>
                  <a:pt x="1366838" y="288196"/>
                </a:lnTo>
                <a:lnTo>
                  <a:pt x="1379538" y="295802"/>
                </a:lnTo>
                <a:lnTo>
                  <a:pt x="1392873" y="303725"/>
                </a:lnTo>
                <a:lnTo>
                  <a:pt x="1405891" y="312598"/>
                </a:lnTo>
                <a:lnTo>
                  <a:pt x="1419861" y="322422"/>
                </a:lnTo>
                <a:lnTo>
                  <a:pt x="1433831" y="332880"/>
                </a:lnTo>
                <a:lnTo>
                  <a:pt x="1448436" y="344289"/>
                </a:lnTo>
                <a:lnTo>
                  <a:pt x="1463041" y="356332"/>
                </a:lnTo>
                <a:lnTo>
                  <a:pt x="1477963" y="369325"/>
                </a:lnTo>
                <a:lnTo>
                  <a:pt x="1492886" y="383269"/>
                </a:lnTo>
                <a:lnTo>
                  <a:pt x="1508126" y="398164"/>
                </a:lnTo>
                <a:lnTo>
                  <a:pt x="1523366" y="413692"/>
                </a:lnTo>
                <a:lnTo>
                  <a:pt x="1537653" y="428587"/>
                </a:lnTo>
                <a:lnTo>
                  <a:pt x="1550353" y="443481"/>
                </a:lnTo>
                <a:lnTo>
                  <a:pt x="1562418" y="458376"/>
                </a:lnTo>
                <a:lnTo>
                  <a:pt x="1573848" y="472637"/>
                </a:lnTo>
                <a:lnTo>
                  <a:pt x="1583691" y="486264"/>
                </a:lnTo>
                <a:lnTo>
                  <a:pt x="1593216" y="499891"/>
                </a:lnTo>
                <a:lnTo>
                  <a:pt x="1601471" y="512884"/>
                </a:lnTo>
                <a:lnTo>
                  <a:pt x="1609091" y="525878"/>
                </a:lnTo>
                <a:lnTo>
                  <a:pt x="1616076" y="538237"/>
                </a:lnTo>
                <a:lnTo>
                  <a:pt x="1622108" y="549963"/>
                </a:lnTo>
                <a:lnTo>
                  <a:pt x="1627823" y="561371"/>
                </a:lnTo>
                <a:lnTo>
                  <a:pt x="1632268" y="572780"/>
                </a:lnTo>
                <a:lnTo>
                  <a:pt x="1636713" y="583238"/>
                </a:lnTo>
                <a:lnTo>
                  <a:pt x="1640206" y="593379"/>
                </a:lnTo>
                <a:lnTo>
                  <a:pt x="1643699" y="603203"/>
                </a:lnTo>
                <a:lnTo>
                  <a:pt x="1646239" y="612077"/>
                </a:lnTo>
                <a:lnTo>
                  <a:pt x="1648143" y="620633"/>
                </a:lnTo>
                <a:lnTo>
                  <a:pt x="1650049" y="628873"/>
                </a:lnTo>
                <a:lnTo>
                  <a:pt x="1651636" y="636478"/>
                </a:lnTo>
                <a:lnTo>
                  <a:pt x="1652589" y="643767"/>
                </a:lnTo>
                <a:lnTo>
                  <a:pt x="1653541" y="650422"/>
                </a:lnTo>
                <a:lnTo>
                  <a:pt x="1654176" y="661514"/>
                </a:lnTo>
                <a:lnTo>
                  <a:pt x="1654176" y="670705"/>
                </a:lnTo>
                <a:lnTo>
                  <a:pt x="1653859" y="677043"/>
                </a:lnTo>
                <a:lnTo>
                  <a:pt x="1652906" y="682747"/>
                </a:lnTo>
                <a:lnTo>
                  <a:pt x="1588136" y="747713"/>
                </a:lnTo>
                <a:lnTo>
                  <a:pt x="1585596" y="733769"/>
                </a:lnTo>
                <a:lnTo>
                  <a:pt x="1582421" y="719508"/>
                </a:lnTo>
                <a:lnTo>
                  <a:pt x="1578293" y="704297"/>
                </a:lnTo>
                <a:lnTo>
                  <a:pt x="1572896" y="689085"/>
                </a:lnTo>
                <a:lnTo>
                  <a:pt x="1566546" y="672923"/>
                </a:lnTo>
                <a:lnTo>
                  <a:pt x="1559561" y="656761"/>
                </a:lnTo>
                <a:lnTo>
                  <a:pt x="1550671" y="639964"/>
                </a:lnTo>
                <a:lnTo>
                  <a:pt x="1541463" y="622534"/>
                </a:lnTo>
                <a:lnTo>
                  <a:pt x="1531303" y="605105"/>
                </a:lnTo>
                <a:lnTo>
                  <a:pt x="1519556" y="587358"/>
                </a:lnTo>
                <a:lnTo>
                  <a:pt x="1507173" y="569294"/>
                </a:lnTo>
                <a:lnTo>
                  <a:pt x="1493521" y="551230"/>
                </a:lnTo>
                <a:lnTo>
                  <a:pt x="1479233" y="533166"/>
                </a:lnTo>
                <a:lnTo>
                  <a:pt x="1463676" y="514786"/>
                </a:lnTo>
                <a:lnTo>
                  <a:pt x="1446848" y="497039"/>
                </a:lnTo>
                <a:lnTo>
                  <a:pt x="1429386" y="478975"/>
                </a:lnTo>
                <a:lnTo>
                  <a:pt x="1415098" y="465031"/>
                </a:lnTo>
                <a:lnTo>
                  <a:pt x="1400811" y="451721"/>
                </a:lnTo>
                <a:lnTo>
                  <a:pt x="1386841" y="439362"/>
                </a:lnTo>
                <a:lnTo>
                  <a:pt x="1372871" y="427636"/>
                </a:lnTo>
                <a:lnTo>
                  <a:pt x="1359536" y="416544"/>
                </a:lnTo>
                <a:lnTo>
                  <a:pt x="1345883" y="406086"/>
                </a:lnTo>
                <a:lnTo>
                  <a:pt x="1332548" y="396262"/>
                </a:lnTo>
                <a:lnTo>
                  <a:pt x="1319848" y="387389"/>
                </a:lnTo>
                <a:lnTo>
                  <a:pt x="1307148" y="378832"/>
                </a:lnTo>
                <a:lnTo>
                  <a:pt x="1295083" y="370909"/>
                </a:lnTo>
                <a:lnTo>
                  <a:pt x="1283018" y="363620"/>
                </a:lnTo>
                <a:lnTo>
                  <a:pt x="1271271" y="356648"/>
                </a:lnTo>
                <a:lnTo>
                  <a:pt x="1260158" y="350627"/>
                </a:lnTo>
                <a:lnTo>
                  <a:pt x="1249681" y="344606"/>
                </a:lnTo>
                <a:lnTo>
                  <a:pt x="1239203" y="339219"/>
                </a:lnTo>
                <a:lnTo>
                  <a:pt x="1229361" y="334782"/>
                </a:lnTo>
                <a:lnTo>
                  <a:pt x="1210628" y="326542"/>
                </a:lnTo>
                <a:lnTo>
                  <a:pt x="1193801" y="319887"/>
                </a:lnTo>
                <a:lnTo>
                  <a:pt x="1179513" y="314500"/>
                </a:lnTo>
                <a:lnTo>
                  <a:pt x="1167766" y="310697"/>
                </a:lnTo>
                <a:lnTo>
                  <a:pt x="1157923" y="307845"/>
                </a:lnTo>
                <a:lnTo>
                  <a:pt x="1150621" y="306260"/>
                </a:lnTo>
                <a:lnTo>
                  <a:pt x="1144588" y="304992"/>
                </a:lnTo>
                <a:lnTo>
                  <a:pt x="1213168" y="238125"/>
                </a:lnTo>
                <a:close/>
                <a:moveTo>
                  <a:pt x="1555569" y="0"/>
                </a:moveTo>
                <a:lnTo>
                  <a:pt x="1566687" y="0"/>
                </a:lnTo>
                <a:lnTo>
                  <a:pt x="1578441" y="0"/>
                </a:lnTo>
                <a:lnTo>
                  <a:pt x="1589876" y="1272"/>
                </a:lnTo>
                <a:lnTo>
                  <a:pt x="1601948" y="2862"/>
                </a:lnTo>
                <a:lnTo>
                  <a:pt x="1614337" y="5088"/>
                </a:lnTo>
                <a:lnTo>
                  <a:pt x="1627043" y="7950"/>
                </a:lnTo>
                <a:lnTo>
                  <a:pt x="1640385" y="11766"/>
                </a:lnTo>
                <a:lnTo>
                  <a:pt x="1653409" y="16218"/>
                </a:lnTo>
                <a:lnTo>
                  <a:pt x="1667386" y="21624"/>
                </a:lnTo>
                <a:lnTo>
                  <a:pt x="1681363" y="27984"/>
                </a:lnTo>
                <a:lnTo>
                  <a:pt x="1695976" y="35298"/>
                </a:lnTo>
                <a:lnTo>
                  <a:pt x="1710588" y="42930"/>
                </a:lnTo>
                <a:lnTo>
                  <a:pt x="1725836" y="52152"/>
                </a:lnTo>
                <a:lnTo>
                  <a:pt x="1741084" y="62010"/>
                </a:lnTo>
                <a:lnTo>
                  <a:pt x="1756649" y="72822"/>
                </a:lnTo>
                <a:lnTo>
                  <a:pt x="1772850" y="84588"/>
                </a:lnTo>
                <a:lnTo>
                  <a:pt x="1789051" y="97626"/>
                </a:lnTo>
                <a:lnTo>
                  <a:pt x="1804617" y="111300"/>
                </a:lnTo>
                <a:lnTo>
                  <a:pt x="1819547" y="124656"/>
                </a:lnTo>
                <a:lnTo>
                  <a:pt x="1832571" y="138330"/>
                </a:lnTo>
                <a:lnTo>
                  <a:pt x="1844642" y="151686"/>
                </a:lnTo>
                <a:lnTo>
                  <a:pt x="1856078" y="165042"/>
                </a:lnTo>
                <a:lnTo>
                  <a:pt x="1865608" y="178398"/>
                </a:lnTo>
                <a:lnTo>
                  <a:pt x="1874502" y="191755"/>
                </a:lnTo>
                <a:lnTo>
                  <a:pt x="1881809" y="204475"/>
                </a:lnTo>
                <a:lnTo>
                  <a:pt x="1888797" y="217831"/>
                </a:lnTo>
                <a:lnTo>
                  <a:pt x="1894197" y="230869"/>
                </a:lnTo>
                <a:lnTo>
                  <a:pt x="1898962" y="243907"/>
                </a:lnTo>
                <a:lnTo>
                  <a:pt x="1902457" y="256309"/>
                </a:lnTo>
                <a:lnTo>
                  <a:pt x="1905633" y="268711"/>
                </a:lnTo>
                <a:lnTo>
                  <a:pt x="1907857" y="281113"/>
                </a:lnTo>
                <a:lnTo>
                  <a:pt x="1908810" y="293197"/>
                </a:lnTo>
                <a:lnTo>
                  <a:pt x="1909763" y="305281"/>
                </a:lnTo>
                <a:lnTo>
                  <a:pt x="1909763" y="316729"/>
                </a:lnTo>
                <a:lnTo>
                  <a:pt x="1908492" y="328177"/>
                </a:lnTo>
                <a:lnTo>
                  <a:pt x="1907539" y="339307"/>
                </a:lnTo>
                <a:lnTo>
                  <a:pt x="1905316" y="350437"/>
                </a:lnTo>
                <a:lnTo>
                  <a:pt x="1902457" y="360931"/>
                </a:lnTo>
                <a:lnTo>
                  <a:pt x="1899598" y="371425"/>
                </a:lnTo>
                <a:lnTo>
                  <a:pt x="1895786" y="381601"/>
                </a:lnTo>
                <a:lnTo>
                  <a:pt x="1891656" y="391459"/>
                </a:lnTo>
                <a:lnTo>
                  <a:pt x="1887527" y="400681"/>
                </a:lnTo>
                <a:lnTo>
                  <a:pt x="1882762" y="409903"/>
                </a:lnTo>
                <a:lnTo>
                  <a:pt x="1877361" y="418490"/>
                </a:lnTo>
                <a:lnTo>
                  <a:pt x="1871643" y="426758"/>
                </a:lnTo>
                <a:lnTo>
                  <a:pt x="1865925" y="434708"/>
                </a:lnTo>
                <a:lnTo>
                  <a:pt x="1860208" y="442340"/>
                </a:lnTo>
                <a:lnTo>
                  <a:pt x="1854172" y="449336"/>
                </a:lnTo>
                <a:lnTo>
                  <a:pt x="1847501" y="456014"/>
                </a:lnTo>
                <a:lnTo>
                  <a:pt x="1841783" y="463328"/>
                </a:lnTo>
                <a:lnTo>
                  <a:pt x="1830983" y="476048"/>
                </a:lnTo>
                <a:lnTo>
                  <a:pt x="1801122" y="514208"/>
                </a:lnTo>
                <a:lnTo>
                  <a:pt x="1764909" y="560636"/>
                </a:lnTo>
                <a:lnTo>
                  <a:pt x="1730283" y="604838"/>
                </a:lnTo>
                <a:lnTo>
                  <a:pt x="1729648" y="593708"/>
                </a:lnTo>
                <a:lnTo>
                  <a:pt x="1728377" y="581306"/>
                </a:lnTo>
                <a:lnTo>
                  <a:pt x="1726471" y="567632"/>
                </a:lnTo>
                <a:lnTo>
                  <a:pt x="1723930" y="553322"/>
                </a:lnTo>
                <a:lnTo>
                  <a:pt x="1720118" y="537740"/>
                </a:lnTo>
                <a:lnTo>
                  <a:pt x="1715353" y="521840"/>
                </a:lnTo>
                <a:lnTo>
                  <a:pt x="1712494" y="513254"/>
                </a:lnTo>
                <a:lnTo>
                  <a:pt x="1709318" y="504668"/>
                </a:lnTo>
                <a:lnTo>
                  <a:pt x="1705823" y="496082"/>
                </a:lnTo>
                <a:lnTo>
                  <a:pt x="1702011" y="487178"/>
                </a:lnTo>
                <a:lnTo>
                  <a:pt x="1697882" y="477638"/>
                </a:lnTo>
                <a:lnTo>
                  <a:pt x="1693117" y="468098"/>
                </a:lnTo>
                <a:lnTo>
                  <a:pt x="1688034" y="458876"/>
                </a:lnTo>
                <a:lnTo>
                  <a:pt x="1682952" y="449018"/>
                </a:lnTo>
                <a:lnTo>
                  <a:pt x="1677234" y="439160"/>
                </a:lnTo>
                <a:lnTo>
                  <a:pt x="1670881" y="428984"/>
                </a:lnTo>
                <a:lnTo>
                  <a:pt x="1664527" y="418808"/>
                </a:lnTo>
                <a:lnTo>
                  <a:pt x="1657221" y="408631"/>
                </a:lnTo>
                <a:lnTo>
                  <a:pt x="1649915" y="398137"/>
                </a:lnTo>
                <a:lnTo>
                  <a:pt x="1641973" y="387643"/>
                </a:lnTo>
                <a:lnTo>
                  <a:pt x="1633079" y="376831"/>
                </a:lnTo>
                <a:lnTo>
                  <a:pt x="1624184" y="365701"/>
                </a:lnTo>
                <a:lnTo>
                  <a:pt x="1614337" y="354889"/>
                </a:lnTo>
                <a:lnTo>
                  <a:pt x="1604489" y="343441"/>
                </a:lnTo>
                <a:lnTo>
                  <a:pt x="1593688" y="332311"/>
                </a:lnTo>
                <a:lnTo>
                  <a:pt x="1582570" y="320863"/>
                </a:lnTo>
                <a:lnTo>
                  <a:pt x="1571134" y="310051"/>
                </a:lnTo>
                <a:lnTo>
                  <a:pt x="1559381" y="299239"/>
                </a:lnTo>
                <a:lnTo>
                  <a:pt x="1548263" y="289381"/>
                </a:lnTo>
                <a:lnTo>
                  <a:pt x="1536827" y="279523"/>
                </a:lnTo>
                <a:lnTo>
                  <a:pt x="1525709" y="270619"/>
                </a:lnTo>
                <a:lnTo>
                  <a:pt x="1514590" y="262351"/>
                </a:lnTo>
                <a:lnTo>
                  <a:pt x="1503472" y="254083"/>
                </a:lnTo>
                <a:lnTo>
                  <a:pt x="1492672" y="246451"/>
                </a:lnTo>
                <a:lnTo>
                  <a:pt x="1481871" y="239137"/>
                </a:lnTo>
                <a:lnTo>
                  <a:pt x="1471388" y="232777"/>
                </a:lnTo>
                <a:lnTo>
                  <a:pt x="1460905" y="226417"/>
                </a:lnTo>
                <a:lnTo>
                  <a:pt x="1450740" y="220693"/>
                </a:lnTo>
                <a:lnTo>
                  <a:pt x="1440575" y="215287"/>
                </a:lnTo>
                <a:lnTo>
                  <a:pt x="1430410" y="210199"/>
                </a:lnTo>
                <a:lnTo>
                  <a:pt x="1420562" y="205747"/>
                </a:lnTo>
                <a:lnTo>
                  <a:pt x="1411350" y="201613"/>
                </a:lnTo>
                <a:lnTo>
                  <a:pt x="1401820" y="197479"/>
                </a:lnTo>
                <a:lnTo>
                  <a:pt x="1392925" y="193981"/>
                </a:lnTo>
                <a:lnTo>
                  <a:pt x="1375136" y="187620"/>
                </a:lnTo>
                <a:lnTo>
                  <a:pt x="1358300" y="182850"/>
                </a:lnTo>
                <a:lnTo>
                  <a:pt x="1342417" y="178716"/>
                </a:lnTo>
                <a:lnTo>
                  <a:pt x="1327805" y="175536"/>
                </a:lnTo>
                <a:lnTo>
                  <a:pt x="1314145" y="173310"/>
                </a:lnTo>
                <a:lnTo>
                  <a:pt x="1301756" y="171720"/>
                </a:lnTo>
                <a:lnTo>
                  <a:pt x="1290638" y="171084"/>
                </a:lnTo>
                <a:lnTo>
                  <a:pt x="1330346" y="138966"/>
                </a:lnTo>
                <a:lnTo>
                  <a:pt x="1370689" y="105894"/>
                </a:lnTo>
                <a:lnTo>
                  <a:pt x="1405950" y="76638"/>
                </a:lnTo>
                <a:lnTo>
                  <a:pt x="1419609" y="64554"/>
                </a:lnTo>
                <a:lnTo>
                  <a:pt x="1429774" y="55650"/>
                </a:lnTo>
                <a:lnTo>
                  <a:pt x="1435810" y="49926"/>
                </a:lnTo>
                <a:lnTo>
                  <a:pt x="1442163" y="44520"/>
                </a:lnTo>
                <a:lnTo>
                  <a:pt x="1448834" y="39432"/>
                </a:lnTo>
                <a:lnTo>
                  <a:pt x="1455505" y="34026"/>
                </a:lnTo>
                <a:lnTo>
                  <a:pt x="1463129" y="29256"/>
                </a:lnTo>
                <a:lnTo>
                  <a:pt x="1470753" y="24486"/>
                </a:lnTo>
                <a:lnTo>
                  <a:pt x="1479012" y="20352"/>
                </a:lnTo>
                <a:lnTo>
                  <a:pt x="1487271" y="16218"/>
                </a:lnTo>
                <a:lnTo>
                  <a:pt x="1495848" y="13038"/>
                </a:lnTo>
                <a:lnTo>
                  <a:pt x="1505378" y="9540"/>
                </a:lnTo>
                <a:lnTo>
                  <a:pt x="1514590" y="6996"/>
                </a:lnTo>
                <a:lnTo>
                  <a:pt x="1524438" y="4770"/>
                </a:lnTo>
                <a:lnTo>
                  <a:pt x="1534285" y="2544"/>
                </a:lnTo>
                <a:lnTo>
                  <a:pt x="1544768" y="1272"/>
                </a:lnTo>
                <a:lnTo>
                  <a:pt x="155556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69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2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2444462" y="3657214"/>
            <a:ext cx="4255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创造建筑物的 </a:t>
            </a:r>
            <a:r>
              <a:rPr lang="en-GB" sz="2400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3D </a:t>
            </a:r>
            <a:r>
              <a:rPr lang="zh-CN" altLang="en-US" sz="22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模型</a:t>
            </a:r>
          </a:p>
        </p:txBody>
      </p:sp>
      <p:grpSp>
        <p:nvGrpSpPr>
          <p:cNvPr id="26" name="组合 43">
            <a:extLst>
              <a:ext uri="{FF2B5EF4-FFF2-40B4-BE49-F238E27FC236}">
                <a16:creationId xmlns:a16="http://schemas.microsoft.com/office/drawing/2014/main" id="{F9C73019-FEEA-47DD-A28D-CA39CD7C7201}"/>
              </a:ext>
            </a:extLst>
          </p:cNvPr>
          <p:cNvGrpSpPr/>
          <p:nvPr/>
        </p:nvGrpSpPr>
        <p:grpSpPr>
          <a:xfrm>
            <a:off x="3967270" y="733614"/>
            <a:ext cx="1209458" cy="1108534"/>
            <a:chOff x="3967271" y="995155"/>
            <a:chExt cx="1209458" cy="1108534"/>
          </a:xfrm>
        </p:grpSpPr>
        <p:pic>
          <p:nvPicPr>
            <p:cNvPr id="29" name="图形 34">
              <a:extLst>
                <a:ext uri="{FF2B5EF4-FFF2-40B4-BE49-F238E27FC236}">
                  <a16:creationId xmlns:a16="http://schemas.microsoft.com/office/drawing/2014/main" id="{9651C1CF-AD14-49D0-83AB-0C3B44F28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017731" y="995155"/>
              <a:ext cx="1108534" cy="1108534"/>
            </a:xfrm>
            <a:prstGeom prst="rect">
              <a:avLst/>
            </a:prstGeom>
          </p:spPr>
        </p:pic>
        <p:sp>
          <p:nvSpPr>
            <p:cNvPr id="32" name="文本框 30">
              <a:extLst>
                <a:ext uri="{FF2B5EF4-FFF2-40B4-BE49-F238E27FC236}">
                  <a16:creationId xmlns:a16="http://schemas.microsoft.com/office/drawing/2014/main" id="{00DD387E-4E63-4485-B817-5A95179CE8B8}"/>
                </a:ext>
              </a:extLst>
            </p:cNvPr>
            <p:cNvSpPr txBox="1"/>
            <p:nvPr/>
          </p:nvSpPr>
          <p:spPr>
            <a:xfrm>
              <a:off x="3967271" y="1137106"/>
              <a:ext cx="12094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7C9736-2616-438F-9C3C-7A2C97A9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6821276"/>
      </p:ext>
    </p:extLst>
  </p:cSld>
  <p:clrMapOvr>
    <a:masterClrMapping/>
  </p:clrMapOvr>
  <p:transition spd="slow" advTm="73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4444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27" grpId="0" animBg="1"/>
      <p:bldP spid="31" grpId="0" animBg="1"/>
      <p:bldP spid="5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6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909911" y="570977"/>
            <a:ext cx="5324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spc="-150" dirty="0">
                <a:solidFill>
                  <a:srgbClr val="3E3A39"/>
                </a:solidFill>
                <a:cs typeface="+mn-ea"/>
                <a:sym typeface="+mn-lt"/>
              </a:rPr>
              <a:t>1</a:t>
            </a:r>
            <a:r>
              <a:rPr lang="en-US" altLang="zh-CN" b="1" spc="-150" dirty="0">
                <a:solidFill>
                  <a:srgbClr val="3E3A39"/>
                </a:solidFill>
                <a:latin typeface="+mn-ea"/>
                <a:cs typeface="+mn-ea"/>
                <a:sym typeface="+mn-lt"/>
              </a:rPr>
              <a:t>.   </a:t>
            </a:r>
            <a:r>
              <a:rPr lang="zh-CN" altLang="en-US" b="1" dirty="0">
                <a:solidFill>
                  <a:srgbClr val="3E3A39"/>
                </a:solidFill>
                <a:latin typeface="+mn-ea"/>
              </a:rPr>
              <a:t>在估算了建筑物的高度之后，</a:t>
            </a:r>
            <a:br>
              <a:rPr lang="en-US" altLang="zh-CN" b="1" dirty="0">
                <a:solidFill>
                  <a:srgbClr val="3E3A39"/>
                </a:solidFill>
                <a:latin typeface="+mn-ea"/>
              </a:rPr>
            </a:br>
            <a:r>
              <a:rPr lang="en-US" altLang="zh-CN" b="1" dirty="0">
                <a:solidFill>
                  <a:srgbClr val="3E3A39"/>
                </a:solidFill>
                <a:latin typeface="+mn-ea"/>
              </a:rPr>
              <a:t>	</a:t>
            </a:r>
            <a:r>
              <a:rPr lang="zh-CN" altLang="en-US" b="1" dirty="0">
                <a:solidFill>
                  <a:srgbClr val="3E3A39"/>
                </a:solidFill>
                <a:latin typeface="+mn-ea"/>
              </a:rPr>
              <a:t>我们可以利用地图找出它的横向尺寸。</a:t>
            </a:r>
            <a:endParaRPr lang="en-US" altLang="zh-CN" b="1" dirty="0">
              <a:solidFill>
                <a:srgbClr val="3E3A39"/>
              </a:solidFill>
              <a:latin typeface="+mn-ea"/>
            </a:endParaRPr>
          </a:p>
          <a:p>
            <a:r>
              <a:rPr lang="en-US" altLang="zh-CN" b="1" dirty="0">
                <a:solidFill>
                  <a:srgbClr val="3E3A39"/>
                </a:solidFill>
                <a:latin typeface="+mn-ea"/>
              </a:rPr>
              <a:t>	</a:t>
            </a:r>
            <a:r>
              <a:rPr lang="zh-CN" altLang="en-US" b="1" dirty="0">
                <a:solidFill>
                  <a:srgbClr val="3E3A39"/>
                </a:solidFill>
                <a:latin typeface="+mn-ea"/>
              </a:rPr>
              <a:t>香港有一些线上的地图，例如：</a:t>
            </a:r>
            <a:endParaRPr lang="en-US" b="1" dirty="0">
              <a:solidFill>
                <a:srgbClr val="3E3A39"/>
              </a:solidFill>
              <a:latin typeface="+mn-ea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Centamap.com: </a:t>
            </a:r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http://hk.centamap.com/gc/home.aspx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A4475-52A4-46BD-BBC0-8590F16F3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39</a:t>
            </a:fld>
            <a:endParaRPr lang="zh-CN" altLang="en-US" dirty="0"/>
          </a:p>
        </p:txBody>
      </p:sp>
      <p:grpSp>
        <p:nvGrpSpPr>
          <p:cNvPr id="26" name="Canvas 15">
            <a:extLst>
              <a:ext uri="{FF2B5EF4-FFF2-40B4-BE49-F238E27FC236}">
                <a16:creationId xmlns:a16="http://schemas.microsoft.com/office/drawing/2014/main" id="{061C6B10-67B3-4ED5-86AD-A88C96BA7973}"/>
              </a:ext>
            </a:extLst>
          </p:cNvPr>
          <p:cNvGrpSpPr/>
          <p:nvPr/>
        </p:nvGrpSpPr>
        <p:grpSpPr>
          <a:xfrm>
            <a:off x="1978975" y="1814711"/>
            <a:ext cx="5186045" cy="2197735"/>
            <a:chOff x="0" y="0"/>
            <a:chExt cx="5186045" cy="219773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180654A-67D7-4F60-8E08-373098B07CB4}"/>
                </a:ext>
              </a:extLst>
            </p:cNvPr>
            <p:cNvSpPr/>
            <p:nvPr/>
          </p:nvSpPr>
          <p:spPr>
            <a:xfrm>
              <a:off x="0" y="0"/>
              <a:ext cx="5186045" cy="2197735"/>
            </a:xfrm>
            <a:prstGeom prst="rect">
              <a:avLst/>
            </a:prstGeom>
            <a:solidFill>
              <a:prstClr val="white"/>
            </a:solidFill>
          </p:spPr>
          <p:txBody>
            <a:bodyPr/>
            <a:lstStyle/>
            <a:p>
              <a:endParaRPr lang="zh-HK" altLang="en-US"/>
            </a:p>
          </p:txBody>
        </p:sp>
        <p:pic>
          <p:nvPicPr>
            <p:cNvPr id="28" name="Picture 27" descr="A map of a building&#10;&#10;Description automatically generated">
              <a:extLst>
                <a:ext uri="{FF2B5EF4-FFF2-40B4-BE49-F238E27FC236}">
                  <a16:creationId xmlns:a16="http://schemas.microsoft.com/office/drawing/2014/main" id="{C5AF8FED-D426-4917-8F1F-B0449B504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304" y="16017"/>
              <a:ext cx="2190717" cy="21619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" name="Text Box 1184568859">
              <a:extLst>
                <a:ext uri="{FF2B5EF4-FFF2-40B4-BE49-F238E27FC236}">
                  <a16:creationId xmlns:a16="http://schemas.microsoft.com/office/drawing/2014/main" id="{5F295B42-3F9E-4B49-9449-41965D048334}"/>
                </a:ext>
              </a:extLst>
            </p:cNvPr>
            <p:cNvSpPr txBox="1"/>
            <p:nvPr/>
          </p:nvSpPr>
          <p:spPr>
            <a:xfrm>
              <a:off x="505779" y="764611"/>
              <a:ext cx="2171065" cy="101396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zh-CN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截取或下载目标建筑物的地图</a:t>
              </a:r>
              <a:endParaRPr lang="en-US" sz="1200" kern="10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r>
                <a:rPr lang="zh-CN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并搭配比例尺，</a:t>
              </a:r>
              <a:endParaRPr lang="en-US" sz="1200" kern="10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r>
                <a:rPr lang="zh-CN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这将会使我们能够</a:t>
              </a:r>
              <a:endParaRPr lang="en-US" sz="1200" kern="10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r>
                <a:rPr lang="zh-CN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按比例创造其</a:t>
              </a:r>
              <a:r>
                <a:rPr lang="en-GB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3D</a:t>
              </a:r>
              <a:r>
                <a:rPr lang="zh-CN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模型。</a:t>
              </a:r>
              <a:endParaRPr lang="en-US" sz="1200" kern="10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40812CA-904B-46E0-879A-95B5C2DD988D}"/>
                </a:ext>
              </a:extLst>
            </p:cNvPr>
            <p:cNvSpPr/>
            <p:nvPr/>
          </p:nvSpPr>
          <p:spPr>
            <a:xfrm>
              <a:off x="907085" y="1749320"/>
              <a:ext cx="2004108" cy="319489"/>
            </a:xfrm>
            <a:custGeom>
              <a:avLst/>
              <a:gdLst>
                <a:gd name="connsiteX0" fmla="*/ 0 w 1615440"/>
                <a:gd name="connsiteY0" fmla="*/ 0 h 225552"/>
                <a:gd name="connsiteX1" fmla="*/ 0 w 1615440"/>
                <a:gd name="connsiteY1" fmla="*/ 225552 h 225552"/>
                <a:gd name="connsiteX2" fmla="*/ 1615440 w 1615440"/>
                <a:gd name="connsiteY2" fmla="*/ 225552 h 225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5440" h="225552">
                  <a:moveTo>
                    <a:pt x="0" y="0"/>
                  </a:moveTo>
                  <a:lnTo>
                    <a:pt x="0" y="225552"/>
                  </a:lnTo>
                  <a:lnTo>
                    <a:pt x="1615440" y="225552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EC8C62D3-7D21-4AA6-A7D2-A4BD7727E895}"/>
              </a:ext>
            </a:extLst>
          </p:cNvPr>
          <p:cNvSpPr txBox="1"/>
          <p:nvPr/>
        </p:nvSpPr>
        <p:spPr>
          <a:xfrm>
            <a:off x="1786025" y="4058785"/>
            <a:ext cx="573958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spc="-150" dirty="0">
                <a:solidFill>
                  <a:srgbClr val="3E3A39"/>
                </a:solidFill>
                <a:cs typeface="+mn-ea"/>
                <a:sym typeface="+mn-lt"/>
              </a:rPr>
              <a:t>有了建筑物的高度和横向尺寸，</a:t>
            </a:r>
            <a:r>
              <a:rPr lang="zh-CN" b="1" spc="-150" dirty="0">
                <a:solidFill>
                  <a:srgbClr val="3E3A39"/>
                </a:solidFill>
                <a:cs typeface="+mn-ea"/>
              </a:rPr>
              <a:t>我们可以运用</a:t>
            </a:r>
            <a:r>
              <a:rPr lang="en-GB" b="1" spc="-150" dirty="0">
                <a:solidFill>
                  <a:srgbClr val="3E3A39"/>
                </a:solidFill>
                <a:cs typeface="+mn-ea"/>
              </a:rPr>
              <a:t> </a:t>
            </a:r>
            <a:r>
              <a:rPr lang="en-GB" sz="1800" b="1" kern="100" dirty="0">
                <a:solidFill>
                  <a:srgbClr val="3E3A39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GeoGebra </a:t>
            </a:r>
            <a:r>
              <a:rPr lang="zh-CN" b="1" spc="-150" dirty="0">
                <a:solidFill>
                  <a:srgbClr val="3E3A39"/>
                </a:solidFill>
                <a:cs typeface="+mn-ea"/>
              </a:rPr>
              <a:t>创造一个虚拟的</a:t>
            </a:r>
            <a:r>
              <a:rPr lang="en-US" altLang="zh-CN" b="1" spc="-150" dirty="0">
                <a:solidFill>
                  <a:srgbClr val="3E3A39"/>
                </a:solidFill>
                <a:cs typeface="+mn-ea"/>
              </a:rPr>
              <a:t> </a:t>
            </a:r>
            <a:r>
              <a:rPr lang="en-GB" sz="1800" b="1" kern="100" dirty="0">
                <a:solidFill>
                  <a:srgbClr val="3E3A39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3D </a:t>
            </a:r>
            <a:r>
              <a:rPr lang="zh-CN" b="1" spc="-150" dirty="0">
                <a:solidFill>
                  <a:srgbClr val="3E3A39"/>
                </a:solidFill>
                <a:cs typeface="+mn-ea"/>
              </a:rPr>
              <a:t>模型。</a:t>
            </a:r>
            <a:endParaRPr lang="en-US" b="1" spc="-150" dirty="0">
              <a:solidFill>
                <a:srgbClr val="3E3A39"/>
              </a:solidFill>
              <a:cs typeface="+mn-ea"/>
            </a:endParaRPr>
          </a:p>
          <a:p>
            <a:endParaRPr lang="en-US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30978561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6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887792" y="1031790"/>
            <a:ext cx="5368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  </a:t>
            </a:r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下图展示一个颁奖台 </a:t>
            </a:r>
            <a:r>
              <a:rPr lang="en-US" altLang="zh-CN" sz="24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ABCDEFGH</a:t>
            </a:r>
            <a:endParaRPr lang="zh-CN" altLang="en-US" sz="2400" i="1" spc="-15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103" name="Canvas 1">
            <a:extLst>
              <a:ext uri="{FF2B5EF4-FFF2-40B4-BE49-F238E27FC236}">
                <a16:creationId xmlns:a16="http://schemas.microsoft.com/office/drawing/2014/main" id="{3FCF528E-B0F2-46DA-8E40-E6B363D27E20}"/>
              </a:ext>
            </a:extLst>
          </p:cNvPr>
          <p:cNvGrpSpPr/>
          <p:nvPr/>
        </p:nvGrpSpPr>
        <p:grpSpPr>
          <a:xfrm>
            <a:off x="3083242" y="1994852"/>
            <a:ext cx="2977607" cy="1915795"/>
            <a:chOff x="0" y="0"/>
            <a:chExt cx="2977607" cy="1915795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B8902DFD-7D08-4242-B0B3-44FBCD482585}"/>
                </a:ext>
              </a:extLst>
            </p:cNvPr>
            <p:cNvSpPr/>
            <p:nvPr/>
          </p:nvSpPr>
          <p:spPr>
            <a:xfrm>
              <a:off x="0" y="0"/>
              <a:ext cx="2977515" cy="1915795"/>
            </a:xfrm>
            <a:prstGeom prst="rect">
              <a:avLst/>
            </a:prstGeom>
            <a:solidFill>
              <a:prstClr val="white"/>
            </a:solidFill>
          </p:spPr>
          <p:txBody>
            <a:bodyPr/>
            <a:lstStyle/>
            <a:p>
              <a:endParaRPr lang="zh-HK" altLang="en-US"/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F2A293E4-1303-426D-BE0E-C50C931CA594}"/>
                </a:ext>
              </a:extLst>
            </p:cNvPr>
            <p:cNvGrpSpPr/>
            <p:nvPr/>
          </p:nvGrpSpPr>
          <p:grpSpPr>
            <a:xfrm>
              <a:off x="36000" y="41"/>
              <a:ext cx="2941607" cy="1880692"/>
              <a:chOff x="36000" y="41"/>
              <a:chExt cx="2941607" cy="1880692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4BCA68C8-626C-4ECE-97CB-5AE8509E765A}"/>
                  </a:ext>
                </a:extLst>
              </p:cNvPr>
              <p:cNvGrpSpPr/>
              <p:nvPr/>
            </p:nvGrpSpPr>
            <p:grpSpPr>
              <a:xfrm>
                <a:off x="36000" y="41"/>
                <a:ext cx="2941607" cy="1880692"/>
                <a:chOff x="36000" y="41"/>
                <a:chExt cx="2941607" cy="1880692"/>
              </a:xfrm>
            </p:grpSpPr>
            <p:sp>
              <p:nvSpPr>
                <p:cNvPr id="109" name="Text Box 338505201">
                  <a:extLst>
                    <a:ext uri="{FF2B5EF4-FFF2-40B4-BE49-F238E27FC236}">
                      <a16:creationId xmlns:a16="http://schemas.microsoft.com/office/drawing/2014/main" id="{E1A6C68D-23B9-4BB1-9FBD-CA6DC39D2579}"/>
                    </a:ext>
                  </a:extLst>
                </p:cNvPr>
                <p:cNvSpPr txBox="1"/>
                <p:nvPr/>
              </p:nvSpPr>
              <p:spPr>
                <a:xfrm>
                  <a:off x="2673442" y="1544819"/>
                  <a:ext cx="304165" cy="33401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1200" i="1" kern="10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G</a:t>
                  </a:r>
                  <a:endParaRPr lang="en-US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0" name="Text Box 423521946">
                  <a:extLst>
                    <a:ext uri="{FF2B5EF4-FFF2-40B4-BE49-F238E27FC236}">
                      <a16:creationId xmlns:a16="http://schemas.microsoft.com/office/drawing/2014/main" id="{52558757-727D-4729-B2FE-A7EF0EA60576}"/>
                    </a:ext>
                  </a:extLst>
                </p:cNvPr>
                <p:cNvSpPr txBox="1"/>
                <p:nvPr/>
              </p:nvSpPr>
              <p:spPr>
                <a:xfrm>
                  <a:off x="1048006" y="41"/>
                  <a:ext cx="282575" cy="33401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1200" i="1" kern="10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B</a:t>
                  </a:r>
                  <a:endParaRPr lang="en-US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1" name="Text Box 2137778703">
                  <a:extLst>
                    <a:ext uri="{FF2B5EF4-FFF2-40B4-BE49-F238E27FC236}">
                      <a16:creationId xmlns:a16="http://schemas.microsoft.com/office/drawing/2014/main" id="{D6E23045-E965-480A-B17D-62C0EBC7EA46}"/>
                    </a:ext>
                  </a:extLst>
                </p:cNvPr>
                <p:cNvSpPr txBox="1"/>
                <p:nvPr/>
              </p:nvSpPr>
              <p:spPr>
                <a:xfrm>
                  <a:off x="2670772" y="1029052"/>
                  <a:ext cx="282575" cy="33401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1200" i="1" kern="10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F</a:t>
                  </a:r>
                  <a:endParaRPr lang="en-US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2" name="Text Box 108794103">
                  <a:extLst>
                    <a:ext uri="{FF2B5EF4-FFF2-40B4-BE49-F238E27FC236}">
                      <a16:creationId xmlns:a16="http://schemas.microsoft.com/office/drawing/2014/main" id="{A72E0252-52EF-4442-B544-A54070CFB175}"/>
                    </a:ext>
                  </a:extLst>
                </p:cNvPr>
                <p:cNvSpPr txBox="1"/>
                <p:nvPr/>
              </p:nvSpPr>
              <p:spPr>
                <a:xfrm>
                  <a:off x="1677820" y="1059288"/>
                  <a:ext cx="282575" cy="33401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1200" i="1" kern="10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E</a:t>
                  </a:r>
                  <a:endParaRPr lang="en-US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3" name="Text Box 1740837186">
                  <a:extLst>
                    <a:ext uri="{FF2B5EF4-FFF2-40B4-BE49-F238E27FC236}">
                      <a16:creationId xmlns:a16="http://schemas.microsoft.com/office/drawing/2014/main" id="{6375894D-E2A0-4AE1-A0C1-EA51C8B40724}"/>
                    </a:ext>
                  </a:extLst>
                </p:cNvPr>
                <p:cNvSpPr txBox="1"/>
                <p:nvPr/>
              </p:nvSpPr>
              <p:spPr>
                <a:xfrm>
                  <a:off x="53586" y="659"/>
                  <a:ext cx="282575" cy="33401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1200" i="1" kern="10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A</a:t>
                  </a:r>
                  <a:endParaRPr lang="en-US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4" name="Text Box 1036854740">
                  <a:extLst>
                    <a:ext uri="{FF2B5EF4-FFF2-40B4-BE49-F238E27FC236}">
                      <a16:creationId xmlns:a16="http://schemas.microsoft.com/office/drawing/2014/main" id="{94A2B32F-23AA-4FEC-BE73-F5DAD50D26E6}"/>
                    </a:ext>
                  </a:extLst>
                </p:cNvPr>
                <p:cNvSpPr txBox="1"/>
                <p:nvPr/>
              </p:nvSpPr>
              <p:spPr>
                <a:xfrm>
                  <a:off x="856658" y="547248"/>
                  <a:ext cx="291465" cy="33401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1200" i="1" kern="10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C</a:t>
                  </a:r>
                  <a:endParaRPr lang="en-US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EDD0E0C0-A839-4E52-8683-40A8FEBFC1A8}"/>
                    </a:ext>
                  </a:extLst>
                </p:cNvPr>
                <p:cNvSpPr/>
                <p:nvPr/>
              </p:nvSpPr>
              <p:spPr>
                <a:xfrm rot="10800000">
                  <a:off x="295002" y="167989"/>
                  <a:ext cx="2425720" cy="1542507"/>
                </a:xfrm>
                <a:custGeom>
                  <a:avLst/>
                  <a:gdLst>
                    <a:gd name="connsiteX0" fmla="*/ 0 w 348846"/>
                    <a:gd name="connsiteY0" fmla="*/ 0 h 301276"/>
                    <a:gd name="connsiteX1" fmla="*/ 348846 w 348846"/>
                    <a:gd name="connsiteY1" fmla="*/ 0 h 301276"/>
                    <a:gd name="connsiteX2" fmla="*/ 348846 w 348846"/>
                    <a:gd name="connsiteY2" fmla="*/ 301276 h 301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48846" h="301276">
                      <a:moveTo>
                        <a:pt x="0" y="0"/>
                      </a:moveTo>
                      <a:lnTo>
                        <a:pt x="348846" y="0"/>
                      </a:lnTo>
                      <a:lnTo>
                        <a:pt x="348846" y="301276"/>
                      </a:ln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CCC02726-82F4-43BC-9CAA-AA6B4BEA5112}"/>
                    </a:ext>
                  </a:extLst>
                </p:cNvPr>
                <p:cNvGrpSpPr/>
                <p:nvPr/>
              </p:nvGrpSpPr>
              <p:grpSpPr>
                <a:xfrm rot="5400000">
                  <a:off x="638980" y="152885"/>
                  <a:ext cx="86837" cy="29537"/>
                  <a:chOff x="842916" y="917710"/>
                  <a:chExt cx="72000" cy="29537"/>
                </a:xfrm>
              </p:grpSpPr>
              <p:cxnSp>
                <p:nvCxnSpPr>
                  <p:cNvPr id="135" name="Straight Connector 134">
                    <a:extLst>
                      <a:ext uri="{FF2B5EF4-FFF2-40B4-BE49-F238E27FC236}">
                        <a16:creationId xmlns:a16="http://schemas.microsoft.com/office/drawing/2014/main" id="{3EA4A810-5086-44DF-9A38-DD5AA711E28D}"/>
                      </a:ext>
                    </a:extLst>
                  </p:cNvPr>
                  <p:cNvCxnSpPr/>
                  <p:nvPr/>
                </p:nvCxnSpPr>
                <p:spPr>
                  <a:xfrm>
                    <a:off x="842916" y="917710"/>
                    <a:ext cx="72000" cy="0"/>
                  </a:xfrm>
                  <a:prstGeom prst="line">
                    <a:avLst/>
                  </a:prstGeom>
                  <a:ln w="952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Straight Connector 135">
                    <a:extLst>
                      <a:ext uri="{FF2B5EF4-FFF2-40B4-BE49-F238E27FC236}">
                        <a16:creationId xmlns:a16="http://schemas.microsoft.com/office/drawing/2014/main" id="{9FC42C32-39E8-46C1-BB78-E1C8694723B6}"/>
                      </a:ext>
                    </a:extLst>
                  </p:cNvPr>
                  <p:cNvCxnSpPr/>
                  <p:nvPr/>
                </p:nvCxnSpPr>
                <p:spPr>
                  <a:xfrm>
                    <a:off x="842916" y="947247"/>
                    <a:ext cx="72000" cy="0"/>
                  </a:xfrm>
                  <a:prstGeom prst="line">
                    <a:avLst/>
                  </a:prstGeom>
                  <a:ln w="952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F3A1FFBC-013C-4C5E-B210-91E9ABA0D449}"/>
                    </a:ext>
                  </a:extLst>
                </p:cNvPr>
                <p:cNvSpPr/>
                <p:nvPr/>
              </p:nvSpPr>
              <p:spPr>
                <a:xfrm>
                  <a:off x="983712" y="170112"/>
                  <a:ext cx="108773" cy="108532"/>
                </a:xfrm>
                <a:custGeom>
                  <a:avLst/>
                  <a:gdLst>
                    <a:gd name="connsiteX0" fmla="*/ 0 w 90188"/>
                    <a:gd name="connsiteY0" fmla="*/ 0 h 80167"/>
                    <a:gd name="connsiteX1" fmla="*/ 0 w 90188"/>
                    <a:gd name="connsiteY1" fmla="*/ 80167 h 80167"/>
                    <a:gd name="connsiteX2" fmla="*/ 90188 w 90188"/>
                    <a:gd name="connsiteY2" fmla="*/ 80167 h 80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0188" h="80167">
                      <a:moveTo>
                        <a:pt x="0" y="0"/>
                      </a:moveTo>
                      <a:lnTo>
                        <a:pt x="0" y="80167"/>
                      </a:lnTo>
                      <a:lnTo>
                        <a:pt x="90188" y="80167"/>
                      </a:lnTo>
                    </a:path>
                  </a:pathLst>
                </a:cu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A97B78EC-5C33-4A19-A5E7-A915935BC6F0}"/>
                    </a:ext>
                  </a:extLst>
                </p:cNvPr>
                <p:cNvSpPr/>
                <p:nvPr/>
              </p:nvSpPr>
              <p:spPr>
                <a:xfrm>
                  <a:off x="1796613" y="686180"/>
                  <a:ext cx="108773" cy="108532"/>
                </a:xfrm>
                <a:custGeom>
                  <a:avLst/>
                  <a:gdLst>
                    <a:gd name="connsiteX0" fmla="*/ 0 w 90188"/>
                    <a:gd name="connsiteY0" fmla="*/ 0 h 80167"/>
                    <a:gd name="connsiteX1" fmla="*/ 0 w 90188"/>
                    <a:gd name="connsiteY1" fmla="*/ 80167 h 80167"/>
                    <a:gd name="connsiteX2" fmla="*/ 90188 w 90188"/>
                    <a:gd name="connsiteY2" fmla="*/ 80167 h 80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0188" h="80167">
                      <a:moveTo>
                        <a:pt x="0" y="0"/>
                      </a:moveTo>
                      <a:lnTo>
                        <a:pt x="0" y="80167"/>
                      </a:lnTo>
                      <a:lnTo>
                        <a:pt x="90188" y="80167"/>
                      </a:lnTo>
                    </a:path>
                  </a:pathLst>
                </a:cu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: Shape 118">
                  <a:extLst>
                    <a:ext uri="{FF2B5EF4-FFF2-40B4-BE49-F238E27FC236}">
                      <a16:creationId xmlns:a16="http://schemas.microsoft.com/office/drawing/2014/main" id="{2642B442-B793-41B3-8860-5108F371F9FB}"/>
                    </a:ext>
                  </a:extLst>
                </p:cNvPr>
                <p:cNvSpPr/>
                <p:nvPr/>
              </p:nvSpPr>
              <p:spPr>
                <a:xfrm>
                  <a:off x="2606246" y="1197854"/>
                  <a:ext cx="108773" cy="108532"/>
                </a:xfrm>
                <a:custGeom>
                  <a:avLst/>
                  <a:gdLst>
                    <a:gd name="connsiteX0" fmla="*/ 0 w 90188"/>
                    <a:gd name="connsiteY0" fmla="*/ 0 h 80167"/>
                    <a:gd name="connsiteX1" fmla="*/ 0 w 90188"/>
                    <a:gd name="connsiteY1" fmla="*/ 80167 h 80167"/>
                    <a:gd name="connsiteX2" fmla="*/ 90188 w 90188"/>
                    <a:gd name="connsiteY2" fmla="*/ 80167 h 80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0188" h="80167">
                      <a:moveTo>
                        <a:pt x="0" y="0"/>
                      </a:moveTo>
                      <a:lnTo>
                        <a:pt x="0" y="80167"/>
                      </a:lnTo>
                      <a:lnTo>
                        <a:pt x="90188" y="80167"/>
                      </a:lnTo>
                    </a:path>
                  </a:pathLst>
                </a:cu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id="{684D90CA-B1C1-4611-803E-DF4FB5B0EFC8}"/>
                    </a:ext>
                  </a:extLst>
                </p:cNvPr>
                <p:cNvSpPr/>
                <p:nvPr/>
              </p:nvSpPr>
              <p:spPr>
                <a:xfrm rot="10800000">
                  <a:off x="1102912" y="569701"/>
                  <a:ext cx="108773" cy="108532"/>
                </a:xfrm>
                <a:custGeom>
                  <a:avLst/>
                  <a:gdLst>
                    <a:gd name="connsiteX0" fmla="*/ 0 w 90188"/>
                    <a:gd name="connsiteY0" fmla="*/ 0 h 80167"/>
                    <a:gd name="connsiteX1" fmla="*/ 0 w 90188"/>
                    <a:gd name="connsiteY1" fmla="*/ 80167 h 80167"/>
                    <a:gd name="connsiteX2" fmla="*/ 90188 w 90188"/>
                    <a:gd name="connsiteY2" fmla="*/ 80167 h 80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0188" h="80167">
                      <a:moveTo>
                        <a:pt x="0" y="0"/>
                      </a:moveTo>
                      <a:lnTo>
                        <a:pt x="0" y="80167"/>
                      </a:lnTo>
                      <a:lnTo>
                        <a:pt x="90188" y="80167"/>
                      </a:lnTo>
                    </a:path>
                  </a:pathLst>
                </a:cu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A9B7874D-6512-49CB-9980-2661260E9078}"/>
                    </a:ext>
                  </a:extLst>
                </p:cNvPr>
                <p:cNvSpPr/>
                <p:nvPr/>
              </p:nvSpPr>
              <p:spPr>
                <a:xfrm rot="10800000">
                  <a:off x="1916027" y="1083528"/>
                  <a:ext cx="108773" cy="108532"/>
                </a:xfrm>
                <a:custGeom>
                  <a:avLst/>
                  <a:gdLst>
                    <a:gd name="connsiteX0" fmla="*/ 0 w 90188"/>
                    <a:gd name="connsiteY0" fmla="*/ 0 h 80167"/>
                    <a:gd name="connsiteX1" fmla="*/ 0 w 90188"/>
                    <a:gd name="connsiteY1" fmla="*/ 80167 h 80167"/>
                    <a:gd name="connsiteX2" fmla="*/ 90188 w 90188"/>
                    <a:gd name="connsiteY2" fmla="*/ 80167 h 80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0188" h="80167">
                      <a:moveTo>
                        <a:pt x="0" y="0"/>
                      </a:moveTo>
                      <a:lnTo>
                        <a:pt x="0" y="80167"/>
                      </a:lnTo>
                      <a:lnTo>
                        <a:pt x="90188" y="80167"/>
                      </a:lnTo>
                    </a:path>
                  </a:pathLst>
                </a:cu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4C042C20-EFEA-4087-B3B6-F94597157F0E}"/>
                    </a:ext>
                  </a:extLst>
                </p:cNvPr>
                <p:cNvSpPr/>
                <p:nvPr/>
              </p:nvSpPr>
              <p:spPr>
                <a:xfrm rot="5400000">
                  <a:off x="2605247" y="1597631"/>
                  <a:ext cx="108759" cy="108546"/>
                </a:xfrm>
                <a:custGeom>
                  <a:avLst/>
                  <a:gdLst>
                    <a:gd name="connsiteX0" fmla="*/ 0 w 90188"/>
                    <a:gd name="connsiteY0" fmla="*/ 0 h 80167"/>
                    <a:gd name="connsiteX1" fmla="*/ 0 w 90188"/>
                    <a:gd name="connsiteY1" fmla="*/ 80167 h 80167"/>
                    <a:gd name="connsiteX2" fmla="*/ 90188 w 90188"/>
                    <a:gd name="connsiteY2" fmla="*/ 80167 h 80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0188" h="80167">
                      <a:moveTo>
                        <a:pt x="0" y="0"/>
                      </a:moveTo>
                      <a:lnTo>
                        <a:pt x="0" y="80167"/>
                      </a:lnTo>
                      <a:lnTo>
                        <a:pt x="90188" y="80167"/>
                      </a:lnTo>
                    </a:path>
                  </a:pathLst>
                </a:cu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Text Box 1626638327">
                  <a:extLst>
                    <a:ext uri="{FF2B5EF4-FFF2-40B4-BE49-F238E27FC236}">
                      <a16:creationId xmlns:a16="http://schemas.microsoft.com/office/drawing/2014/main" id="{4A5DC646-995F-44A6-87C3-AC7B98DBE79F}"/>
                    </a:ext>
                  </a:extLst>
                </p:cNvPr>
                <p:cNvSpPr txBox="1"/>
                <p:nvPr/>
              </p:nvSpPr>
              <p:spPr>
                <a:xfrm>
                  <a:off x="469973" y="81697"/>
                  <a:ext cx="421005" cy="71790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3600" b="1" kern="100" dirty="0">
                      <a:ln w="11113" cap="flat" cmpd="sng" algn="ctr">
                        <a:solidFill>
                          <a:srgbClr val="ED7D31"/>
                        </a:solidFill>
                        <a:prstDash val="solid"/>
                        <a:round/>
                      </a:ln>
                      <a:solidFill>
                        <a:srgbClr val="F7CAAC"/>
                      </a:solidFill>
                      <a:effectLst/>
                      <a:latin typeface="Calibri" panose="020F0502020204030204" pitchFamily="34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1</a:t>
                  </a:r>
                  <a:endParaRPr lang="en-US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4" name="Text Box 613448182">
                  <a:extLst>
                    <a:ext uri="{FF2B5EF4-FFF2-40B4-BE49-F238E27FC236}">
                      <a16:creationId xmlns:a16="http://schemas.microsoft.com/office/drawing/2014/main" id="{F1B4672F-7FC1-41D7-89B4-32A55DF2BB5A}"/>
                    </a:ext>
                  </a:extLst>
                </p:cNvPr>
                <p:cNvSpPr txBox="1"/>
                <p:nvPr/>
              </p:nvSpPr>
              <p:spPr>
                <a:xfrm>
                  <a:off x="1297359" y="583996"/>
                  <a:ext cx="421005" cy="71755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3600" b="1" kern="100" dirty="0">
                      <a:ln w="11113" cap="flat" cmpd="sng" algn="ctr">
                        <a:solidFill>
                          <a:srgbClr val="ED7D31"/>
                        </a:solidFill>
                        <a:prstDash val="solid"/>
                        <a:round/>
                      </a:ln>
                      <a:solidFill>
                        <a:srgbClr val="F7CAAC"/>
                      </a:solidFill>
                      <a:effectLst/>
                      <a:latin typeface="Calibri" panose="020F0502020204030204" pitchFamily="34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2</a:t>
                  </a:r>
                  <a:endParaRPr lang="en-US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5" name="Text Box 696873245">
                  <a:extLst>
                    <a:ext uri="{FF2B5EF4-FFF2-40B4-BE49-F238E27FC236}">
                      <a16:creationId xmlns:a16="http://schemas.microsoft.com/office/drawing/2014/main" id="{6E29B9F5-AE14-4B38-919E-D2A0CAEC45F0}"/>
                    </a:ext>
                  </a:extLst>
                </p:cNvPr>
                <p:cNvSpPr txBox="1"/>
                <p:nvPr/>
              </p:nvSpPr>
              <p:spPr>
                <a:xfrm>
                  <a:off x="2098698" y="1106561"/>
                  <a:ext cx="421005" cy="71755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3600" b="1" kern="100" dirty="0">
                      <a:ln w="11113" cap="flat" cmpd="sng" algn="ctr">
                        <a:solidFill>
                          <a:srgbClr val="ED7D31"/>
                        </a:solidFill>
                        <a:prstDash val="solid"/>
                        <a:round/>
                      </a:ln>
                      <a:solidFill>
                        <a:srgbClr val="F7CAAC"/>
                      </a:solidFill>
                      <a:effectLst/>
                      <a:latin typeface="Calibri" panose="020F0502020204030204" pitchFamily="34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3</a:t>
                  </a:r>
                  <a:endParaRPr lang="en-US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6" name="Text Box 681246546">
                  <a:extLst>
                    <a:ext uri="{FF2B5EF4-FFF2-40B4-BE49-F238E27FC236}">
                      <a16:creationId xmlns:a16="http://schemas.microsoft.com/office/drawing/2014/main" id="{CF3A7700-DAA6-4714-9C37-40AD13FDBCF8}"/>
                    </a:ext>
                  </a:extLst>
                </p:cNvPr>
                <p:cNvSpPr txBox="1"/>
                <p:nvPr/>
              </p:nvSpPr>
              <p:spPr>
                <a:xfrm>
                  <a:off x="1862672" y="513400"/>
                  <a:ext cx="299720" cy="33401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1200" i="1" kern="10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D</a:t>
                  </a:r>
                  <a:endParaRPr lang="en-US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27" name="Group 126">
                  <a:extLst>
                    <a:ext uri="{FF2B5EF4-FFF2-40B4-BE49-F238E27FC236}">
                      <a16:creationId xmlns:a16="http://schemas.microsoft.com/office/drawing/2014/main" id="{E0D2773F-D0D8-4C2C-A94D-AED15A6F1950}"/>
                    </a:ext>
                  </a:extLst>
                </p:cNvPr>
                <p:cNvGrpSpPr/>
                <p:nvPr/>
              </p:nvGrpSpPr>
              <p:grpSpPr>
                <a:xfrm rot="5400000">
                  <a:off x="1462082" y="666690"/>
                  <a:ext cx="86360" cy="29541"/>
                  <a:chOff x="-25400" y="25400"/>
                  <a:chExt cx="72000" cy="29541"/>
                </a:xfrm>
              </p:grpSpPr>
              <p:cxnSp>
                <p:nvCxnSpPr>
                  <p:cNvPr id="133" name="Straight Connector 132">
                    <a:extLst>
                      <a:ext uri="{FF2B5EF4-FFF2-40B4-BE49-F238E27FC236}">
                        <a16:creationId xmlns:a16="http://schemas.microsoft.com/office/drawing/2014/main" id="{8C78E1FE-B2AE-4C57-A3F3-48BDCA924C8A}"/>
                      </a:ext>
                    </a:extLst>
                  </p:cNvPr>
                  <p:cNvCxnSpPr/>
                  <p:nvPr/>
                </p:nvCxnSpPr>
                <p:spPr>
                  <a:xfrm>
                    <a:off x="-25400" y="25400"/>
                    <a:ext cx="72000" cy="0"/>
                  </a:xfrm>
                  <a:prstGeom prst="line">
                    <a:avLst/>
                  </a:prstGeom>
                  <a:ln w="952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Straight Connector 133">
                    <a:extLst>
                      <a:ext uri="{FF2B5EF4-FFF2-40B4-BE49-F238E27FC236}">
                        <a16:creationId xmlns:a16="http://schemas.microsoft.com/office/drawing/2014/main" id="{F45FFE69-139B-4395-8AB1-6ADCCEC1EF19}"/>
                      </a:ext>
                    </a:extLst>
                  </p:cNvPr>
                  <p:cNvCxnSpPr/>
                  <p:nvPr/>
                </p:nvCxnSpPr>
                <p:spPr>
                  <a:xfrm>
                    <a:off x="-25400" y="54941"/>
                    <a:ext cx="72000" cy="0"/>
                  </a:xfrm>
                  <a:prstGeom prst="line">
                    <a:avLst/>
                  </a:prstGeom>
                  <a:ln w="952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8" name="Group 127">
                  <a:extLst>
                    <a:ext uri="{FF2B5EF4-FFF2-40B4-BE49-F238E27FC236}">
                      <a16:creationId xmlns:a16="http://schemas.microsoft.com/office/drawing/2014/main" id="{C98349AE-B08C-4453-84AF-4B6688DA2C36}"/>
                    </a:ext>
                  </a:extLst>
                </p:cNvPr>
                <p:cNvGrpSpPr/>
                <p:nvPr/>
              </p:nvGrpSpPr>
              <p:grpSpPr>
                <a:xfrm rot="5400000">
                  <a:off x="2274302" y="1179136"/>
                  <a:ext cx="86360" cy="29541"/>
                  <a:chOff x="-25400" y="25400"/>
                  <a:chExt cx="72000" cy="29541"/>
                </a:xfrm>
              </p:grpSpPr>
              <p:cxnSp>
                <p:nvCxnSpPr>
                  <p:cNvPr id="131" name="Straight Connector 130">
                    <a:extLst>
                      <a:ext uri="{FF2B5EF4-FFF2-40B4-BE49-F238E27FC236}">
                        <a16:creationId xmlns:a16="http://schemas.microsoft.com/office/drawing/2014/main" id="{E1A92C56-D620-41A7-BEF2-848CC7F76C44}"/>
                      </a:ext>
                    </a:extLst>
                  </p:cNvPr>
                  <p:cNvCxnSpPr/>
                  <p:nvPr/>
                </p:nvCxnSpPr>
                <p:spPr>
                  <a:xfrm>
                    <a:off x="-25400" y="25400"/>
                    <a:ext cx="72000" cy="0"/>
                  </a:xfrm>
                  <a:prstGeom prst="line">
                    <a:avLst/>
                  </a:prstGeom>
                  <a:ln w="952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Straight Connector 131">
                    <a:extLst>
                      <a:ext uri="{FF2B5EF4-FFF2-40B4-BE49-F238E27FC236}">
                        <a16:creationId xmlns:a16="http://schemas.microsoft.com/office/drawing/2014/main" id="{136F77A4-CF74-4955-A980-5E1FF069619D}"/>
                      </a:ext>
                    </a:extLst>
                  </p:cNvPr>
                  <p:cNvCxnSpPr/>
                  <p:nvPr/>
                </p:nvCxnSpPr>
                <p:spPr>
                  <a:xfrm>
                    <a:off x="-25400" y="54941"/>
                    <a:ext cx="72000" cy="0"/>
                  </a:xfrm>
                  <a:prstGeom prst="line">
                    <a:avLst/>
                  </a:prstGeom>
                  <a:ln w="952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9" name="Text Box 708758890">
                  <a:extLst>
                    <a:ext uri="{FF2B5EF4-FFF2-40B4-BE49-F238E27FC236}">
                      <a16:creationId xmlns:a16="http://schemas.microsoft.com/office/drawing/2014/main" id="{04472EDD-55E8-4E68-A397-F4CD85987337}"/>
                    </a:ext>
                  </a:extLst>
                </p:cNvPr>
                <p:cNvSpPr txBox="1"/>
                <p:nvPr/>
              </p:nvSpPr>
              <p:spPr>
                <a:xfrm>
                  <a:off x="36000" y="1546723"/>
                  <a:ext cx="299720" cy="33401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1200" i="1" kern="10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H</a:t>
                  </a:r>
                  <a:endParaRPr lang="en-US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1B533A4C-404A-4B27-9BD6-3CDD9F4BF5BA}"/>
                    </a:ext>
                  </a:extLst>
                </p:cNvPr>
                <p:cNvSpPr/>
                <p:nvPr/>
              </p:nvSpPr>
              <p:spPr>
                <a:xfrm>
                  <a:off x="288266" y="166237"/>
                  <a:ext cx="2428920" cy="1549514"/>
                </a:xfrm>
                <a:custGeom>
                  <a:avLst/>
                  <a:gdLst>
                    <a:gd name="connsiteX0" fmla="*/ 0 w 1934307"/>
                    <a:gd name="connsiteY0" fmla="*/ 0 h 1549514"/>
                    <a:gd name="connsiteX1" fmla="*/ 643390 w 1934307"/>
                    <a:gd name="connsiteY1" fmla="*/ 0 h 1549514"/>
                    <a:gd name="connsiteX2" fmla="*/ 643390 w 1934307"/>
                    <a:gd name="connsiteY2" fmla="*/ 515125 h 1549514"/>
                    <a:gd name="connsiteX3" fmla="*/ 1290917 w 1934307"/>
                    <a:gd name="connsiteY3" fmla="*/ 515125 h 1549514"/>
                    <a:gd name="connsiteX4" fmla="*/ 1290917 w 1934307"/>
                    <a:gd name="connsiteY4" fmla="*/ 1028182 h 1549514"/>
                    <a:gd name="connsiteX5" fmla="*/ 1934307 w 1934307"/>
                    <a:gd name="connsiteY5" fmla="*/ 1028182 h 1549514"/>
                    <a:gd name="connsiteX6" fmla="*/ 1934307 w 1934307"/>
                    <a:gd name="connsiteY6" fmla="*/ 1549514 h 15495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34307" h="1549514">
                      <a:moveTo>
                        <a:pt x="0" y="0"/>
                      </a:moveTo>
                      <a:lnTo>
                        <a:pt x="643390" y="0"/>
                      </a:lnTo>
                      <a:lnTo>
                        <a:pt x="643390" y="515125"/>
                      </a:lnTo>
                      <a:lnTo>
                        <a:pt x="1290917" y="515125"/>
                      </a:lnTo>
                      <a:lnTo>
                        <a:pt x="1290917" y="1028182"/>
                      </a:lnTo>
                      <a:lnTo>
                        <a:pt x="1934307" y="1028182"/>
                      </a:lnTo>
                      <a:lnTo>
                        <a:pt x="1934307" y="1549514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E9A49FD0-CC22-4CB3-9250-2E5952B3BC2E}"/>
                  </a:ext>
                </a:extLst>
              </p:cNvPr>
              <p:cNvSpPr/>
              <p:nvPr/>
            </p:nvSpPr>
            <p:spPr>
              <a:xfrm rot="16200000">
                <a:off x="297858" y="167645"/>
                <a:ext cx="108585" cy="107950"/>
              </a:xfrm>
              <a:custGeom>
                <a:avLst/>
                <a:gdLst>
                  <a:gd name="connsiteX0" fmla="*/ 0 w 90188"/>
                  <a:gd name="connsiteY0" fmla="*/ 0 h 80167"/>
                  <a:gd name="connsiteX1" fmla="*/ 0 w 90188"/>
                  <a:gd name="connsiteY1" fmla="*/ 80167 h 80167"/>
                  <a:gd name="connsiteX2" fmla="*/ 90188 w 90188"/>
                  <a:gd name="connsiteY2" fmla="*/ 80167 h 80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188" h="80167">
                    <a:moveTo>
                      <a:pt x="0" y="0"/>
                    </a:moveTo>
                    <a:lnTo>
                      <a:pt x="0" y="80167"/>
                    </a:lnTo>
                    <a:lnTo>
                      <a:pt x="90188" y="80167"/>
                    </a:lnTo>
                  </a:path>
                </a:pathLst>
              </a:cu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28054193-7A52-4B8B-A4E1-C931858D0A55}"/>
                  </a:ext>
                </a:extLst>
              </p:cNvPr>
              <p:cNvSpPr/>
              <p:nvPr/>
            </p:nvSpPr>
            <p:spPr>
              <a:xfrm rot="10800000">
                <a:off x="297797" y="1598276"/>
                <a:ext cx="108585" cy="107950"/>
              </a:xfrm>
              <a:custGeom>
                <a:avLst/>
                <a:gdLst>
                  <a:gd name="connsiteX0" fmla="*/ 0 w 90188"/>
                  <a:gd name="connsiteY0" fmla="*/ 0 h 80167"/>
                  <a:gd name="connsiteX1" fmla="*/ 0 w 90188"/>
                  <a:gd name="connsiteY1" fmla="*/ 80167 h 80167"/>
                  <a:gd name="connsiteX2" fmla="*/ 90188 w 90188"/>
                  <a:gd name="connsiteY2" fmla="*/ 80167 h 80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188" h="80167">
                    <a:moveTo>
                      <a:pt x="0" y="0"/>
                    </a:moveTo>
                    <a:lnTo>
                      <a:pt x="0" y="80167"/>
                    </a:lnTo>
                    <a:lnTo>
                      <a:pt x="90188" y="80167"/>
                    </a:lnTo>
                  </a:path>
                </a:pathLst>
              </a:cu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AA2BEB-852E-4065-8207-AD96519F2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6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2670210" y="1107948"/>
            <a:ext cx="3395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spc="-150" dirty="0">
                <a:solidFill>
                  <a:srgbClr val="3E3A39"/>
                </a:solidFill>
                <a:cs typeface="+mn-ea"/>
                <a:sym typeface="+mn-lt"/>
              </a:rPr>
              <a:t>2</a:t>
            </a:r>
            <a:r>
              <a:rPr lang="en-US" altLang="zh-CN" b="1" spc="-150" dirty="0">
                <a:solidFill>
                  <a:srgbClr val="3E3A39"/>
                </a:solidFill>
                <a:latin typeface="+mn-ea"/>
                <a:cs typeface="+mn-ea"/>
                <a:sym typeface="+mn-lt"/>
              </a:rPr>
              <a:t>.   </a:t>
            </a:r>
            <a:r>
              <a:rPr lang="zh-CN" altLang="en-US" b="1" dirty="0">
                <a:latin typeface="+mn-ea"/>
              </a:rPr>
              <a:t>前往 </a:t>
            </a:r>
            <a:r>
              <a:rPr lang="en-GB" b="1" kern="100" dirty="0">
                <a:solidFill>
                  <a:srgbClr val="3E3A39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GeoGebra </a:t>
            </a:r>
            <a:r>
              <a:rPr lang="zh-CN" altLang="en-US" b="1" dirty="0">
                <a:latin typeface="+mn-ea"/>
              </a:rPr>
              <a:t>官方网站：</a:t>
            </a:r>
            <a:r>
              <a:rPr lang="en-GB" b="1" dirty="0">
                <a:latin typeface="+mn-e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https://www.geogebra.org/classic</a:t>
            </a:r>
            <a:endParaRPr lang="en-GB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b="1" dirty="0">
                <a:latin typeface="+mn-ea"/>
              </a:rPr>
              <a:t>我们可以设定 </a:t>
            </a:r>
            <a:r>
              <a:rPr lang="en-GB" b="1" kern="100" dirty="0">
                <a:solidFill>
                  <a:srgbClr val="3E3A39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GeoGebra </a:t>
            </a:r>
            <a:r>
              <a:rPr lang="zh-CN" altLang="en-US" b="1" kern="100" dirty="0">
                <a:solidFill>
                  <a:srgbClr val="3E3A39"/>
                </a:solidFill>
                <a:latin typeface="+mn-ea"/>
                <a:cs typeface="Times New Roman" panose="02020603050405020304" pitchFamily="18" charset="0"/>
              </a:rPr>
              <a:t>的语言：</a:t>
            </a:r>
            <a:endParaRPr lang="en-US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A4475-52A4-46BD-BBC0-8590F16F3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40</a:t>
            </a:fld>
            <a:endParaRPr lang="zh-CN" altLang="en-US" dirty="0"/>
          </a:p>
        </p:txBody>
      </p:sp>
      <p:grpSp>
        <p:nvGrpSpPr>
          <p:cNvPr id="15" name="Canvas 1655050576">
            <a:extLst>
              <a:ext uri="{FF2B5EF4-FFF2-40B4-BE49-F238E27FC236}">
                <a16:creationId xmlns:a16="http://schemas.microsoft.com/office/drawing/2014/main" id="{B8412867-0B6B-48A3-88FD-34AC37F81EB3}"/>
              </a:ext>
            </a:extLst>
          </p:cNvPr>
          <p:cNvGrpSpPr/>
          <p:nvPr/>
        </p:nvGrpSpPr>
        <p:grpSpPr>
          <a:xfrm>
            <a:off x="1944369" y="2571750"/>
            <a:ext cx="5255260" cy="1280803"/>
            <a:chOff x="0" y="0"/>
            <a:chExt cx="5255260" cy="128080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925F020-A16B-40EB-BBD9-1A4DE8E88021}"/>
                </a:ext>
              </a:extLst>
            </p:cNvPr>
            <p:cNvSpPr/>
            <p:nvPr/>
          </p:nvSpPr>
          <p:spPr>
            <a:xfrm>
              <a:off x="0" y="0"/>
              <a:ext cx="5255260" cy="1280795"/>
            </a:xfrm>
            <a:prstGeom prst="rect">
              <a:avLst/>
            </a:prstGeom>
            <a:solidFill>
              <a:prstClr val="white"/>
            </a:solidFill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20" name="Text Box 961364603">
              <a:extLst>
                <a:ext uri="{FF2B5EF4-FFF2-40B4-BE49-F238E27FC236}">
                  <a16:creationId xmlns:a16="http://schemas.microsoft.com/office/drawing/2014/main" id="{1266D010-9C37-4769-AA67-22E57BFFB6F8}"/>
                </a:ext>
              </a:extLst>
            </p:cNvPr>
            <p:cNvSpPr txBox="1"/>
            <p:nvPr/>
          </p:nvSpPr>
          <p:spPr>
            <a:xfrm>
              <a:off x="2427296" y="35979"/>
              <a:ext cx="1409065" cy="34671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zh-CN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主目录（右上角）</a:t>
              </a:r>
              <a:endParaRPr lang="en-US" sz="1200" kern="10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238C4FA-E2FE-4A2A-AA9B-CCCC3C537A9E}"/>
                </a:ext>
              </a:extLst>
            </p:cNvPr>
            <p:cNvCxnSpPr/>
            <p:nvPr/>
          </p:nvCxnSpPr>
          <p:spPr>
            <a:xfrm flipH="1">
              <a:off x="1886465" y="190011"/>
              <a:ext cx="527222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1" descr="A screenshot of a computer menu&#10;&#10;Description automatically generated">
              <a:extLst>
                <a:ext uri="{FF2B5EF4-FFF2-40B4-BE49-F238E27FC236}">
                  <a16:creationId xmlns:a16="http://schemas.microsoft.com/office/drawing/2014/main" id="{1441FF85-3D79-44BB-8DBE-9A646719AE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705"/>
            <a:stretch/>
          </p:blipFill>
          <p:spPr bwMode="auto">
            <a:xfrm>
              <a:off x="328231" y="36010"/>
              <a:ext cx="1522730" cy="38481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Picture 22" descr="A screenshot of a computer menu&#10;&#10;Description automatically generated">
              <a:extLst>
                <a:ext uri="{FF2B5EF4-FFF2-40B4-BE49-F238E27FC236}">
                  <a16:creationId xmlns:a16="http://schemas.microsoft.com/office/drawing/2014/main" id="{A3C06DAF-94F3-4710-AFF1-9FAD836BFB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260" b="9913"/>
            <a:stretch/>
          </p:blipFill>
          <p:spPr bwMode="auto">
            <a:xfrm>
              <a:off x="328283" y="670320"/>
              <a:ext cx="1525905" cy="3702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4" name="Text Box 1271886777">
              <a:extLst>
                <a:ext uri="{FF2B5EF4-FFF2-40B4-BE49-F238E27FC236}">
                  <a16:creationId xmlns:a16="http://schemas.microsoft.com/office/drawing/2014/main" id="{8D3B24CB-43EC-4B88-B1C8-AEA5DEE8E0D3}"/>
                </a:ext>
              </a:extLst>
            </p:cNvPr>
            <p:cNvSpPr txBox="1"/>
            <p:nvPr/>
          </p:nvSpPr>
          <p:spPr>
            <a:xfrm>
              <a:off x="985600" y="359862"/>
              <a:ext cx="231140" cy="38583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⁝</a:t>
              </a:r>
              <a:endParaRPr lang="en-US" sz="1200" kern="10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25" name="Text Box 1529574327">
              <a:extLst>
                <a:ext uri="{FF2B5EF4-FFF2-40B4-BE49-F238E27FC236}">
                  <a16:creationId xmlns:a16="http://schemas.microsoft.com/office/drawing/2014/main" id="{6B296C1F-681A-4B6F-A9A4-44A8E5EE64CD}"/>
                </a:ext>
              </a:extLst>
            </p:cNvPr>
            <p:cNvSpPr txBox="1"/>
            <p:nvPr/>
          </p:nvSpPr>
          <p:spPr>
            <a:xfrm>
              <a:off x="2423677" y="695968"/>
              <a:ext cx="1641475" cy="58483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Settings / </a:t>
              </a:r>
              <a:r>
                <a:rPr lang="zh-TW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設定</a:t>
              </a:r>
              <a:r>
                <a:rPr lang="zh-TW" sz="1200" kern="1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/ </a:t>
              </a:r>
              <a:r>
                <a:rPr lang="zh-TW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设置</a:t>
              </a:r>
              <a:endPara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r>
                <a:rPr lang="en-GB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  <a:sym typeface="Wingdings" panose="05000000000000000000" pitchFamily="2" charset="2"/>
                </a:rPr>
                <a:t></a:t>
              </a:r>
              <a:r>
                <a:rPr lang="en-GB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 </a:t>
              </a:r>
              <a:r>
                <a:rPr lang="zh-CN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选择你喜好的语言</a:t>
              </a:r>
              <a:endPara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5C5DF9F-D72F-4807-9952-17ADCC09AE86}"/>
                </a:ext>
              </a:extLst>
            </p:cNvPr>
            <p:cNvCxnSpPr/>
            <p:nvPr/>
          </p:nvCxnSpPr>
          <p:spPr>
            <a:xfrm flipH="1">
              <a:off x="1886465" y="857275"/>
              <a:ext cx="527222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5576679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6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A4475-52A4-46BD-BBC0-8590F16F3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41</a:t>
            </a:fld>
            <a:endParaRPr lang="zh-CN" altLang="en-US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0D39475-D9DB-455C-A186-E5F7DFF003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928163"/>
              </p:ext>
            </p:extLst>
          </p:nvPr>
        </p:nvGraphicFramePr>
        <p:xfrm>
          <a:off x="2615380" y="1604995"/>
          <a:ext cx="3913238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13238">
                  <a:extLst>
                    <a:ext uri="{9D8B030D-6E8A-4147-A177-3AD203B41FA5}">
                      <a16:colId xmlns:a16="http://schemas.microsoft.com/office/drawing/2014/main" val="3642107523"/>
                    </a:ext>
                  </a:extLst>
                </a:gridCol>
              </a:tblGrid>
              <a:tr h="588722">
                <a:tc>
                  <a:txBody>
                    <a:bodyPr/>
                    <a:lstStyle/>
                    <a:p>
                      <a:pPr algn="l"/>
                      <a:r>
                        <a:rPr lang="zh-CN" sz="1800" b="1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在</a:t>
                      </a:r>
                      <a:r>
                        <a:rPr lang="en-US" altLang="zh-CN" sz="1800" b="1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b="1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GeoGebra </a:t>
                      </a:r>
                      <a:r>
                        <a:rPr lang="zh-CN" sz="1800" b="1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中，用完一个工具后，</a:t>
                      </a:r>
                      <a:br>
                        <a:rPr lang="en-US" altLang="zh-CN" sz="1800" b="1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zh-CN" sz="1800" b="1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选择「移动」工具是一个好的做法。</a:t>
                      </a:r>
                      <a:endParaRPr lang="en-US" sz="1800" b="1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zh-CN" sz="1800" b="1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你可以理解这个做法为：</a:t>
                      </a:r>
                      <a:endParaRPr lang="en-US" sz="1800" b="1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980404"/>
                  </a:ext>
                </a:extLst>
              </a:tr>
            </a:tbl>
          </a:graphicData>
        </a:graphic>
      </p:graphicFrame>
      <p:grpSp>
        <p:nvGrpSpPr>
          <p:cNvPr id="51" name="组合 2">
            <a:extLst>
              <a:ext uri="{FF2B5EF4-FFF2-40B4-BE49-F238E27FC236}">
                <a16:creationId xmlns:a16="http://schemas.microsoft.com/office/drawing/2014/main" id="{6B666F7C-F433-48E5-A4FF-76D725091D13}"/>
              </a:ext>
            </a:extLst>
          </p:cNvPr>
          <p:cNvGrpSpPr/>
          <p:nvPr/>
        </p:nvGrpSpPr>
        <p:grpSpPr>
          <a:xfrm>
            <a:off x="1458893" y="678104"/>
            <a:ext cx="1369542" cy="824550"/>
            <a:chOff x="2664964" y="1922466"/>
            <a:chExt cx="1369542" cy="824550"/>
          </a:xfrm>
        </p:grpSpPr>
        <p:pic>
          <p:nvPicPr>
            <p:cNvPr id="52" name="图片 28" descr="图片包含 文字&#10;&#10;已生成高可信度的说明">
              <a:extLst>
                <a:ext uri="{FF2B5EF4-FFF2-40B4-BE49-F238E27FC236}">
                  <a16:creationId xmlns:a16="http://schemas.microsoft.com/office/drawing/2014/main" id="{CF468E87-D5B0-4460-89CC-F3DD42BA87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538" b="56894" l="2036" r="42494">
                          <a14:foregroundMark x1="2036" y1="24084" x2="2672" y2="31763"/>
                          <a14:foregroundMark x1="23791" y1="5585" x2="25318" y2="4538"/>
                          <a14:foregroundMark x1="42494" y1="23037" x2="42494" y2="21117"/>
                          <a14:foregroundMark x1="27481" y1="48691" x2="29644" y2="48517"/>
                          <a14:backgroundMark x1="30280" y1="40663" x2="30280" y2="40663"/>
                          <a14:backgroundMark x1="29262" y1="41012" x2="29262" y2="41012"/>
                          <a14:backgroundMark x1="27735" y1="41885" x2="36132" y2="41361"/>
                          <a14:backgroundMark x1="25191" y1="44154" x2="28117" y2="41536"/>
                          <a14:backgroundMark x1="37277" y1="44154" x2="22901" y2="45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664" t="2563" r="55267" b="56640"/>
            <a:stretch>
              <a:fillRect/>
            </a:stretch>
          </p:blipFill>
          <p:spPr>
            <a:xfrm>
              <a:off x="2664964" y="1922466"/>
              <a:ext cx="1369542" cy="824550"/>
            </a:xfrm>
            <a:prstGeom prst="rect">
              <a:avLst/>
            </a:prstGeom>
          </p:spPr>
        </p:pic>
        <p:sp>
          <p:nvSpPr>
            <p:cNvPr id="54" name="TextBox 12">
              <a:extLst>
                <a:ext uri="{FF2B5EF4-FFF2-40B4-BE49-F238E27FC236}">
                  <a16:creationId xmlns:a16="http://schemas.microsoft.com/office/drawing/2014/main" id="{0EFDA8D9-CF6C-4B36-998C-4EC80F6466E7}"/>
                </a:ext>
              </a:extLst>
            </p:cNvPr>
            <p:cNvSpPr txBox="1"/>
            <p:nvPr/>
          </p:nvSpPr>
          <p:spPr>
            <a:xfrm>
              <a:off x="2960430" y="2132343"/>
              <a:ext cx="10088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提示</a:t>
              </a:r>
            </a:p>
          </p:txBody>
        </p:sp>
      </p:grpSp>
      <p:grpSp>
        <p:nvGrpSpPr>
          <p:cNvPr id="16" name="Canvas 2">
            <a:extLst>
              <a:ext uri="{FF2B5EF4-FFF2-40B4-BE49-F238E27FC236}">
                <a16:creationId xmlns:a16="http://schemas.microsoft.com/office/drawing/2014/main" id="{53DD1D9F-F03E-4AAB-981D-FA378CA8B146}"/>
              </a:ext>
            </a:extLst>
          </p:cNvPr>
          <p:cNvGrpSpPr/>
          <p:nvPr/>
        </p:nvGrpSpPr>
        <p:grpSpPr>
          <a:xfrm>
            <a:off x="2179001" y="2804444"/>
            <a:ext cx="4785995" cy="1057910"/>
            <a:chOff x="0" y="0"/>
            <a:chExt cx="4785995" cy="105791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7423BA3-98E5-4AF1-8585-4ECA30FD1966}"/>
                </a:ext>
              </a:extLst>
            </p:cNvPr>
            <p:cNvSpPr/>
            <p:nvPr/>
          </p:nvSpPr>
          <p:spPr>
            <a:xfrm>
              <a:off x="0" y="0"/>
              <a:ext cx="4785995" cy="1057910"/>
            </a:xfrm>
            <a:prstGeom prst="rect">
              <a:avLst/>
            </a:prstGeom>
            <a:solidFill>
              <a:prstClr val="white"/>
            </a:solidFill>
          </p:spPr>
          <p:txBody>
            <a:bodyPr/>
            <a:lstStyle/>
            <a:p>
              <a:endParaRPr lang="zh-HK" altLang="en-US"/>
            </a:p>
          </p:txBody>
        </p:sp>
        <p:pic>
          <p:nvPicPr>
            <p:cNvPr id="21" name="Picture 20" descr="A graph with blue dots and numbers&#10;&#10;Description automatically generated">
              <a:extLst>
                <a:ext uri="{FF2B5EF4-FFF2-40B4-BE49-F238E27FC236}">
                  <a16:creationId xmlns:a16="http://schemas.microsoft.com/office/drawing/2014/main" id="{DFCACED7-095A-43CE-BCB7-7F51482FA8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48" t="10826" r="64406" b="60059"/>
            <a:stretch/>
          </p:blipFill>
          <p:spPr bwMode="auto">
            <a:xfrm>
              <a:off x="1915644" y="311150"/>
              <a:ext cx="1003300" cy="7112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2" name="Text Box 779674153">
              <a:extLst>
                <a:ext uri="{FF2B5EF4-FFF2-40B4-BE49-F238E27FC236}">
                  <a16:creationId xmlns:a16="http://schemas.microsoft.com/office/drawing/2014/main" id="{5CE4442F-0653-4E8F-AB1F-A67562E65F8B}"/>
                </a:ext>
              </a:extLst>
            </p:cNvPr>
            <p:cNvSpPr txBox="1"/>
            <p:nvPr/>
          </p:nvSpPr>
          <p:spPr>
            <a:xfrm>
              <a:off x="392613" y="0"/>
              <a:ext cx="799465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zh-CN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拿起工具</a:t>
              </a:r>
              <a:endParaRPr lang="en-US" sz="1200" kern="10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1052865306">
              <a:extLst>
                <a:ext uri="{FF2B5EF4-FFF2-40B4-BE49-F238E27FC236}">
                  <a16:creationId xmlns:a16="http://schemas.microsoft.com/office/drawing/2014/main" id="{1B1BBA53-9C84-40E6-A7DD-FA2933630AFC}"/>
                </a:ext>
              </a:extLst>
            </p:cNvPr>
            <p:cNvSpPr txBox="1"/>
            <p:nvPr/>
          </p:nvSpPr>
          <p:spPr>
            <a:xfrm>
              <a:off x="1972667" y="0"/>
              <a:ext cx="799465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zh-TW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使用工具</a:t>
              </a:r>
              <a:endParaRPr lang="en-US" sz="1200" kern="10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24" name="Text Box 1835725439">
              <a:extLst>
                <a:ext uri="{FF2B5EF4-FFF2-40B4-BE49-F238E27FC236}">
                  <a16:creationId xmlns:a16="http://schemas.microsoft.com/office/drawing/2014/main" id="{D1A72D53-3519-4D72-B6DF-13116E10F856}"/>
                </a:ext>
              </a:extLst>
            </p:cNvPr>
            <p:cNvSpPr txBox="1"/>
            <p:nvPr/>
          </p:nvSpPr>
          <p:spPr>
            <a:xfrm>
              <a:off x="3563531" y="0"/>
              <a:ext cx="799465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zh-TW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放下工具</a:t>
              </a:r>
              <a:endParaRPr lang="en-US" sz="1200" kern="10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25" name="Text Box 465719082">
              <a:extLst>
                <a:ext uri="{FF2B5EF4-FFF2-40B4-BE49-F238E27FC236}">
                  <a16:creationId xmlns:a16="http://schemas.microsoft.com/office/drawing/2014/main" id="{859ECD18-38F3-4DFA-A33A-BA393C61FD3E}"/>
                </a:ext>
              </a:extLst>
            </p:cNvPr>
            <p:cNvSpPr txBox="1"/>
            <p:nvPr/>
          </p:nvSpPr>
          <p:spPr>
            <a:xfrm>
              <a:off x="1446084" y="0"/>
              <a:ext cx="33909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  <a:sym typeface="Wingdings" panose="05000000000000000000" pitchFamily="2" charset="2"/>
                </a:rPr>
                <a:t></a:t>
              </a:r>
              <a:endParaRPr lang="en-US" sz="1200" kern="10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26" name="Text Box 1654580873">
              <a:extLst>
                <a:ext uri="{FF2B5EF4-FFF2-40B4-BE49-F238E27FC236}">
                  <a16:creationId xmlns:a16="http://schemas.microsoft.com/office/drawing/2014/main" id="{5E35C976-D273-410F-94D8-29789E7FB7F1}"/>
                </a:ext>
              </a:extLst>
            </p:cNvPr>
            <p:cNvSpPr txBox="1"/>
            <p:nvPr/>
          </p:nvSpPr>
          <p:spPr>
            <a:xfrm>
              <a:off x="3046284" y="0"/>
              <a:ext cx="33909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  <a:sym typeface="Wingdings" panose="05000000000000000000" pitchFamily="2" charset="2"/>
                </a:rPr>
                <a:t></a:t>
              </a:r>
              <a:endParaRPr lang="en-US" sz="1200" kern="10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pic>
          <p:nvPicPr>
            <p:cNvPr id="27" name="Picture 26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E32F1B21-2364-4856-A66C-2B1F96D777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337"/>
            <a:stretch/>
          </p:blipFill>
          <p:spPr bwMode="auto">
            <a:xfrm>
              <a:off x="370195" y="326304"/>
              <a:ext cx="856615" cy="60706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8" name="Picture 27" descr="A screenshot of a phone&#10;&#10;Description automatically generated">
              <a:extLst>
                <a:ext uri="{FF2B5EF4-FFF2-40B4-BE49-F238E27FC236}">
                  <a16:creationId xmlns:a16="http://schemas.microsoft.com/office/drawing/2014/main" id="{6A20BF8B-87D9-4E72-A1D7-A95634E43A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294"/>
            <a:stretch/>
          </p:blipFill>
          <p:spPr bwMode="auto">
            <a:xfrm>
              <a:off x="3595078" y="311150"/>
              <a:ext cx="734060" cy="61404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5379458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6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944370" y="880756"/>
            <a:ext cx="5255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spc="-150" dirty="0">
                <a:solidFill>
                  <a:srgbClr val="3E3A39"/>
                </a:solidFill>
                <a:cs typeface="+mn-ea"/>
                <a:sym typeface="+mn-lt"/>
              </a:rPr>
              <a:t>3</a:t>
            </a:r>
            <a:r>
              <a:rPr lang="en-US" altLang="zh-CN" b="1" spc="-150" dirty="0">
                <a:solidFill>
                  <a:srgbClr val="3E3A39"/>
                </a:solidFill>
                <a:latin typeface="+mn-ea"/>
                <a:cs typeface="+mn-ea"/>
                <a:sym typeface="+mn-lt"/>
              </a:rPr>
              <a:t>.   </a:t>
            </a:r>
            <a:r>
              <a:rPr lang="zh-CN" altLang="en-US" b="1" spc="-150" dirty="0">
                <a:solidFill>
                  <a:srgbClr val="3E3A39"/>
                </a:solidFill>
                <a:latin typeface="+mn-ea"/>
                <a:cs typeface="+mn-ea"/>
                <a:sym typeface="+mn-lt"/>
              </a:rPr>
              <a:t>以下步骤将引导我们创造建筑物的  </a:t>
            </a:r>
            <a:r>
              <a:rPr lang="en-GB" b="1" kern="100" dirty="0">
                <a:solidFill>
                  <a:srgbClr val="3E3A39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3D </a:t>
            </a:r>
            <a:r>
              <a:rPr lang="zh-CN" altLang="en-US" b="1" spc="-150" dirty="0">
                <a:solidFill>
                  <a:srgbClr val="3E3A39"/>
                </a:solidFill>
                <a:latin typeface="+mn-ea"/>
                <a:cs typeface="+mn-ea"/>
              </a:rPr>
              <a:t>模型。</a:t>
            </a:r>
            <a:endParaRPr lang="en-US" b="1" spc="-150" dirty="0">
              <a:solidFill>
                <a:srgbClr val="3E3A39"/>
              </a:solidFill>
              <a:latin typeface="+mn-ea"/>
              <a:cs typeface="+mn-ea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A4475-52A4-46BD-BBC0-8590F16F3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42</a:t>
            </a:fld>
            <a:endParaRPr lang="zh-CN" altLang="en-US" dirty="0"/>
          </a:p>
        </p:txBody>
      </p:sp>
      <p:grpSp>
        <p:nvGrpSpPr>
          <p:cNvPr id="70" name="Group 4">
            <a:extLst>
              <a:ext uri="{FF2B5EF4-FFF2-40B4-BE49-F238E27FC236}">
                <a16:creationId xmlns:a16="http://schemas.microsoft.com/office/drawing/2014/main" id="{553410CF-182D-4AFA-8636-084A5C086FF9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1860444" y="1573949"/>
            <a:ext cx="1133478" cy="621619"/>
            <a:chOff x="3326" y="771"/>
            <a:chExt cx="2348" cy="95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1" name="Freeform 5">
              <a:extLst>
                <a:ext uri="{FF2B5EF4-FFF2-40B4-BE49-F238E27FC236}">
                  <a16:creationId xmlns:a16="http://schemas.microsoft.com/office/drawing/2014/main" id="{9997A38E-3E88-44C2-9F16-3772F434CC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6" y="771"/>
              <a:ext cx="2348" cy="954"/>
            </a:xfrm>
            <a:custGeom>
              <a:avLst/>
              <a:gdLst>
                <a:gd name="T0" fmla="*/ 969 w 991"/>
                <a:gd name="T1" fmla="*/ 166 h 401"/>
                <a:gd name="T2" fmla="*/ 911 w 991"/>
                <a:gd name="T3" fmla="*/ 115 h 401"/>
                <a:gd name="T4" fmla="*/ 851 w 991"/>
                <a:gd name="T5" fmla="*/ 67 h 401"/>
                <a:gd name="T6" fmla="*/ 780 w 991"/>
                <a:gd name="T7" fmla="*/ 16 h 401"/>
                <a:gd name="T8" fmla="*/ 774 w 991"/>
                <a:gd name="T9" fmla="*/ 17 h 401"/>
                <a:gd name="T10" fmla="*/ 770 w 991"/>
                <a:gd name="T11" fmla="*/ 16 h 401"/>
                <a:gd name="T12" fmla="*/ 354 w 991"/>
                <a:gd name="T13" fmla="*/ 3 h 401"/>
                <a:gd name="T14" fmla="*/ 149 w 991"/>
                <a:gd name="T15" fmla="*/ 2 h 401"/>
                <a:gd name="T16" fmla="*/ 44 w 991"/>
                <a:gd name="T17" fmla="*/ 3 h 401"/>
                <a:gd name="T18" fmla="*/ 9 w 991"/>
                <a:gd name="T19" fmla="*/ 34 h 401"/>
                <a:gd name="T20" fmla="*/ 6 w 991"/>
                <a:gd name="T21" fmla="*/ 38 h 401"/>
                <a:gd name="T22" fmla="*/ 3 w 991"/>
                <a:gd name="T23" fmla="*/ 263 h 401"/>
                <a:gd name="T24" fmla="*/ 2 w 991"/>
                <a:gd name="T25" fmla="*/ 319 h 401"/>
                <a:gd name="T26" fmla="*/ 4 w 991"/>
                <a:gd name="T27" fmla="*/ 363 h 401"/>
                <a:gd name="T28" fmla="*/ 63 w 991"/>
                <a:gd name="T29" fmla="*/ 388 h 401"/>
                <a:gd name="T30" fmla="*/ 514 w 991"/>
                <a:gd name="T31" fmla="*/ 399 h 401"/>
                <a:gd name="T32" fmla="*/ 768 w 991"/>
                <a:gd name="T33" fmla="*/ 392 h 401"/>
                <a:gd name="T34" fmla="*/ 772 w 991"/>
                <a:gd name="T35" fmla="*/ 391 h 401"/>
                <a:gd name="T36" fmla="*/ 778 w 991"/>
                <a:gd name="T37" fmla="*/ 391 h 401"/>
                <a:gd name="T38" fmla="*/ 901 w 991"/>
                <a:gd name="T39" fmla="*/ 317 h 401"/>
                <a:gd name="T40" fmla="*/ 952 w 991"/>
                <a:gd name="T41" fmla="*/ 270 h 401"/>
                <a:gd name="T42" fmla="*/ 987 w 991"/>
                <a:gd name="T43" fmla="*/ 214 h 401"/>
                <a:gd name="T44" fmla="*/ 969 w 991"/>
                <a:gd name="T45" fmla="*/ 166 h 401"/>
                <a:gd name="T46" fmla="*/ 970 w 991"/>
                <a:gd name="T47" fmla="*/ 222 h 401"/>
                <a:gd name="T48" fmla="*/ 879 w 991"/>
                <a:gd name="T49" fmla="*/ 316 h 401"/>
                <a:gd name="T50" fmla="*/ 772 w 991"/>
                <a:gd name="T51" fmla="*/ 380 h 401"/>
                <a:gd name="T52" fmla="*/ 771 w 991"/>
                <a:gd name="T53" fmla="*/ 380 h 401"/>
                <a:gd name="T54" fmla="*/ 768 w 991"/>
                <a:gd name="T55" fmla="*/ 379 h 401"/>
                <a:gd name="T56" fmla="*/ 349 w 991"/>
                <a:gd name="T57" fmla="*/ 386 h 401"/>
                <a:gd name="T58" fmla="*/ 142 w 991"/>
                <a:gd name="T59" fmla="*/ 380 h 401"/>
                <a:gd name="T60" fmla="*/ 38 w 991"/>
                <a:gd name="T61" fmla="*/ 374 h 401"/>
                <a:gd name="T62" fmla="*/ 14 w 991"/>
                <a:gd name="T63" fmla="*/ 329 h 401"/>
                <a:gd name="T64" fmla="*/ 15 w 991"/>
                <a:gd name="T65" fmla="*/ 276 h 401"/>
                <a:gd name="T66" fmla="*/ 14 w 991"/>
                <a:gd name="T67" fmla="*/ 38 h 401"/>
                <a:gd name="T68" fmla="*/ 14 w 991"/>
                <a:gd name="T69" fmla="*/ 37 h 401"/>
                <a:gd name="T70" fmla="*/ 66 w 991"/>
                <a:gd name="T71" fmla="*/ 15 h 401"/>
                <a:gd name="T72" fmla="*/ 112 w 991"/>
                <a:gd name="T73" fmla="*/ 15 h 401"/>
                <a:gd name="T74" fmla="*/ 208 w 991"/>
                <a:gd name="T75" fmla="*/ 15 h 401"/>
                <a:gd name="T76" fmla="*/ 393 w 991"/>
                <a:gd name="T77" fmla="*/ 17 h 401"/>
                <a:gd name="T78" fmla="*/ 770 w 991"/>
                <a:gd name="T79" fmla="*/ 29 h 401"/>
                <a:gd name="T80" fmla="*/ 776 w 991"/>
                <a:gd name="T81" fmla="*/ 25 h 401"/>
                <a:gd name="T82" fmla="*/ 830 w 991"/>
                <a:gd name="T83" fmla="*/ 68 h 401"/>
                <a:gd name="T84" fmla="*/ 886 w 991"/>
                <a:gd name="T85" fmla="*/ 114 h 401"/>
                <a:gd name="T86" fmla="*/ 941 w 991"/>
                <a:gd name="T87" fmla="*/ 160 h 401"/>
                <a:gd name="T88" fmla="*/ 970 w 991"/>
                <a:gd name="T89" fmla="*/ 222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91" h="401">
                  <a:moveTo>
                    <a:pt x="969" y="166"/>
                  </a:moveTo>
                  <a:cubicBezTo>
                    <a:pt x="951" y="148"/>
                    <a:pt x="930" y="132"/>
                    <a:pt x="911" y="115"/>
                  </a:cubicBezTo>
                  <a:cubicBezTo>
                    <a:pt x="891" y="99"/>
                    <a:pt x="871" y="83"/>
                    <a:pt x="851" y="67"/>
                  </a:cubicBezTo>
                  <a:cubicBezTo>
                    <a:pt x="828" y="49"/>
                    <a:pt x="805" y="29"/>
                    <a:pt x="780" y="16"/>
                  </a:cubicBezTo>
                  <a:cubicBezTo>
                    <a:pt x="777" y="15"/>
                    <a:pt x="775" y="15"/>
                    <a:pt x="774" y="17"/>
                  </a:cubicBezTo>
                  <a:cubicBezTo>
                    <a:pt x="773" y="16"/>
                    <a:pt x="772" y="16"/>
                    <a:pt x="770" y="16"/>
                  </a:cubicBezTo>
                  <a:cubicBezTo>
                    <a:pt x="631" y="10"/>
                    <a:pt x="493" y="5"/>
                    <a:pt x="354" y="3"/>
                  </a:cubicBezTo>
                  <a:cubicBezTo>
                    <a:pt x="285" y="2"/>
                    <a:pt x="217" y="2"/>
                    <a:pt x="149" y="2"/>
                  </a:cubicBezTo>
                  <a:cubicBezTo>
                    <a:pt x="114" y="2"/>
                    <a:pt x="78" y="0"/>
                    <a:pt x="44" y="3"/>
                  </a:cubicBezTo>
                  <a:cubicBezTo>
                    <a:pt x="26" y="5"/>
                    <a:pt x="6" y="14"/>
                    <a:pt x="9" y="34"/>
                  </a:cubicBezTo>
                  <a:cubicBezTo>
                    <a:pt x="8" y="34"/>
                    <a:pt x="6" y="35"/>
                    <a:pt x="6" y="38"/>
                  </a:cubicBezTo>
                  <a:cubicBezTo>
                    <a:pt x="2" y="113"/>
                    <a:pt x="3" y="188"/>
                    <a:pt x="3" y="263"/>
                  </a:cubicBezTo>
                  <a:cubicBezTo>
                    <a:pt x="2" y="282"/>
                    <a:pt x="2" y="301"/>
                    <a:pt x="2" y="319"/>
                  </a:cubicBezTo>
                  <a:cubicBezTo>
                    <a:pt x="2" y="333"/>
                    <a:pt x="0" y="349"/>
                    <a:pt x="4" y="363"/>
                  </a:cubicBezTo>
                  <a:cubicBezTo>
                    <a:pt x="11" y="389"/>
                    <a:pt x="41" y="387"/>
                    <a:pt x="63" y="388"/>
                  </a:cubicBezTo>
                  <a:cubicBezTo>
                    <a:pt x="213" y="397"/>
                    <a:pt x="364" y="401"/>
                    <a:pt x="514" y="399"/>
                  </a:cubicBezTo>
                  <a:cubicBezTo>
                    <a:pt x="599" y="398"/>
                    <a:pt x="683" y="396"/>
                    <a:pt x="768" y="392"/>
                  </a:cubicBezTo>
                  <a:cubicBezTo>
                    <a:pt x="770" y="392"/>
                    <a:pt x="771" y="392"/>
                    <a:pt x="772" y="391"/>
                  </a:cubicBezTo>
                  <a:cubicBezTo>
                    <a:pt x="774" y="392"/>
                    <a:pt x="776" y="392"/>
                    <a:pt x="778" y="391"/>
                  </a:cubicBezTo>
                  <a:cubicBezTo>
                    <a:pt x="821" y="369"/>
                    <a:pt x="863" y="346"/>
                    <a:pt x="901" y="317"/>
                  </a:cubicBezTo>
                  <a:cubicBezTo>
                    <a:pt x="919" y="303"/>
                    <a:pt x="937" y="287"/>
                    <a:pt x="952" y="270"/>
                  </a:cubicBezTo>
                  <a:cubicBezTo>
                    <a:pt x="966" y="254"/>
                    <a:pt x="983" y="235"/>
                    <a:pt x="987" y="214"/>
                  </a:cubicBezTo>
                  <a:cubicBezTo>
                    <a:pt x="991" y="195"/>
                    <a:pt x="982" y="179"/>
                    <a:pt x="969" y="166"/>
                  </a:cubicBezTo>
                  <a:close/>
                  <a:moveTo>
                    <a:pt x="970" y="222"/>
                  </a:moveTo>
                  <a:cubicBezTo>
                    <a:pt x="952" y="260"/>
                    <a:pt x="912" y="292"/>
                    <a:pt x="879" y="316"/>
                  </a:cubicBezTo>
                  <a:cubicBezTo>
                    <a:pt x="845" y="340"/>
                    <a:pt x="808" y="360"/>
                    <a:pt x="772" y="380"/>
                  </a:cubicBezTo>
                  <a:cubicBezTo>
                    <a:pt x="772" y="380"/>
                    <a:pt x="772" y="380"/>
                    <a:pt x="771" y="380"/>
                  </a:cubicBezTo>
                  <a:cubicBezTo>
                    <a:pt x="770" y="379"/>
                    <a:pt x="769" y="379"/>
                    <a:pt x="768" y="379"/>
                  </a:cubicBezTo>
                  <a:cubicBezTo>
                    <a:pt x="629" y="386"/>
                    <a:pt x="489" y="388"/>
                    <a:pt x="349" y="386"/>
                  </a:cubicBezTo>
                  <a:cubicBezTo>
                    <a:pt x="280" y="385"/>
                    <a:pt x="211" y="383"/>
                    <a:pt x="142" y="380"/>
                  </a:cubicBezTo>
                  <a:cubicBezTo>
                    <a:pt x="107" y="378"/>
                    <a:pt x="72" y="378"/>
                    <a:pt x="38" y="374"/>
                  </a:cubicBezTo>
                  <a:cubicBezTo>
                    <a:pt x="12" y="371"/>
                    <a:pt x="14" y="350"/>
                    <a:pt x="14" y="329"/>
                  </a:cubicBezTo>
                  <a:cubicBezTo>
                    <a:pt x="15" y="312"/>
                    <a:pt x="15" y="294"/>
                    <a:pt x="15" y="276"/>
                  </a:cubicBezTo>
                  <a:cubicBezTo>
                    <a:pt x="15" y="197"/>
                    <a:pt x="18" y="117"/>
                    <a:pt x="14" y="38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20" y="14"/>
                    <a:pt x="47" y="15"/>
                    <a:pt x="66" y="15"/>
                  </a:cubicBezTo>
                  <a:cubicBezTo>
                    <a:pt x="81" y="15"/>
                    <a:pt x="97" y="15"/>
                    <a:pt x="112" y="15"/>
                  </a:cubicBezTo>
                  <a:cubicBezTo>
                    <a:pt x="144" y="15"/>
                    <a:pt x="176" y="15"/>
                    <a:pt x="208" y="15"/>
                  </a:cubicBezTo>
                  <a:cubicBezTo>
                    <a:pt x="270" y="16"/>
                    <a:pt x="332" y="16"/>
                    <a:pt x="393" y="17"/>
                  </a:cubicBezTo>
                  <a:cubicBezTo>
                    <a:pt x="519" y="19"/>
                    <a:pt x="645" y="23"/>
                    <a:pt x="770" y="29"/>
                  </a:cubicBezTo>
                  <a:cubicBezTo>
                    <a:pt x="773" y="29"/>
                    <a:pt x="775" y="27"/>
                    <a:pt x="776" y="25"/>
                  </a:cubicBezTo>
                  <a:cubicBezTo>
                    <a:pt x="792" y="41"/>
                    <a:pt x="812" y="54"/>
                    <a:pt x="830" y="68"/>
                  </a:cubicBezTo>
                  <a:cubicBezTo>
                    <a:pt x="849" y="83"/>
                    <a:pt x="867" y="98"/>
                    <a:pt x="886" y="114"/>
                  </a:cubicBezTo>
                  <a:cubicBezTo>
                    <a:pt x="905" y="129"/>
                    <a:pt x="923" y="145"/>
                    <a:pt x="941" y="160"/>
                  </a:cubicBezTo>
                  <a:cubicBezTo>
                    <a:pt x="959" y="176"/>
                    <a:pt x="982" y="195"/>
                    <a:pt x="970" y="2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id="{41603308-F7E7-448D-A2CB-696A9743B9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02" y="1201"/>
              <a:ext cx="123" cy="129"/>
            </a:xfrm>
            <a:custGeom>
              <a:avLst/>
              <a:gdLst>
                <a:gd name="T0" fmla="*/ 51 w 52"/>
                <a:gd name="T1" fmla="*/ 28 h 54"/>
                <a:gd name="T2" fmla="*/ 44 w 52"/>
                <a:gd name="T3" fmla="*/ 13 h 54"/>
                <a:gd name="T4" fmla="*/ 32 w 52"/>
                <a:gd name="T5" fmla="*/ 1 h 54"/>
                <a:gd name="T6" fmla="*/ 19 w 52"/>
                <a:gd name="T7" fmla="*/ 3 h 54"/>
                <a:gd name="T8" fmla="*/ 0 w 52"/>
                <a:gd name="T9" fmla="*/ 29 h 54"/>
                <a:gd name="T10" fmla="*/ 26 w 52"/>
                <a:gd name="T11" fmla="*/ 53 h 54"/>
                <a:gd name="T12" fmla="*/ 51 w 52"/>
                <a:gd name="T13" fmla="*/ 28 h 54"/>
                <a:gd name="T14" fmla="*/ 26 w 52"/>
                <a:gd name="T15" fmla="*/ 42 h 54"/>
                <a:gd name="T16" fmla="*/ 11 w 52"/>
                <a:gd name="T17" fmla="*/ 29 h 54"/>
                <a:gd name="T18" fmla="*/ 16 w 52"/>
                <a:gd name="T19" fmla="*/ 18 h 54"/>
                <a:gd name="T20" fmla="*/ 25 w 52"/>
                <a:gd name="T21" fmla="*/ 12 h 54"/>
                <a:gd name="T22" fmla="*/ 27 w 52"/>
                <a:gd name="T23" fmla="*/ 10 h 54"/>
                <a:gd name="T24" fmla="*/ 26 w 52"/>
                <a:gd name="T25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54">
                  <a:moveTo>
                    <a:pt x="51" y="28"/>
                  </a:moveTo>
                  <a:cubicBezTo>
                    <a:pt x="50" y="23"/>
                    <a:pt x="48" y="17"/>
                    <a:pt x="44" y="13"/>
                  </a:cubicBezTo>
                  <a:cubicBezTo>
                    <a:pt x="46" y="7"/>
                    <a:pt x="37" y="2"/>
                    <a:pt x="32" y="1"/>
                  </a:cubicBezTo>
                  <a:cubicBezTo>
                    <a:pt x="28" y="0"/>
                    <a:pt x="23" y="1"/>
                    <a:pt x="19" y="3"/>
                  </a:cubicBezTo>
                  <a:cubicBezTo>
                    <a:pt x="8" y="4"/>
                    <a:pt x="0" y="20"/>
                    <a:pt x="0" y="29"/>
                  </a:cubicBezTo>
                  <a:cubicBezTo>
                    <a:pt x="0" y="44"/>
                    <a:pt x="12" y="54"/>
                    <a:pt x="26" y="53"/>
                  </a:cubicBezTo>
                  <a:cubicBezTo>
                    <a:pt x="40" y="53"/>
                    <a:pt x="52" y="43"/>
                    <a:pt x="51" y="28"/>
                  </a:cubicBezTo>
                  <a:close/>
                  <a:moveTo>
                    <a:pt x="26" y="42"/>
                  </a:moveTo>
                  <a:cubicBezTo>
                    <a:pt x="18" y="42"/>
                    <a:pt x="11" y="37"/>
                    <a:pt x="11" y="29"/>
                  </a:cubicBezTo>
                  <a:cubicBezTo>
                    <a:pt x="11" y="25"/>
                    <a:pt x="13" y="21"/>
                    <a:pt x="16" y="18"/>
                  </a:cubicBezTo>
                  <a:cubicBezTo>
                    <a:pt x="18" y="15"/>
                    <a:pt x="22" y="14"/>
                    <a:pt x="25" y="12"/>
                  </a:cubicBezTo>
                  <a:cubicBezTo>
                    <a:pt x="26" y="11"/>
                    <a:pt x="26" y="11"/>
                    <a:pt x="27" y="10"/>
                  </a:cubicBezTo>
                  <a:cubicBezTo>
                    <a:pt x="40" y="17"/>
                    <a:pt x="45" y="40"/>
                    <a:pt x="2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7">
              <a:extLst>
                <a:ext uri="{FF2B5EF4-FFF2-40B4-BE49-F238E27FC236}">
                  <a16:creationId xmlns:a16="http://schemas.microsoft.com/office/drawing/2014/main" id="{A8C6DD86-1D47-45A1-B0F0-40DBC03DE2C2}"/>
                </a:ext>
              </a:extLst>
            </p:cNvPr>
            <p:cNvSpPr/>
            <p:nvPr/>
          </p:nvSpPr>
          <p:spPr bwMode="auto">
            <a:xfrm>
              <a:off x="3375" y="1549"/>
              <a:ext cx="76" cy="100"/>
            </a:xfrm>
            <a:custGeom>
              <a:avLst/>
              <a:gdLst>
                <a:gd name="T0" fmla="*/ 28 w 32"/>
                <a:gd name="T1" fmla="*/ 31 h 42"/>
                <a:gd name="T2" fmla="*/ 14 w 32"/>
                <a:gd name="T3" fmla="*/ 22 h 42"/>
                <a:gd name="T4" fmla="*/ 15 w 32"/>
                <a:gd name="T5" fmla="*/ 5 h 42"/>
                <a:gd name="T6" fmla="*/ 11 w 32"/>
                <a:gd name="T7" fmla="*/ 2 h 42"/>
                <a:gd name="T8" fmla="*/ 4 w 32"/>
                <a:gd name="T9" fmla="*/ 26 h 42"/>
                <a:gd name="T10" fmla="*/ 28 w 32"/>
                <a:gd name="T11" fmla="*/ 40 h 42"/>
                <a:gd name="T12" fmla="*/ 28 w 32"/>
                <a:gd name="T13" fmla="*/ 3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42">
                  <a:moveTo>
                    <a:pt x="28" y="31"/>
                  </a:moveTo>
                  <a:cubicBezTo>
                    <a:pt x="22" y="29"/>
                    <a:pt x="17" y="28"/>
                    <a:pt x="14" y="22"/>
                  </a:cubicBezTo>
                  <a:cubicBezTo>
                    <a:pt x="12" y="17"/>
                    <a:pt x="12" y="10"/>
                    <a:pt x="15" y="5"/>
                  </a:cubicBezTo>
                  <a:cubicBezTo>
                    <a:pt x="16" y="3"/>
                    <a:pt x="14" y="0"/>
                    <a:pt x="11" y="2"/>
                  </a:cubicBezTo>
                  <a:cubicBezTo>
                    <a:pt x="4" y="8"/>
                    <a:pt x="0" y="17"/>
                    <a:pt x="4" y="26"/>
                  </a:cubicBezTo>
                  <a:cubicBezTo>
                    <a:pt x="8" y="35"/>
                    <a:pt x="18" y="42"/>
                    <a:pt x="28" y="40"/>
                  </a:cubicBezTo>
                  <a:cubicBezTo>
                    <a:pt x="32" y="39"/>
                    <a:pt x="32" y="33"/>
                    <a:pt x="28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4" name="Freeform 8">
              <a:extLst>
                <a:ext uri="{FF2B5EF4-FFF2-40B4-BE49-F238E27FC236}">
                  <a16:creationId xmlns:a16="http://schemas.microsoft.com/office/drawing/2014/main" id="{F7FD735D-FD34-4CF9-B806-FE86F6FF7DCB}"/>
                </a:ext>
              </a:extLst>
            </p:cNvPr>
            <p:cNvSpPr/>
            <p:nvPr/>
          </p:nvSpPr>
          <p:spPr bwMode="auto">
            <a:xfrm>
              <a:off x="3382" y="1437"/>
              <a:ext cx="27" cy="79"/>
            </a:xfrm>
            <a:custGeom>
              <a:avLst/>
              <a:gdLst>
                <a:gd name="T0" fmla="*/ 9 w 11"/>
                <a:gd name="T1" fmla="*/ 3 h 33"/>
                <a:gd name="T2" fmla="*/ 2 w 11"/>
                <a:gd name="T3" fmla="*/ 3 h 33"/>
                <a:gd name="T4" fmla="*/ 1 w 11"/>
                <a:gd name="T5" fmla="*/ 15 h 33"/>
                <a:gd name="T6" fmla="*/ 3 w 11"/>
                <a:gd name="T7" fmla="*/ 29 h 33"/>
                <a:gd name="T8" fmla="*/ 9 w 11"/>
                <a:gd name="T9" fmla="*/ 29 h 33"/>
                <a:gd name="T10" fmla="*/ 10 w 11"/>
                <a:gd name="T11" fmla="*/ 15 h 33"/>
                <a:gd name="T12" fmla="*/ 9 w 11"/>
                <a:gd name="T13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3">
                  <a:moveTo>
                    <a:pt x="9" y="3"/>
                  </a:moveTo>
                  <a:cubicBezTo>
                    <a:pt x="8" y="0"/>
                    <a:pt x="3" y="0"/>
                    <a:pt x="2" y="3"/>
                  </a:cubicBezTo>
                  <a:cubicBezTo>
                    <a:pt x="0" y="7"/>
                    <a:pt x="1" y="11"/>
                    <a:pt x="1" y="15"/>
                  </a:cubicBezTo>
                  <a:cubicBezTo>
                    <a:pt x="2" y="20"/>
                    <a:pt x="2" y="24"/>
                    <a:pt x="3" y="29"/>
                  </a:cubicBezTo>
                  <a:cubicBezTo>
                    <a:pt x="3" y="33"/>
                    <a:pt x="8" y="33"/>
                    <a:pt x="9" y="29"/>
                  </a:cubicBezTo>
                  <a:cubicBezTo>
                    <a:pt x="9" y="24"/>
                    <a:pt x="10" y="20"/>
                    <a:pt x="10" y="15"/>
                  </a:cubicBezTo>
                  <a:cubicBezTo>
                    <a:pt x="10" y="11"/>
                    <a:pt x="11" y="7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5" name="Freeform 9">
              <a:extLst>
                <a:ext uri="{FF2B5EF4-FFF2-40B4-BE49-F238E27FC236}">
                  <a16:creationId xmlns:a16="http://schemas.microsoft.com/office/drawing/2014/main" id="{775E19F0-D4E0-4132-BD6B-0F31A2AD326E}"/>
                </a:ext>
              </a:extLst>
            </p:cNvPr>
            <p:cNvSpPr/>
            <p:nvPr/>
          </p:nvSpPr>
          <p:spPr bwMode="auto">
            <a:xfrm>
              <a:off x="3380" y="1285"/>
              <a:ext cx="31" cy="86"/>
            </a:xfrm>
            <a:custGeom>
              <a:avLst/>
              <a:gdLst>
                <a:gd name="T0" fmla="*/ 9 w 13"/>
                <a:gd name="T1" fmla="*/ 1 h 36"/>
                <a:gd name="T2" fmla="*/ 4 w 13"/>
                <a:gd name="T3" fmla="*/ 1 h 36"/>
                <a:gd name="T4" fmla="*/ 2 w 13"/>
                <a:gd name="T5" fmla="*/ 16 h 36"/>
                <a:gd name="T6" fmla="*/ 4 w 13"/>
                <a:gd name="T7" fmla="*/ 34 h 36"/>
                <a:gd name="T8" fmla="*/ 9 w 13"/>
                <a:gd name="T9" fmla="*/ 34 h 36"/>
                <a:gd name="T10" fmla="*/ 11 w 13"/>
                <a:gd name="T11" fmla="*/ 16 h 36"/>
                <a:gd name="T12" fmla="*/ 9 w 13"/>
                <a:gd name="T1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6">
                  <a:moveTo>
                    <a:pt x="9" y="1"/>
                  </a:moveTo>
                  <a:cubicBezTo>
                    <a:pt x="8" y="0"/>
                    <a:pt x="5" y="0"/>
                    <a:pt x="4" y="1"/>
                  </a:cubicBezTo>
                  <a:cubicBezTo>
                    <a:pt x="0" y="6"/>
                    <a:pt x="2" y="11"/>
                    <a:pt x="2" y="16"/>
                  </a:cubicBezTo>
                  <a:cubicBezTo>
                    <a:pt x="2" y="22"/>
                    <a:pt x="3" y="28"/>
                    <a:pt x="4" y="34"/>
                  </a:cubicBezTo>
                  <a:cubicBezTo>
                    <a:pt x="5" y="36"/>
                    <a:pt x="9" y="36"/>
                    <a:pt x="9" y="34"/>
                  </a:cubicBezTo>
                  <a:cubicBezTo>
                    <a:pt x="10" y="28"/>
                    <a:pt x="11" y="22"/>
                    <a:pt x="11" y="16"/>
                  </a:cubicBezTo>
                  <a:cubicBezTo>
                    <a:pt x="12" y="11"/>
                    <a:pt x="13" y="6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6" name="Freeform 10">
              <a:extLst>
                <a:ext uri="{FF2B5EF4-FFF2-40B4-BE49-F238E27FC236}">
                  <a16:creationId xmlns:a16="http://schemas.microsoft.com/office/drawing/2014/main" id="{29785D45-44E2-448F-AAA0-D49BBC71D3EA}"/>
                </a:ext>
              </a:extLst>
            </p:cNvPr>
            <p:cNvSpPr/>
            <p:nvPr/>
          </p:nvSpPr>
          <p:spPr bwMode="auto">
            <a:xfrm>
              <a:off x="3380" y="1132"/>
              <a:ext cx="31" cy="89"/>
            </a:xfrm>
            <a:custGeom>
              <a:avLst/>
              <a:gdLst>
                <a:gd name="T0" fmla="*/ 8 w 13"/>
                <a:gd name="T1" fmla="*/ 4 h 37"/>
                <a:gd name="T2" fmla="*/ 0 w 13"/>
                <a:gd name="T3" fmla="*/ 6 h 37"/>
                <a:gd name="T4" fmla="*/ 2 w 13"/>
                <a:gd name="T5" fmla="*/ 18 h 37"/>
                <a:gd name="T6" fmla="*/ 3 w 13"/>
                <a:gd name="T7" fmla="*/ 32 h 37"/>
                <a:gd name="T8" fmla="*/ 10 w 13"/>
                <a:gd name="T9" fmla="*/ 33 h 37"/>
                <a:gd name="T10" fmla="*/ 8 w 13"/>
                <a:gd name="T11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7">
                  <a:moveTo>
                    <a:pt x="8" y="4"/>
                  </a:moveTo>
                  <a:cubicBezTo>
                    <a:pt x="6" y="0"/>
                    <a:pt x="1" y="2"/>
                    <a:pt x="0" y="6"/>
                  </a:cubicBezTo>
                  <a:cubicBezTo>
                    <a:pt x="0" y="10"/>
                    <a:pt x="2" y="14"/>
                    <a:pt x="2" y="18"/>
                  </a:cubicBezTo>
                  <a:cubicBezTo>
                    <a:pt x="3" y="23"/>
                    <a:pt x="3" y="28"/>
                    <a:pt x="3" y="32"/>
                  </a:cubicBezTo>
                  <a:cubicBezTo>
                    <a:pt x="3" y="36"/>
                    <a:pt x="9" y="37"/>
                    <a:pt x="10" y="33"/>
                  </a:cubicBezTo>
                  <a:cubicBezTo>
                    <a:pt x="12" y="25"/>
                    <a:pt x="13" y="12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7" name="Freeform 11">
              <a:extLst>
                <a:ext uri="{FF2B5EF4-FFF2-40B4-BE49-F238E27FC236}">
                  <a16:creationId xmlns:a16="http://schemas.microsoft.com/office/drawing/2014/main" id="{904095EE-7588-4706-A267-3A8D99D673EA}"/>
                </a:ext>
              </a:extLst>
            </p:cNvPr>
            <p:cNvSpPr/>
            <p:nvPr/>
          </p:nvSpPr>
          <p:spPr bwMode="auto">
            <a:xfrm>
              <a:off x="3390" y="985"/>
              <a:ext cx="33" cy="88"/>
            </a:xfrm>
            <a:custGeom>
              <a:avLst/>
              <a:gdLst>
                <a:gd name="T0" fmla="*/ 7 w 14"/>
                <a:gd name="T1" fmla="*/ 3 h 37"/>
                <a:gd name="T2" fmla="*/ 0 w 14"/>
                <a:gd name="T3" fmla="*/ 6 h 37"/>
                <a:gd name="T4" fmla="*/ 2 w 14"/>
                <a:gd name="T5" fmla="*/ 17 h 37"/>
                <a:gd name="T6" fmla="*/ 2 w 14"/>
                <a:gd name="T7" fmla="*/ 31 h 37"/>
                <a:gd name="T8" fmla="*/ 8 w 14"/>
                <a:gd name="T9" fmla="*/ 33 h 37"/>
                <a:gd name="T10" fmla="*/ 7 w 14"/>
                <a:gd name="T11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7">
                  <a:moveTo>
                    <a:pt x="7" y="3"/>
                  </a:moveTo>
                  <a:cubicBezTo>
                    <a:pt x="4" y="0"/>
                    <a:pt x="0" y="2"/>
                    <a:pt x="0" y="6"/>
                  </a:cubicBezTo>
                  <a:cubicBezTo>
                    <a:pt x="0" y="10"/>
                    <a:pt x="2" y="13"/>
                    <a:pt x="2" y="17"/>
                  </a:cubicBezTo>
                  <a:cubicBezTo>
                    <a:pt x="3" y="22"/>
                    <a:pt x="3" y="27"/>
                    <a:pt x="2" y="31"/>
                  </a:cubicBezTo>
                  <a:cubicBezTo>
                    <a:pt x="1" y="36"/>
                    <a:pt x="7" y="37"/>
                    <a:pt x="8" y="33"/>
                  </a:cubicBezTo>
                  <a:cubicBezTo>
                    <a:pt x="11" y="25"/>
                    <a:pt x="14" y="10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 12">
              <a:extLst>
                <a:ext uri="{FF2B5EF4-FFF2-40B4-BE49-F238E27FC236}">
                  <a16:creationId xmlns:a16="http://schemas.microsoft.com/office/drawing/2014/main" id="{9CB82380-7DE4-464A-AF5B-3CFF612790ED}"/>
                </a:ext>
              </a:extLst>
            </p:cNvPr>
            <p:cNvSpPr/>
            <p:nvPr/>
          </p:nvSpPr>
          <p:spPr bwMode="auto">
            <a:xfrm>
              <a:off x="3390" y="823"/>
              <a:ext cx="59" cy="88"/>
            </a:xfrm>
            <a:custGeom>
              <a:avLst/>
              <a:gdLst>
                <a:gd name="T0" fmla="*/ 23 w 25"/>
                <a:gd name="T1" fmla="*/ 6 h 37"/>
                <a:gd name="T2" fmla="*/ 4 w 25"/>
                <a:gd name="T3" fmla="*/ 15 h 37"/>
                <a:gd name="T4" fmla="*/ 7 w 25"/>
                <a:gd name="T5" fmla="*/ 36 h 37"/>
                <a:gd name="T6" fmla="*/ 11 w 25"/>
                <a:gd name="T7" fmla="*/ 34 h 37"/>
                <a:gd name="T8" fmla="*/ 13 w 25"/>
                <a:gd name="T9" fmla="*/ 20 h 37"/>
                <a:gd name="T10" fmla="*/ 24 w 25"/>
                <a:gd name="T11" fmla="*/ 11 h 37"/>
                <a:gd name="T12" fmla="*/ 23 w 25"/>
                <a:gd name="T13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7">
                  <a:moveTo>
                    <a:pt x="23" y="6"/>
                  </a:moveTo>
                  <a:cubicBezTo>
                    <a:pt x="17" y="0"/>
                    <a:pt x="7" y="9"/>
                    <a:pt x="4" y="15"/>
                  </a:cubicBezTo>
                  <a:cubicBezTo>
                    <a:pt x="0" y="22"/>
                    <a:pt x="1" y="31"/>
                    <a:pt x="7" y="36"/>
                  </a:cubicBezTo>
                  <a:cubicBezTo>
                    <a:pt x="8" y="37"/>
                    <a:pt x="11" y="36"/>
                    <a:pt x="11" y="34"/>
                  </a:cubicBezTo>
                  <a:cubicBezTo>
                    <a:pt x="9" y="29"/>
                    <a:pt x="10" y="24"/>
                    <a:pt x="13" y="20"/>
                  </a:cubicBezTo>
                  <a:cubicBezTo>
                    <a:pt x="16" y="15"/>
                    <a:pt x="21" y="15"/>
                    <a:pt x="24" y="11"/>
                  </a:cubicBezTo>
                  <a:cubicBezTo>
                    <a:pt x="25" y="10"/>
                    <a:pt x="25" y="7"/>
                    <a:pt x="2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9" name="Freeform 13">
              <a:extLst>
                <a:ext uri="{FF2B5EF4-FFF2-40B4-BE49-F238E27FC236}">
                  <a16:creationId xmlns:a16="http://schemas.microsoft.com/office/drawing/2014/main" id="{990E081C-3A01-4D77-9F67-B1DDEA60C301}"/>
                </a:ext>
              </a:extLst>
            </p:cNvPr>
            <p:cNvSpPr/>
            <p:nvPr/>
          </p:nvSpPr>
          <p:spPr bwMode="auto">
            <a:xfrm>
              <a:off x="3494" y="825"/>
              <a:ext cx="73" cy="26"/>
            </a:xfrm>
            <a:custGeom>
              <a:avLst/>
              <a:gdLst>
                <a:gd name="T0" fmla="*/ 26 w 31"/>
                <a:gd name="T1" fmla="*/ 2 h 11"/>
                <a:gd name="T2" fmla="*/ 16 w 31"/>
                <a:gd name="T3" fmla="*/ 1 h 11"/>
                <a:gd name="T4" fmla="*/ 5 w 31"/>
                <a:gd name="T5" fmla="*/ 2 h 11"/>
                <a:gd name="T6" fmla="*/ 5 w 31"/>
                <a:gd name="T7" fmla="*/ 10 h 11"/>
                <a:gd name="T8" fmla="*/ 16 w 31"/>
                <a:gd name="T9" fmla="*/ 10 h 11"/>
                <a:gd name="T10" fmla="*/ 26 w 31"/>
                <a:gd name="T11" fmla="*/ 10 h 11"/>
                <a:gd name="T12" fmla="*/ 26 w 31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">
                  <a:moveTo>
                    <a:pt x="26" y="2"/>
                  </a:moveTo>
                  <a:cubicBezTo>
                    <a:pt x="23" y="0"/>
                    <a:pt x="20" y="1"/>
                    <a:pt x="16" y="1"/>
                  </a:cubicBezTo>
                  <a:cubicBezTo>
                    <a:pt x="12" y="1"/>
                    <a:pt x="9" y="2"/>
                    <a:pt x="5" y="2"/>
                  </a:cubicBezTo>
                  <a:cubicBezTo>
                    <a:pt x="0" y="2"/>
                    <a:pt x="0" y="9"/>
                    <a:pt x="5" y="10"/>
                  </a:cubicBezTo>
                  <a:cubicBezTo>
                    <a:pt x="9" y="10"/>
                    <a:pt x="12" y="10"/>
                    <a:pt x="16" y="10"/>
                  </a:cubicBezTo>
                  <a:cubicBezTo>
                    <a:pt x="20" y="11"/>
                    <a:pt x="23" y="11"/>
                    <a:pt x="26" y="10"/>
                  </a:cubicBezTo>
                  <a:cubicBezTo>
                    <a:pt x="31" y="8"/>
                    <a:pt x="31" y="3"/>
                    <a:pt x="2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0" name="Freeform 14">
              <a:extLst>
                <a:ext uri="{FF2B5EF4-FFF2-40B4-BE49-F238E27FC236}">
                  <a16:creationId xmlns:a16="http://schemas.microsoft.com/office/drawing/2014/main" id="{57A90899-AC78-44EA-9A47-D1E35E6C369A}"/>
                </a:ext>
              </a:extLst>
            </p:cNvPr>
            <p:cNvSpPr/>
            <p:nvPr/>
          </p:nvSpPr>
          <p:spPr bwMode="auto">
            <a:xfrm>
              <a:off x="3629" y="825"/>
              <a:ext cx="83" cy="31"/>
            </a:xfrm>
            <a:custGeom>
              <a:avLst/>
              <a:gdLst>
                <a:gd name="T0" fmla="*/ 33 w 35"/>
                <a:gd name="T1" fmla="*/ 4 h 13"/>
                <a:gd name="T2" fmla="*/ 20 w 35"/>
                <a:gd name="T3" fmla="*/ 2 h 13"/>
                <a:gd name="T4" fmla="*/ 6 w 35"/>
                <a:gd name="T5" fmla="*/ 0 h 13"/>
                <a:gd name="T6" fmla="*/ 5 w 35"/>
                <a:gd name="T7" fmla="*/ 8 h 13"/>
                <a:gd name="T8" fmla="*/ 19 w 35"/>
                <a:gd name="T9" fmla="*/ 11 h 13"/>
                <a:gd name="T10" fmla="*/ 32 w 35"/>
                <a:gd name="T11" fmla="*/ 11 h 13"/>
                <a:gd name="T12" fmla="*/ 33 w 35"/>
                <a:gd name="T1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3">
                  <a:moveTo>
                    <a:pt x="33" y="4"/>
                  </a:moveTo>
                  <a:cubicBezTo>
                    <a:pt x="29" y="2"/>
                    <a:pt x="24" y="2"/>
                    <a:pt x="20" y="2"/>
                  </a:cubicBezTo>
                  <a:cubicBezTo>
                    <a:pt x="16" y="1"/>
                    <a:pt x="11" y="1"/>
                    <a:pt x="6" y="0"/>
                  </a:cubicBezTo>
                  <a:cubicBezTo>
                    <a:pt x="1" y="0"/>
                    <a:pt x="0" y="7"/>
                    <a:pt x="5" y="8"/>
                  </a:cubicBezTo>
                  <a:cubicBezTo>
                    <a:pt x="10" y="9"/>
                    <a:pt x="14" y="10"/>
                    <a:pt x="19" y="11"/>
                  </a:cubicBezTo>
                  <a:cubicBezTo>
                    <a:pt x="23" y="12"/>
                    <a:pt x="28" y="13"/>
                    <a:pt x="32" y="11"/>
                  </a:cubicBezTo>
                  <a:cubicBezTo>
                    <a:pt x="35" y="10"/>
                    <a:pt x="35" y="6"/>
                    <a:pt x="3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1" name="Freeform 15">
              <a:extLst>
                <a:ext uri="{FF2B5EF4-FFF2-40B4-BE49-F238E27FC236}">
                  <a16:creationId xmlns:a16="http://schemas.microsoft.com/office/drawing/2014/main" id="{A9A72A36-FBCF-4592-A197-668CD490FC08}"/>
                </a:ext>
              </a:extLst>
            </p:cNvPr>
            <p:cNvSpPr/>
            <p:nvPr/>
          </p:nvSpPr>
          <p:spPr bwMode="auto">
            <a:xfrm>
              <a:off x="3764" y="823"/>
              <a:ext cx="74" cy="26"/>
            </a:xfrm>
            <a:custGeom>
              <a:avLst/>
              <a:gdLst>
                <a:gd name="T0" fmla="*/ 30 w 31"/>
                <a:gd name="T1" fmla="*/ 5 h 11"/>
                <a:gd name="T2" fmla="*/ 18 w 31"/>
                <a:gd name="T3" fmla="*/ 1 h 11"/>
                <a:gd name="T4" fmla="*/ 4 w 31"/>
                <a:gd name="T5" fmla="*/ 2 h 11"/>
                <a:gd name="T6" fmla="*/ 5 w 31"/>
                <a:gd name="T7" fmla="*/ 8 h 11"/>
                <a:gd name="T8" fmla="*/ 17 w 31"/>
                <a:gd name="T9" fmla="*/ 9 h 11"/>
                <a:gd name="T10" fmla="*/ 28 w 31"/>
                <a:gd name="T11" fmla="*/ 10 h 11"/>
                <a:gd name="T12" fmla="*/ 30 w 31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">
                  <a:moveTo>
                    <a:pt x="30" y="5"/>
                  </a:moveTo>
                  <a:cubicBezTo>
                    <a:pt x="27" y="1"/>
                    <a:pt x="23" y="1"/>
                    <a:pt x="18" y="1"/>
                  </a:cubicBezTo>
                  <a:cubicBezTo>
                    <a:pt x="14" y="0"/>
                    <a:pt x="9" y="0"/>
                    <a:pt x="4" y="2"/>
                  </a:cubicBezTo>
                  <a:cubicBezTo>
                    <a:pt x="0" y="3"/>
                    <a:pt x="1" y="8"/>
                    <a:pt x="5" y="8"/>
                  </a:cubicBezTo>
                  <a:cubicBezTo>
                    <a:pt x="9" y="8"/>
                    <a:pt x="13" y="8"/>
                    <a:pt x="17" y="9"/>
                  </a:cubicBezTo>
                  <a:cubicBezTo>
                    <a:pt x="21" y="9"/>
                    <a:pt x="24" y="11"/>
                    <a:pt x="28" y="10"/>
                  </a:cubicBezTo>
                  <a:cubicBezTo>
                    <a:pt x="30" y="9"/>
                    <a:pt x="31" y="7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2" name="Freeform 16">
              <a:extLst>
                <a:ext uri="{FF2B5EF4-FFF2-40B4-BE49-F238E27FC236}">
                  <a16:creationId xmlns:a16="http://schemas.microsoft.com/office/drawing/2014/main" id="{1DA592A0-2A9D-4E6C-B1AE-21AC85513EEC}"/>
                </a:ext>
              </a:extLst>
            </p:cNvPr>
            <p:cNvSpPr/>
            <p:nvPr/>
          </p:nvSpPr>
          <p:spPr bwMode="auto">
            <a:xfrm>
              <a:off x="3892" y="828"/>
              <a:ext cx="71" cy="23"/>
            </a:xfrm>
            <a:custGeom>
              <a:avLst/>
              <a:gdLst>
                <a:gd name="T0" fmla="*/ 28 w 30"/>
                <a:gd name="T1" fmla="*/ 2 h 10"/>
                <a:gd name="T2" fmla="*/ 17 w 30"/>
                <a:gd name="T3" fmla="*/ 1 h 10"/>
                <a:gd name="T4" fmla="*/ 4 w 30"/>
                <a:gd name="T5" fmla="*/ 1 h 10"/>
                <a:gd name="T6" fmla="*/ 4 w 30"/>
                <a:gd name="T7" fmla="*/ 8 h 10"/>
                <a:gd name="T8" fmla="*/ 17 w 30"/>
                <a:gd name="T9" fmla="*/ 9 h 10"/>
                <a:gd name="T10" fmla="*/ 28 w 30"/>
                <a:gd name="T11" fmla="*/ 8 h 10"/>
                <a:gd name="T12" fmla="*/ 28 w 30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0">
                  <a:moveTo>
                    <a:pt x="28" y="2"/>
                  </a:moveTo>
                  <a:cubicBezTo>
                    <a:pt x="25" y="0"/>
                    <a:pt x="21" y="1"/>
                    <a:pt x="17" y="1"/>
                  </a:cubicBezTo>
                  <a:cubicBezTo>
                    <a:pt x="13" y="1"/>
                    <a:pt x="8" y="1"/>
                    <a:pt x="4" y="1"/>
                  </a:cubicBezTo>
                  <a:cubicBezTo>
                    <a:pt x="0" y="2"/>
                    <a:pt x="0" y="8"/>
                    <a:pt x="4" y="8"/>
                  </a:cubicBezTo>
                  <a:cubicBezTo>
                    <a:pt x="8" y="8"/>
                    <a:pt x="13" y="9"/>
                    <a:pt x="17" y="9"/>
                  </a:cubicBezTo>
                  <a:cubicBezTo>
                    <a:pt x="21" y="9"/>
                    <a:pt x="25" y="10"/>
                    <a:pt x="28" y="8"/>
                  </a:cubicBezTo>
                  <a:cubicBezTo>
                    <a:pt x="30" y="6"/>
                    <a:pt x="30" y="3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3" name="Freeform 17">
              <a:extLst>
                <a:ext uri="{FF2B5EF4-FFF2-40B4-BE49-F238E27FC236}">
                  <a16:creationId xmlns:a16="http://schemas.microsoft.com/office/drawing/2014/main" id="{D5C1F552-41A0-4C5E-99EF-B362F47AF3D9}"/>
                </a:ext>
              </a:extLst>
            </p:cNvPr>
            <p:cNvSpPr/>
            <p:nvPr/>
          </p:nvSpPr>
          <p:spPr bwMode="auto">
            <a:xfrm>
              <a:off x="4013" y="832"/>
              <a:ext cx="90" cy="24"/>
            </a:xfrm>
            <a:custGeom>
              <a:avLst/>
              <a:gdLst>
                <a:gd name="T0" fmla="*/ 34 w 38"/>
                <a:gd name="T1" fmla="*/ 1 h 10"/>
                <a:gd name="T2" fmla="*/ 20 w 38"/>
                <a:gd name="T3" fmla="*/ 0 h 10"/>
                <a:gd name="T4" fmla="*/ 4 w 38"/>
                <a:gd name="T5" fmla="*/ 1 h 10"/>
                <a:gd name="T6" fmla="*/ 4 w 38"/>
                <a:gd name="T7" fmla="*/ 8 h 10"/>
                <a:gd name="T8" fmla="*/ 20 w 38"/>
                <a:gd name="T9" fmla="*/ 9 h 10"/>
                <a:gd name="T10" fmla="*/ 34 w 38"/>
                <a:gd name="T11" fmla="*/ 9 h 10"/>
                <a:gd name="T12" fmla="*/ 34 w 38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0">
                  <a:moveTo>
                    <a:pt x="34" y="1"/>
                  </a:moveTo>
                  <a:cubicBezTo>
                    <a:pt x="30" y="0"/>
                    <a:pt x="25" y="0"/>
                    <a:pt x="20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0" y="1"/>
                    <a:pt x="0" y="8"/>
                    <a:pt x="4" y="8"/>
                  </a:cubicBezTo>
                  <a:cubicBezTo>
                    <a:pt x="10" y="8"/>
                    <a:pt x="15" y="9"/>
                    <a:pt x="20" y="9"/>
                  </a:cubicBezTo>
                  <a:cubicBezTo>
                    <a:pt x="25" y="9"/>
                    <a:pt x="30" y="10"/>
                    <a:pt x="34" y="9"/>
                  </a:cubicBezTo>
                  <a:cubicBezTo>
                    <a:pt x="38" y="7"/>
                    <a:pt x="38" y="3"/>
                    <a:pt x="3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4" name="Freeform 18">
              <a:extLst>
                <a:ext uri="{FF2B5EF4-FFF2-40B4-BE49-F238E27FC236}">
                  <a16:creationId xmlns:a16="http://schemas.microsoft.com/office/drawing/2014/main" id="{68520377-3624-4B31-B0F4-57FFA943C7F8}"/>
                </a:ext>
              </a:extLst>
            </p:cNvPr>
            <p:cNvSpPr/>
            <p:nvPr/>
          </p:nvSpPr>
          <p:spPr bwMode="auto">
            <a:xfrm>
              <a:off x="4167" y="825"/>
              <a:ext cx="66" cy="26"/>
            </a:xfrm>
            <a:custGeom>
              <a:avLst/>
              <a:gdLst>
                <a:gd name="T0" fmla="*/ 25 w 28"/>
                <a:gd name="T1" fmla="*/ 1 h 11"/>
                <a:gd name="T2" fmla="*/ 3 w 28"/>
                <a:gd name="T3" fmla="*/ 5 h 11"/>
                <a:gd name="T4" fmla="*/ 4 w 28"/>
                <a:gd name="T5" fmla="*/ 11 h 11"/>
                <a:gd name="T6" fmla="*/ 25 w 28"/>
                <a:gd name="T7" fmla="*/ 7 h 11"/>
                <a:gd name="T8" fmla="*/ 25 w 28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1">
                  <a:moveTo>
                    <a:pt x="25" y="1"/>
                  </a:moveTo>
                  <a:cubicBezTo>
                    <a:pt x="18" y="0"/>
                    <a:pt x="10" y="3"/>
                    <a:pt x="3" y="5"/>
                  </a:cubicBezTo>
                  <a:cubicBezTo>
                    <a:pt x="0" y="5"/>
                    <a:pt x="0" y="11"/>
                    <a:pt x="4" y="11"/>
                  </a:cubicBezTo>
                  <a:cubicBezTo>
                    <a:pt x="11" y="10"/>
                    <a:pt x="19" y="10"/>
                    <a:pt x="25" y="7"/>
                  </a:cubicBezTo>
                  <a:cubicBezTo>
                    <a:pt x="28" y="6"/>
                    <a:pt x="27" y="2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5" name="Freeform 19">
              <a:extLst>
                <a:ext uri="{FF2B5EF4-FFF2-40B4-BE49-F238E27FC236}">
                  <a16:creationId xmlns:a16="http://schemas.microsoft.com/office/drawing/2014/main" id="{A78CFD07-1350-4B3E-BE47-43FCDCB5DA5A}"/>
                </a:ext>
              </a:extLst>
            </p:cNvPr>
            <p:cNvSpPr/>
            <p:nvPr/>
          </p:nvSpPr>
          <p:spPr bwMode="auto">
            <a:xfrm>
              <a:off x="4302" y="835"/>
              <a:ext cx="64" cy="24"/>
            </a:xfrm>
            <a:custGeom>
              <a:avLst/>
              <a:gdLst>
                <a:gd name="T0" fmla="*/ 23 w 27"/>
                <a:gd name="T1" fmla="*/ 3 h 10"/>
                <a:gd name="T2" fmla="*/ 12 w 27"/>
                <a:gd name="T3" fmla="*/ 1 h 10"/>
                <a:gd name="T4" fmla="*/ 2 w 27"/>
                <a:gd name="T5" fmla="*/ 2 h 10"/>
                <a:gd name="T6" fmla="*/ 1 w 27"/>
                <a:gd name="T7" fmla="*/ 5 h 10"/>
                <a:gd name="T8" fmla="*/ 11 w 27"/>
                <a:gd name="T9" fmla="*/ 9 h 10"/>
                <a:gd name="T10" fmla="*/ 22 w 27"/>
                <a:gd name="T11" fmla="*/ 10 h 10"/>
                <a:gd name="T12" fmla="*/ 23 w 27"/>
                <a:gd name="T1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0">
                  <a:moveTo>
                    <a:pt x="23" y="3"/>
                  </a:moveTo>
                  <a:cubicBezTo>
                    <a:pt x="20" y="2"/>
                    <a:pt x="16" y="2"/>
                    <a:pt x="12" y="1"/>
                  </a:cubicBezTo>
                  <a:cubicBezTo>
                    <a:pt x="9" y="1"/>
                    <a:pt x="5" y="0"/>
                    <a:pt x="2" y="2"/>
                  </a:cubicBezTo>
                  <a:cubicBezTo>
                    <a:pt x="1" y="2"/>
                    <a:pt x="0" y="4"/>
                    <a:pt x="1" y="5"/>
                  </a:cubicBezTo>
                  <a:cubicBezTo>
                    <a:pt x="4" y="7"/>
                    <a:pt x="7" y="8"/>
                    <a:pt x="11" y="9"/>
                  </a:cubicBezTo>
                  <a:cubicBezTo>
                    <a:pt x="15" y="9"/>
                    <a:pt x="19" y="10"/>
                    <a:pt x="22" y="10"/>
                  </a:cubicBezTo>
                  <a:cubicBezTo>
                    <a:pt x="26" y="10"/>
                    <a:pt x="27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6" name="Freeform 20">
              <a:extLst>
                <a:ext uri="{FF2B5EF4-FFF2-40B4-BE49-F238E27FC236}">
                  <a16:creationId xmlns:a16="http://schemas.microsoft.com/office/drawing/2014/main" id="{D75A3FE3-2166-452C-A18F-FB5BCD846EA0}"/>
                </a:ext>
              </a:extLst>
            </p:cNvPr>
            <p:cNvSpPr/>
            <p:nvPr/>
          </p:nvSpPr>
          <p:spPr bwMode="auto">
            <a:xfrm>
              <a:off x="4416" y="840"/>
              <a:ext cx="80" cy="19"/>
            </a:xfrm>
            <a:custGeom>
              <a:avLst/>
              <a:gdLst>
                <a:gd name="T0" fmla="*/ 31 w 34"/>
                <a:gd name="T1" fmla="*/ 2 h 8"/>
                <a:gd name="T2" fmla="*/ 19 w 34"/>
                <a:gd name="T3" fmla="*/ 0 h 8"/>
                <a:gd name="T4" fmla="*/ 3 w 34"/>
                <a:gd name="T5" fmla="*/ 1 h 8"/>
                <a:gd name="T6" fmla="*/ 3 w 34"/>
                <a:gd name="T7" fmla="*/ 6 h 8"/>
                <a:gd name="T8" fmla="*/ 18 w 34"/>
                <a:gd name="T9" fmla="*/ 7 h 8"/>
                <a:gd name="T10" fmla="*/ 31 w 34"/>
                <a:gd name="T11" fmla="*/ 7 h 8"/>
                <a:gd name="T12" fmla="*/ 31 w 34"/>
                <a:gd name="T1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">
                  <a:moveTo>
                    <a:pt x="31" y="2"/>
                  </a:moveTo>
                  <a:cubicBezTo>
                    <a:pt x="28" y="0"/>
                    <a:pt x="23" y="0"/>
                    <a:pt x="19" y="0"/>
                  </a:cubicBezTo>
                  <a:cubicBezTo>
                    <a:pt x="14" y="0"/>
                    <a:pt x="9" y="1"/>
                    <a:pt x="3" y="1"/>
                  </a:cubicBezTo>
                  <a:cubicBezTo>
                    <a:pt x="0" y="1"/>
                    <a:pt x="0" y="5"/>
                    <a:pt x="3" y="6"/>
                  </a:cubicBezTo>
                  <a:cubicBezTo>
                    <a:pt x="8" y="6"/>
                    <a:pt x="13" y="7"/>
                    <a:pt x="18" y="7"/>
                  </a:cubicBezTo>
                  <a:cubicBezTo>
                    <a:pt x="22" y="7"/>
                    <a:pt x="27" y="8"/>
                    <a:pt x="31" y="7"/>
                  </a:cubicBezTo>
                  <a:cubicBezTo>
                    <a:pt x="33" y="6"/>
                    <a:pt x="34" y="3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7" name="Freeform 21">
              <a:extLst>
                <a:ext uri="{FF2B5EF4-FFF2-40B4-BE49-F238E27FC236}">
                  <a16:creationId xmlns:a16="http://schemas.microsoft.com/office/drawing/2014/main" id="{58BD2C97-66AC-4859-8EC8-5F637DA0CDC8}"/>
                </a:ext>
              </a:extLst>
            </p:cNvPr>
            <p:cNvSpPr/>
            <p:nvPr/>
          </p:nvSpPr>
          <p:spPr bwMode="auto">
            <a:xfrm>
              <a:off x="4551" y="837"/>
              <a:ext cx="71" cy="26"/>
            </a:xfrm>
            <a:custGeom>
              <a:avLst/>
              <a:gdLst>
                <a:gd name="T0" fmla="*/ 28 w 30"/>
                <a:gd name="T1" fmla="*/ 3 h 11"/>
                <a:gd name="T2" fmla="*/ 4 w 30"/>
                <a:gd name="T3" fmla="*/ 2 h 11"/>
                <a:gd name="T4" fmla="*/ 4 w 30"/>
                <a:gd name="T5" fmla="*/ 9 h 11"/>
                <a:gd name="T6" fmla="*/ 28 w 30"/>
                <a:gd name="T7" fmla="*/ 8 h 11"/>
                <a:gd name="T8" fmla="*/ 28 w 30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1">
                  <a:moveTo>
                    <a:pt x="28" y="3"/>
                  </a:moveTo>
                  <a:cubicBezTo>
                    <a:pt x="21" y="0"/>
                    <a:pt x="11" y="2"/>
                    <a:pt x="4" y="2"/>
                  </a:cubicBezTo>
                  <a:cubicBezTo>
                    <a:pt x="0" y="2"/>
                    <a:pt x="0" y="9"/>
                    <a:pt x="4" y="9"/>
                  </a:cubicBezTo>
                  <a:cubicBezTo>
                    <a:pt x="11" y="9"/>
                    <a:pt x="21" y="11"/>
                    <a:pt x="28" y="8"/>
                  </a:cubicBezTo>
                  <a:cubicBezTo>
                    <a:pt x="30" y="7"/>
                    <a:pt x="30" y="3"/>
                    <a:pt x="2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8" name="Freeform 22">
              <a:extLst>
                <a:ext uri="{FF2B5EF4-FFF2-40B4-BE49-F238E27FC236}">
                  <a16:creationId xmlns:a16="http://schemas.microsoft.com/office/drawing/2014/main" id="{D177F52D-26D9-4FA9-95EC-5748DBC034C3}"/>
                </a:ext>
              </a:extLst>
            </p:cNvPr>
            <p:cNvSpPr/>
            <p:nvPr/>
          </p:nvSpPr>
          <p:spPr bwMode="auto">
            <a:xfrm>
              <a:off x="4691" y="844"/>
              <a:ext cx="64" cy="22"/>
            </a:xfrm>
            <a:custGeom>
              <a:avLst/>
              <a:gdLst>
                <a:gd name="T0" fmla="*/ 24 w 27"/>
                <a:gd name="T1" fmla="*/ 1 h 9"/>
                <a:gd name="T2" fmla="*/ 12 w 27"/>
                <a:gd name="T3" fmla="*/ 1 h 9"/>
                <a:gd name="T4" fmla="*/ 2 w 27"/>
                <a:gd name="T5" fmla="*/ 2 h 9"/>
                <a:gd name="T6" fmla="*/ 2 w 27"/>
                <a:gd name="T7" fmla="*/ 7 h 9"/>
                <a:gd name="T8" fmla="*/ 12 w 27"/>
                <a:gd name="T9" fmla="*/ 8 h 9"/>
                <a:gd name="T10" fmla="*/ 24 w 27"/>
                <a:gd name="T11" fmla="*/ 8 h 9"/>
                <a:gd name="T12" fmla="*/ 24 w 2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9">
                  <a:moveTo>
                    <a:pt x="24" y="1"/>
                  </a:moveTo>
                  <a:cubicBezTo>
                    <a:pt x="20" y="0"/>
                    <a:pt x="16" y="0"/>
                    <a:pt x="12" y="1"/>
                  </a:cubicBezTo>
                  <a:cubicBezTo>
                    <a:pt x="9" y="1"/>
                    <a:pt x="5" y="0"/>
                    <a:pt x="2" y="2"/>
                  </a:cubicBezTo>
                  <a:cubicBezTo>
                    <a:pt x="0" y="3"/>
                    <a:pt x="0" y="5"/>
                    <a:pt x="2" y="7"/>
                  </a:cubicBezTo>
                  <a:cubicBezTo>
                    <a:pt x="5" y="8"/>
                    <a:pt x="9" y="8"/>
                    <a:pt x="12" y="8"/>
                  </a:cubicBezTo>
                  <a:cubicBezTo>
                    <a:pt x="16" y="9"/>
                    <a:pt x="20" y="9"/>
                    <a:pt x="24" y="8"/>
                  </a:cubicBezTo>
                  <a:cubicBezTo>
                    <a:pt x="27" y="7"/>
                    <a:pt x="27" y="2"/>
                    <a:pt x="2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9" name="Freeform 23">
              <a:extLst>
                <a:ext uri="{FF2B5EF4-FFF2-40B4-BE49-F238E27FC236}">
                  <a16:creationId xmlns:a16="http://schemas.microsoft.com/office/drawing/2014/main" id="{116C182B-5422-4DB8-8B01-F27D1BF2E64C}"/>
                </a:ext>
              </a:extLst>
            </p:cNvPr>
            <p:cNvSpPr/>
            <p:nvPr/>
          </p:nvSpPr>
          <p:spPr bwMode="auto">
            <a:xfrm>
              <a:off x="4814" y="851"/>
              <a:ext cx="88" cy="29"/>
            </a:xfrm>
            <a:custGeom>
              <a:avLst/>
              <a:gdLst>
                <a:gd name="T0" fmla="*/ 34 w 37"/>
                <a:gd name="T1" fmla="*/ 4 h 12"/>
                <a:gd name="T2" fmla="*/ 21 w 37"/>
                <a:gd name="T3" fmla="*/ 2 h 12"/>
                <a:gd name="T4" fmla="*/ 5 w 37"/>
                <a:gd name="T5" fmla="*/ 1 h 12"/>
                <a:gd name="T6" fmla="*/ 4 w 37"/>
                <a:gd name="T7" fmla="*/ 7 h 12"/>
                <a:gd name="T8" fmla="*/ 34 w 37"/>
                <a:gd name="T9" fmla="*/ 8 h 12"/>
                <a:gd name="T10" fmla="*/ 34 w 37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2">
                  <a:moveTo>
                    <a:pt x="34" y="4"/>
                  </a:moveTo>
                  <a:cubicBezTo>
                    <a:pt x="30" y="2"/>
                    <a:pt x="26" y="2"/>
                    <a:pt x="21" y="2"/>
                  </a:cubicBezTo>
                  <a:cubicBezTo>
                    <a:pt x="16" y="2"/>
                    <a:pt x="11" y="1"/>
                    <a:pt x="5" y="1"/>
                  </a:cubicBezTo>
                  <a:cubicBezTo>
                    <a:pt x="2" y="0"/>
                    <a:pt x="0" y="5"/>
                    <a:pt x="4" y="7"/>
                  </a:cubicBezTo>
                  <a:cubicBezTo>
                    <a:pt x="13" y="9"/>
                    <a:pt x="25" y="12"/>
                    <a:pt x="34" y="8"/>
                  </a:cubicBezTo>
                  <a:cubicBezTo>
                    <a:pt x="36" y="7"/>
                    <a:pt x="37" y="4"/>
                    <a:pt x="3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0" name="Freeform 24">
              <a:extLst>
                <a:ext uri="{FF2B5EF4-FFF2-40B4-BE49-F238E27FC236}">
                  <a16:creationId xmlns:a16="http://schemas.microsoft.com/office/drawing/2014/main" id="{8728AD0F-7CB3-4335-B143-5648C37CAB50}"/>
                </a:ext>
              </a:extLst>
            </p:cNvPr>
            <p:cNvSpPr/>
            <p:nvPr/>
          </p:nvSpPr>
          <p:spPr bwMode="auto">
            <a:xfrm>
              <a:off x="4942" y="856"/>
              <a:ext cx="71" cy="19"/>
            </a:xfrm>
            <a:custGeom>
              <a:avLst/>
              <a:gdLst>
                <a:gd name="T0" fmla="*/ 26 w 30"/>
                <a:gd name="T1" fmla="*/ 1 h 8"/>
                <a:gd name="T2" fmla="*/ 4 w 30"/>
                <a:gd name="T3" fmla="*/ 1 h 8"/>
                <a:gd name="T4" fmla="*/ 4 w 30"/>
                <a:gd name="T5" fmla="*/ 7 h 8"/>
                <a:gd name="T6" fmla="*/ 26 w 30"/>
                <a:gd name="T7" fmla="*/ 7 h 8"/>
                <a:gd name="T8" fmla="*/ 26 w 30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8">
                  <a:moveTo>
                    <a:pt x="26" y="1"/>
                  </a:moveTo>
                  <a:cubicBezTo>
                    <a:pt x="19" y="0"/>
                    <a:pt x="11" y="0"/>
                    <a:pt x="4" y="1"/>
                  </a:cubicBezTo>
                  <a:cubicBezTo>
                    <a:pt x="0" y="1"/>
                    <a:pt x="0" y="6"/>
                    <a:pt x="4" y="7"/>
                  </a:cubicBezTo>
                  <a:cubicBezTo>
                    <a:pt x="11" y="7"/>
                    <a:pt x="19" y="8"/>
                    <a:pt x="26" y="7"/>
                  </a:cubicBezTo>
                  <a:cubicBezTo>
                    <a:pt x="30" y="6"/>
                    <a:pt x="30" y="1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1" name="Freeform 25">
              <a:extLst>
                <a:ext uri="{FF2B5EF4-FFF2-40B4-BE49-F238E27FC236}">
                  <a16:creationId xmlns:a16="http://schemas.microsoft.com/office/drawing/2014/main" id="{4C0F3F64-9727-430E-9A1F-1F9250109CB8}"/>
                </a:ext>
              </a:extLst>
            </p:cNvPr>
            <p:cNvSpPr/>
            <p:nvPr/>
          </p:nvSpPr>
          <p:spPr bwMode="auto">
            <a:xfrm>
              <a:off x="5058" y="849"/>
              <a:ext cx="128" cy="67"/>
            </a:xfrm>
            <a:custGeom>
              <a:avLst/>
              <a:gdLst>
                <a:gd name="T0" fmla="*/ 49 w 54"/>
                <a:gd name="T1" fmla="*/ 17 h 28"/>
                <a:gd name="T2" fmla="*/ 4 w 54"/>
                <a:gd name="T3" fmla="*/ 6 h 28"/>
                <a:gd name="T4" fmla="*/ 4 w 54"/>
                <a:gd name="T5" fmla="*/ 12 h 28"/>
                <a:gd name="T6" fmla="*/ 43 w 54"/>
                <a:gd name="T7" fmla="*/ 24 h 28"/>
                <a:gd name="T8" fmla="*/ 49 w 54"/>
                <a:gd name="T9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8">
                  <a:moveTo>
                    <a:pt x="49" y="17"/>
                  </a:moveTo>
                  <a:cubicBezTo>
                    <a:pt x="37" y="5"/>
                    <a:pt x="20" y="0"/>
                    <a:pt x="4" y="6"/>
                  </a:cubicBezTo>
                  <a:cubicBezTo>
                    <a:pt x="0" y="7"/>
                    <a:pt x="1" y="12"/>
                    <a:pt x="4" y="12"/>
                  </a:cubicBezTo>
                  <a:cubicBezTo>
                    <a:pt x="18" y="10"/>
                    <a:pt x="32" y="14"/>
                    <a:pt x="43" y="24"/>
                  </a:cubicBezTo>
                  <a:cubicBezTo>
                    <a:pt x="47" y="28"/>
                    <a:pt x="54" y="21"/>
                    <a:pt x="4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2" name="Freeform 26">
              <a:extLst>
                <a:ext uri="{FF2B5EF4-FFF2-40B4-BE49-F238E27FC236}">
                  <a16:creationId xmlns:a16="http://schemas.microsoft.com/office/drawing/2014/main" id="{945078BA-AA74-482A-B3D5-5C3F286A132C}"/>
                </a:ext>
              </a:extLst>
            </p:cNvPr>
            <p:cNvSpPr/>
            <p:nvPr/>
          </p:nvSpPr>
          <p:spPr bwMode="auto">
            <a:xfrm>
              <a:off x="5203" y="913"/>
              <a:ext cx="78" cy="62"/>
            </a:xfrm>
            <a:custGeom>
              <a:avLst/>
              <a:gdLst>
                <a:gd name="T0" fmla="*/ 32 w 33"/>
                <a:gd name="T1" fmla="*/ 21 h 26"/>
                <a:gd name="T2" fmla="*/ 20 w 33"/>
                <a:gd name="T3" fmla="*/ 11 h 26"/>
                <a:gd name="T4" fmla="*/ 5 w 33"/>
                <a:gd name="T5" fmla="*/ 2 h 26"/>
                <a:gd name="T6" fmla="*/ 2 w 33"/>
                <a:gd name="T7" fmla="*/ 5 h 26"/>
                <a:gd name="T8" fmla="*/ 15 w 33"/>
                <a:gd name="T9" fmla="*/ 16 h 26"/>
                <a:gd name="T10" fmla="*/ 28 w 33"/>
                <a:gd name="T11" fmla="*/ 25 h 26"/>
                <a:gd name="T12" fmla="*/ 32 w 33"/>
                <a:gd name="T13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6">
                  <a:moveTo>
                    <a:pt x="32" y="21"/>
                  </a:moveTo>
                  <a:cubicBezTo>
                    <a:pt x="29" y="17"/>
                    <a:pt x="24" y="14"/>
                    <a:pt x="20" y="11"/>
                  </a:cubicBezTo>
                  <a:cubicBezTo>
                    <a:pt x="15" y="8"/>
                    <a:pt x="10" y="5"/>
                    <a:pt x="5" y="2"/>
                  </a:cubicBezTo>
                  <a:cubicBezTo>
                    <a:pt x="2" y="0"/>
                    <a:pt x="0" y="3"/>
                    <a:pt x="2" y="5"/>
                  </a:cubicBezTo>
                  <a:cubicBezTo>
                    <a:pt x="6" y="9"/>
                    <a:pt x="10" y="13"/>
                    <a:pt x="15" y="16"/>
                  </a:cubicBezTo>
                  <a:cubicBezTo>
                    <a:pt x="19" y="19"/>
                    <a:pt x="23" y="24"/>
                    <a:pt x="28" y="25"/>
                  </a:cubicBezTo>
                  <a:cubicBezTo>
                    <a:pt x="31" y="26"/>
                    <a:pt x="33" y="23"/>
                    <a:pt x="3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3" name="Freeform 27">
              <a:extLst>
                <a:ext uri="{FF2B5EF4-FFF2-40B4-BE49-F238E27FC236}">
                  <a16:creationId xmlns:a16="http://schemas.microsoft.com/office/drawing/2014/main" id="{1B502C91-A30F-4692-A64B-3CBEFB564078}"/>
                </a:ext>
              </a:extLst>
            </p:cNvPr>
            <p:cNvSpPr/>
            <p:nvPr/>
          </p:nvSpPr>
          <p:spPr bwMode="auto">
            <a:xfrm>
              <a:off x="5314" y="997"/>
              <a:ext cx="52" cy="45"/>
            </a:xfrm>
            <a:custGeom>
              <a:avLst/>
              <a:gdLst>
                <a:gd name="T0" fmla="*/ 21 w 22"/>
                <a:gd name="T1" fmla="*/ 15 h 19"/>
                <a:gd name="T2" fmla="*/ 15 w 22"/>
                <a:gd name="T3" fmla="*/ 8 h 19"/>
                <a:gd name="T4" fmla="*/ 7 w 22"/>
                <a:gd name="T5" fmla="*/ 2 h 19"/>
                <a:gd name="T6" fmla="*/ 3 w 22"/>
                <a:gd name="T7" fmla="*/ 7 h 19"/>
                <a:gd name="T8" fmla="*/ 10 w 22"/>
                <a:gd name="T9" fmla="*/ 13 h 19"/>
                <a:gd name="T10" fmla="*/ 18 w 22"/>
                <a:gd name="T11" fmla="*/ 18 h 19"/>
                <a:gd name="T12" fmla="*/ 21 w 22"/>
                <a:gd name="T13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9">
                  <a:moveTo>
                    <a:pt x="21" y="15"/>
                  </a:moveTo>
                  <a:cubicBezTo>
                    <a:pt x="20" y="12"/>
                    <a:pt x="17" y="10"/>
                    <a:pt x="15" y="8"/>
                  </a:cubicBezTo>
                  <a:cubicBezTo>
                    <a:pt x="12" y="6"/>
                    <a:pt x="9" y="4"/>
                    <a:pt x="7" y="2"/>
                  </a:cubicBezTo>
                  <a:cubicBezTo>
                    <a:pt x="4" y="0"/>
                    <a:pt x="0" y="5"/>
                    <a:pt x="3" y="7"/>
                  </a:cubicBezTo>
                  <a:cubicBezTo>
                    <a:pt x="5" y="9"/>
                    <a:pt x="8" y="11"/>
                    <a:pt x="10" y="13"/>
                  </a:cubicBezTo>
                  <a:cubicBezTo>
                    <a:pt x="12" y="15"/>
                    <a:pt x="15" y="18"/>
                    <a:pt x="18" y="18"/>
                  </a:cubicBezTo>
                  <a:cubicBezTo>
                    <a:pt x="20" y="19"/>
                    <a:pt x="22" y="17"/>
                    <a:pt x="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4" name="Freeform 28">
              <a:extLst>
                <a:ext uri="{FF2B5EF4-FFF2-40B4-BE49-F238E27FC236}">
                  <a16:creationId xmlns:a16="http://schemas.microsoft.com/office/drawing/2014/main" id="{41D59416-06C1-41B9-A14A-2C784A47C83E}"/>
                </a:ext>
              </a:extLst>
            </p:cNvPr>
            <p:cNvSpPr/>
            <p:nvPr/>
          </p:nvSpPr>
          <p:spPr bwMode="auto">
            <a:xfrm>
              <a:off x="5395" y="1063"/>
              <a:ext cx="63" cy="43"/>
            </a:xfrm>
            <a:custGeom>
              <a:avLst/>
              <a:gdLst>
                <a:gd name="T0" fmla="*/ 27 w 27"/>
                <a:gd name="T1" fmla="*/ 14 h 18"/>
                <a:gd name="T2" fmla="*/ 18 w 27"/>
                <a:gd name="T3" fmla="*/ 6 h 18"/>
                <a:gd name="T4" fmla="*/ 5 w 27"/>
                <a:gd name="T5" fmla="*/ 1 h 18"/>
                <a:gd name="T6" fmla="*/ 3 w 27"/>
                <a:gd name="T7" fmla="*/ 5 h 18"/>
                <a:gd name="T8" fmla="*/ 14 w 27"/>
                <a:gd name="T9" fmla="*/ 11 h 18"/>
                <a:gd name="T10" fmla="*/ 23 w 27"/>
                <a:gd name="T11" fmla="*/ 17 h 18"/>
                <a:gd name="T12" fmla="*/ 27 w 27"/>
                <a:gd name="T13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8">
                  <a:moveTo>
                    <a:pt x="27" y="14"/>
                  </a:moveTo>
                  <a:cubicBezTo>
                    <a:pt x="25" y="10"/>
                    <a:pt x="21" y="8"/>
                    <a:pt x="18" y="6"/>
                  </a:cubicBezTo>
                  <a:cubicBezTo>
                    <a:pt x="14" y="4"/>
                    <a:pt x="9" y="2"/>
                    <a:pt x="5" y="1"/>
                  </a:cubicBezTo>
                  <a:cubicBezTo>
                    <a:pt x="2" y="0"/>
                    <a:pt x="0" y="4"/>
                    <a:pt x="3" y="5"/>
                  </a:cubicBezTo>
                  <a:cubicBezTo>
                    <a:pt x="7" y="7"/>
                    <a:pt x="10" y="9"/>
                    <a:pt x="14" y="11"/>
                  </a:cubicBezTo>
                  <a:cubicBezTo>
                    <a:pt x="17" y="13"/>
                    <a:pt x="20" y="17"/>
                    <a:pt x="23" y="17"/>
                  </a:cubicBezTo>
                  <a:cubicBezTo>
                    <a:pt x="25" y="18"/>
                    <a:pt x="27" y="16"/>
                    <a:pt x="2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5" name="Freeform 29">
              <a:extLst>
                <a:ext uri="{FF2B5EF4-FFF2-40B4-BE49-F238E27FC236}">
                  <a16:creationId xmlns:a16="http://schemas.microsoft.com/office/drawing/2014/main" id="{4DC7807F-DFE1-421F-8C56-CF3990CDFE74}"/>
                </a:ext>
              </a:extLst>
            </p:cNvPr>
            <p:cNvSpPr/>
            <p:nvPr/>
          </p:nvSpPr>
          <p:spPr bwMode="auto">
            <a:xfrm>
              <a:off x="5489" y="1130"/>
              <a:ext cx="55" cy="52"/>
            </a:xfrm>
            <a:custGeom>
              <a:avLst/>
              <a:gdLst>
                <a:gd name="T0" fmla="*/ 22 w 23"/>
                <a:gd name="T1" fmla="*/ 16 h 22"/>
                <a:gd name="T2" fmla="*/ 14 w 23"/>
                <a:gd name="T3" fmla="*/ 11 h 22"/>
                <a:gd name="T4" fmla="*/ 6 w 23"/>
                <a:gd name="T5" fmla="*/ 3 h 22"/>
                <a:gd name="T6" fmla="*/ 2 w 23"/>
                <a:gd name="T7" fmla="*/ 6 h 22"/>
                <a:gd name="T8" fmla="*/ 9 w 23"/>
                <a:gd name="T9" fmla="*/ 17 h 22"/>
                <a:gd name="T10" fmla="*/ 21 w 23"/>
                <a:gd name="T11" fmla="*/ 20 h 22"/>
                <a:gd name="T12" fmla="*/ 22 w 23"/>
                <a:gd name="T13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22" y="16"/>
                  </a:moveTo>
                  <a:cubicBezTo>
                    <a:pt x="21" y="13"/>
                    <a:pt x="16" y="13"/>
                    <a:pt x="14" y="11"/>
                  </a:cubicBezTo>
                  <a:cubicBezTo>
                    <a:pt x="11" y="9"/>
                    <a:pt x="8" y="6"/>
                    <a:pt x="6" y="3"/>
                  </a:cubicBezTo>
                  <a:cubicBezTo>
                    <a:pt x="5" y="0"/>
                    <a:pt x="0" y="3"/>
                    <a:pt x="2" y="6"/>
                  </a:cubicBezTo>
                  <a:cubicBezTo>
                    <a:pt x="3" y="10"/>
                    <a:pt x="6" y="14"/>
                    <a:pt x="9" y="17"/>
                  </a:cubicBezTo>
                  <a:cubicBezTo>
                    <a:pt x="12" y="19"/>
                    <a:pt x="18" y="22"/>
                    <a:pt x="21" y="20"/>
                  </a:cubicBezTo>
                  <a:cubicBezTo>
                    <a:pt x="23" y="20"/>
                    <a:pt x="23" y="18"/>
                    <a:pt x="2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6" name="Freeform 30">
              <a:extLst>
                <a:ext uri="{FF2B5EF4-FFF2-40B4-BE49-F238E27FC236}">
                  <a16:creationId xmlns:a16="http://schemas.microsoft.com/office/drawing/2014/main" id="{BD29C779-CBA8-4476-8E1E-549D9F5565D7}"/>
                </a:ext>
              </a:extLst>
            </p:cNvPr>
            <p:cNvSpPr/>
            <p:nvPr/>
          </p:nvSpPr>
          <p:spPr bwMode="auto">
            <a:xfrm>
              <a:off x="5556" y="1194"/>
              <a:ext cx="47" cy="67"/>
            </a:xfrm>
            <a:custGeom>
              <a:avLst/>
              <a:gdLst>
                <a:gd name="T0" fmla="*/ 15 w 20"/>
                <a:gd name="T1" fmla="*/ 13 h 28"/>
                <a:gd name="T2" fmla="*/ 7 w 20"/>
                <a:gd name="T3" fmla="*/ 2 h 28"/>
                <a:gd name="T4" fmla="*/ 2 w 20"/>
                <a:gd name="T5" fmla="*/ 6 h 28"/>
                <a:gd name="T6" fmla="*/ 9 w 20"/>
                <a:gd name="T7" fmla="*/ 16 h 28"/>
                <a:gd name="T8" fmla="*/ 14 w 20"/>
                <a:gd name="T9" fmla="*/ 27 h 28"/>
                <a:gd name="T10" fmla="*/ 20 w 20"/>
                <a:gd name="T11" fmla="*/ 25 h 28"/>
                <a:gd name="T12" fmla="*/ 15 w 20"/>
                <a:gd name="T13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8">
                  <a:moveTo>
                    <a:pt x="15" y="13"/>
                  </a:moveTo>
                  <a:cubicBezTo>
                    <a:pt x="13" y="9"/>
                    <a:pt x="10" y="6"/>
                    <a:pt x="7" y="2"/>
                  </a:cubicBezTo>
                  <a:cubicBezTo>
                    <a:pt x="5" y="0"/>
                    <a:pt x="0" y="3"/>
                    <a:pt x="2" y="6"/>
                  </a:cubicBezTo>
                  <a:cubicBezTo>
                    <a:pt x="4" y="9"/>
                    <a:pt x="7" y="13"/>
                    <a:pt x="9" y="16"/>
                  </a:cubicBezTo>
                  <a:cubicBezTo>
                    <a:pt x="10" y="20"/>
                    <a:pt x="11" y="24"/>
                    <a:pt x="14" y="27"/>
                  </a:cubicBezTo>
                  <a:cubicBezTo>
                    <a:pt x="16" y="28"/>
                    <a:pt x="19" y="28"/>
                    <a:pt x="20" y="25"/>
                  </a:cubicBezTo>
                  <a:cubicBezTo>
                    <a:pt x="20" y="21"/>
                    <a:pt x="18" y="17"/>
                    <a:pt x="1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7" name="Freeform 31">
              <a:extLst>
                <a:ext uri="{FF2B5EF4-FFF2-40B4-BE49-F238E27FC236}">
                  <a16:creationId xmlns:a16="http://schemas.microsoft.com/office/drawing/2014/main" id="{BF7629FC-DC0B-453D-BF96-07F2D575D1C3}"/>
                </a:ext>
              </a:extLst>
            </p:cNvPr>
            <p:cNvSpPr/>
            <p:nvPr/>
          </p:nvSpPr>
          <p:spPr bwMode="auto">
            <a:xfrm>
              <a:off x="3496" y="1630"/>
              <a:ext cx="86" cy="26"/>
            </a:xfrm>
            <a:custGeom>
              <a:avLst/>
              <a:gdLst>
                <a:gd name="T0" fmla="*/ 33 w 36"/>
                <a:gd name="T1" fmla="*/ 3 h 11"/>
                <a:gd name="T2" fmla="*/ 20 w 36"/>
                <a:gd name="T3" fmla="*/ 1 h 11"/>
                <a:gd name="T4" fmla="*/ 4 w 36"/>
                <a:gd name="T5" fmla="*/ 0 h 11"/>
                <a:gd name="T6" fmla="*/ 3 w 36"/>
                <a:gd name="T7" fmla="*/ 7 h 11"/>
                <a:gd name="T8" fmla="*/ 20 w 36"/>
                <a:gd name="T9" fmla="*/ 9 h 11"/>
                <a:gd name="T10" fmla="*/ 33 w 36"/>
                <a:gd name="T11" fmla="*/ 9 h 11"/>
                <a:gd name="T12" fmla="*/ 33 w 36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">
                  <a:moveTo>
                    <a:pt x="33" y="3"/>
                  </a:moveTo>
                  <a:cubicBezTo>
                    <a:pt x="29" y="0"/>
                    <a:pt x="24" y="1"/>
                    <a:pt x="20" y="1"/>
                  </a:cubicBezTo>
                  <a:cubicBezTo>
                    <a:pt x="15" y="0"/>
                    <a:pt x="9" y="0"/>
                    <a:pt x="4" y="0"/>
                  </a:cubicBezTo>
                  <a:cubicBezTo>
                    <a:pt x="1" y="0"/>
                    <a:pt x="0" y="6"/>
                    <a:pt x="3" y="7"/>
                  </a:cubicBezTo>
                  <a:cubicBezTo>
                    <a:pt x="9" y="8"/>
                    <a:pt x="14" y="8"/>
                    <a:pt x="20" y="9"/>
                  </a:cubicBezTo>
                  <a:cubicBezTo>
                    <a:pt x="24" y="10"/>
                    <a:pt x="28" y="11"/>
                    <a:pt x="33" y="9"/>
                  </a:cubicBezTo>
                  <a:cubicBezTo>
                    <a:pt x="36" y="8"/>
                    <a:pt x="35" y="4"/>
                    <a:pt x="3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8" name="Freeform 32">
              <a:extLst>
                <a:ext uri="{FF2B5EF4-FFF2-40B4-BE49-F238E27FC236}">
                  <a16:creationId xmlns:a16="http://schemas.microsoft.com/office/drawing/2014/main" id="{37CDE933-7717-4149-AA2C-41E8D941E8D6}"/>
                </a:ext>
              </a:extLst>
            </p:cNvPr>
            <p:cNvSpPr/>
            <p:nvPr/>
          </p:nvSpPr>
          <p:spPr bwMode="auto">
            <a:xfrm>
              <a:off x="3655" y="1637"/>
              <a:ext cx="83" cy="24"/>
            </a:xfrm>
            <a:custGeom>
              <a:avLst/>
              <a:gdLst>
                <a:gd name="T0" fmla="*/ 32 w 35"/>
                <a:gd name="T1" fmla="*/ 1 h 10"/>
                <a:gd name="T2" fmla="*/ 17 w 35"/>
                <a:gd name="T3" fmla="*/ 1 h 10"/>
                <a:gd name="T4" fmla="*/ 3 w 35"/>
                <a:gd name="T5" fmla="*/ 2 h 10"/>
                <a:gd name="T6" fmla="*/ 3 w 35"/>
                <a:gd name="T7" fmla="*/ 9 h 10"/>
                <a:gd name="T8" fmla="*/ 17 w 35"/>
                <a:gd name="T9" fmla="*/ 10 h 10"/>
                <a:gd name="T10" fmla="*/ 32 w 35"/>
                <a:gd name="T11" fmla="*/ 9 h 10"/>
                <a:gd name="T12" fmla="*/ 32 w 35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0">
                  <a:moveTo>
                    <a:pt x="32" y="1"/>
                  </a:moveTo>
                  <a:cubicBezTo>
                    <a:pt x="27" y="0"/>
                    <a:pt x="22" y="0"/>
                    <a:pt x="17" y="1"/>
                  </a:cubicBezTo>
                  <a:cubicBezTo>
                    <a:pt x="13" y="1"/>
                    <a:pt x="8" y="1"/>
                    <a:pt x="3" y="2"/>
                  </a:cubicBezTo>
                  <a:cubicBezTo>
                    <a:pt x="0" y="2"/>
                    <a:pt x="0" y="8"/>
                    <a:pt x="3" y="9"/>
                  </a:cubicBezTo>
                  <a:cubicBezTo>
                    <a:pt x="8" y="9"/>
                    <a:pt x="13" y="10"/>
                    <a:pt x="17" y="10"/>
                  </a:cubicBezTo>
                  <a:cubicBezTo>
                    <a:pt x="22" y="10"/>
                    <a:pt x="27" y="10"/>
                    <a:pt x="32" y="9"/>
                  </a:cubicBezTo>
                  <a:cubicBezTo>
                    <a:pt x="35" y="8"/>
                    <a:pt x="35" y="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9" name="Freeform 33">
              <a:extLst>
                <a:ext uri="{FF2B5EF4-FFF2-40B4-BE49-F238E27FC236}">
                  <a16:creationId xmlns:a16="http://schemas.microsoft.com/office/drawing/2014/main" id="{468A8276-E1A4-412B-BC05-764616C31FAE}"/>
                </a:ext>
              </a:extLst>
            </p:cNvPr>
            <p:cNvSpPr/>
            <p:nvPr/>
          </p:nvSpPr>
          <p:spPr bwMode="auto">
            <a:xfrm>
              <a:off x="3807" y="1640"/>
              <a:ext cx="104" cy="35"/>
            </a:xfrm>
            <a:custGeom>
              <a:avLst/>
              <a:gdLst>
                <a:gd name="T0" fmla="*/ 40 w 44"/>
                <a:gd name="T1" fmla="*/ 5 h 15"/>
                <a:gd name="T2" fmla="*/ 6 w 44"/>
                <a:gd name="T3" fmla="*/ 6 h 15"/>
                <a:gd name="T4" fmla="*/ 8 w 44"/>
                <a:gd name="T5" fmla="*/ 15 h 15"/>
                <a:gd name="T6" fmla="*/ 24 w 44"/>
                <a:gd name="T7" fmla="*/ 13 h 15"/>
                <a:gd name="T8" fmla="*/ 39 w 44"/>
                <a:gd name="T9" fmla="*/ 13 h 15"/>
                <a:gd name="T10" fmla="*/ 40 w 44"/>
                <a:gd name="T11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15">
                  <a:moveTo>
                    <a:pt x="40" y="5"/>
                  </a:moveTo>
                  <a:cubicBezTo>
                    <a:pt x="30" y="0"/>
                    <a:pt x="16" y="4"/>
                    <a:pt x="6" y="6"/>
                  </a:cubicBezTo>
                  <a:cubicBezTo>
                    <a:pt x="0" y="8"/>
                    <a:pt x="3" y="15"/>
                    <a:pt x="8" y="15"/>
                  </a:cubicBezTo>
                  <a:cubicBezTo>
                    <a:pt x="13" y="14"/>
                    <a:pt x="19" y="13"/>
                    <a:pt x="24" y="13"/>
                  </a:cubicBezTo>
                  <a:cubicBezTo>
                    <a:pt x="29" y="13"/>
                    <a:pt x="34" y="14"/>
                    <a:pt x="39" y="13"/>
                  </a:cubicBezTo>
                  <a:cubicBezTo>
                    <a:pt x="43" y="12"/>
                    <a:pt x="44" y="7"/>
                    <a:pt x="4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0" name="Freeform 34">
              <a:extLst>
                <a:ext uri="{FF2B5EF4-FFF2-40B4-BE49-F238E27FC236}">
                  <a16:creationId xmlns:a16="http://schemas.microsoft.com/office/drawing/2014/main" id="{122E15BB-714D-43D5-BFDC-1F538B4669DC}"/>
                </a:ext>
              </a:extLst>
            </p:cNvPr>
            <p:cNvSpPr/>
            <p:nvPr/>
          </p:nvSpPr>
          <p:spPr bwMode="auto">
            <a:xfrm>
              <a:off x="3975" y="1632"/>
              <a:ext cx="107" cy="36"/>
            </a:xfrm>
            <a:custGeom>
              <a:avLst/>
              <a:gdLst>
                <a:gd name="T0" fmla="*/ 42 w 45"/>
                <a:gd name="T1" fmla="*/ 2 h 15"/>
                <a:gd name="T2" fmla="*/ 25 w 45"/>
                <a:gd name="T3" fmla="*/ 3 h 15"/>
                <a:gd name="T4" fmla="*/ 6 w 45"/>
                <a:gd name="T5" fmla="*/ 1 h 15"/>
                <a:gd name="T6" fmla="*/ 4 w 45"/>
                <a:gd name="T7" fmla="*/ 8 h 15"/>
                <a:gd name="T8" fmla="*/ 42 w 45"/>
                <a:gd name="T9" fmla="*/ 9 h 15"/>
                <a:gd name="T10" fmla="*/ 42 w 45"/>
                <a:gd name="T11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5">
                  <a:moveTo>
                    <a:pt x="42" y="2"/>
                  </a:moveTo>
                  <a:cubicBezTo>
                    <a:pt x="36" y="1"/>
                    <a:pt x="31" y="2"/>
                    <a:pt x="25" y="3"/>
                  </a:cubicBezTo>
                  <a:cubicBezTo>
                    <a:pt x="19" y="3"/>
                    <a:pt x="12" y="2"/>
                    <a:pt x="6" y="1"/>
                  </a:cubicBezTo>
                  <a:cubicBezTo>
                    <a:pt x="1" y="0"/>
                    <a:pt x="0" y="6"/>
                    <a:pt x="4" y="8"/>
                  </a:cubicBezTo>
                  <a:cubicBezTo>
                    <a:pt x="14" y="12"/>
                    <a:pt x="32" y="15"/>
                    <a:pt x="42" y="9"/>
                  </a:cubicBezTo>
                  <a:cubicBezTo>
                    <a:pt x="45" y="7"/>
                    <a:pt x="45" y="3"/>
                    <a:pt x="4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1" name="Freeform 35">
              <a:extLst>
                <a:ext uri="{FF2B5EF4-FFF2-40B4-BE49-F238E27FC236}">
                  <a16:creationId xmlns:a16="http://schemas.microsoft.com/office/drawing/2014/main" id="{5859643D-B6D3-4E76-A9E5-87F239DF3AFB}"/>
                </a:ext>
              </a:extLst>
            </p:cNvPr>
            <p:cNvSpPr/>
            <p:nvPr/>
          </p:nvSpPr>
          <p:spPr bwMode="auto">
            <a:xfrm>
              <a:off x="4143" y="1647"/>
              <a:ext cx="93" cy="26"/>
            </a:xfrm>
            <a:custGeom>
              <a:avLst/>
              <a:gdLst>
                <a:gd name="T0" fmla="*/ 36 w 39"/>
                <a:gd name="T1" fmla="*/ 2 h 11"/>
                <a:gd name="T2" fmla="*/ 22 w 39"/>
                <a:gd name="T3" fmla="*/ 1 h 11"/>
                <a:gd name="T4" fmla="*/ 5 w 39"/>
                <a:gd name="T5" fmla="*/ 2 h 11"/>
                <a:gd name="T6" fmla="*/ 5 w 39"/>
                <a:gd name="T7" fmla="*/ 10 h 11"/>
                <a:gd name="T8" fmla="*/ 22 w 39"/>
                <a:gd name="T9" fmla="*/ 10 h 11"/>
                <a:gd name="T10" fmla="*/ 36 w 39"/>
                <a:gd name="T11" fmla="*/ 9 h 11"/>
                <a:gd name="T12" fmla="*/ 36 w 3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1">
                  <a:moveTo>
                    <a:pt x="36" y="2"/>
                  </a:moveTo>
                  <a:cubicBezTo>
                    <a:pt x="31" y="0"/>
                    <a:pt x="27" y="1"/>
                    <a:pt x="22" y="1"/>
                  </a:cubicBezTo>
                  <a:cubicBezTo>
                    <a:pt x="16" y="1"/>
                    <a:pt x="10" y="1"/>
                    <a:pt x="5" y="2"/>
                  </a:cubicBezTo>
                  <a:cubicBezTo>
                    <a:pt x="0" y="2"/>
                    <a:pt x="0" y="9"/>
                    <a:pt x="5" y="10"/>
                  </a:cubicBezTo>
                  <a:cubicBezTo>
                    <a:pt x="10" y="10"/>
                    <a:pt x="16" y="10"/>
                    <a:pt x="22" y="10"/>
                  </a:cubicBezTo>
                  <a:cubicBezTo>
                    <a:pt x="27" y="11"/>
                    <a:pt x="31" y="11"/>
                    <a:pt x="36" y="9"/>
                  </a:cubicBezTo>
                  <a:cubicBezTo>
                    <a:pt x="39" y="8"/>
                    <a:pt x="39" y="3"/>
                    <a:pt x="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2" name="Freeform 36">
              <a:extLst>
                <a:ext uri="{FF2B5EF4-FFF2-40B4-BE49-F238E27FC236}">
                  <a16:creationId xmlns:a16="http://schemas.microsoft.com/office/drawing/2014/main" id="{CC2F593F-5D00-4C9F-AADC-574FE40D2850}"/>
                </a:ext>
              </a:extLst>
            </p:cNvPr>
            <p:cNvSpPr/>
            <p:nvPr/>
          </p:nvSpPr>
          <p:spPr bwMode="auto">
            <a:xfrm>
              <a:off x="4307" y="1647"/>
              <a:ext cx="92" cy="26"/>
            </a:xfrm>
            <a:custGeom>
              <a:avLst/>
              <a:gdLst>
                <a:gd name="T0" fmla="*/ 35 w 39"/>
                <a:gd name="T1" fmla="*/ 2 h 11"/>
                <a:gd name="T2" fmla="*/ 18 w 39"/>
                <a:gd name="T3" fmla="*/ 1 h 11"/>
                <a:gd name="T4" fmla="*/ 2 w 39"/>
                <a:gd name="T5" fmla="*/ 3 h 11"/>
                <a:gd name="T6" fmla="*/ 2 w 39"/>
                <a:gd name="T7" fmla="*/ 8 h 11"/>
                <a:gd name="T8" fmla="*/ 18 w 39"/>
                <a:gd name="T9" fmla="*/ 10 h 11"/>
                <a:gd name="T10" fmla="*/ 35 w 39"/>
                <a:gd name="T11" fmla="*/ 9 h 11"/>
                <a:gd name="T12" fmla="*/ 35 w 3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1">
                  <a:moveTo>
                    <a:pt x="35" y="2"/>
                  </a:moveTo>
                  <a:cubicBezTo>
                    <a:pt x="29" y="0"/>
                    <a:pt x="24" y="1"/>
                    <a:pt x="18" y="1"/>
                  </a:cubicBezTo>
                  <a:cubicBezTo>
                    <a:pt x="13" y="1"/>
                    <a:pt x="7" y="2"/>
                    <a:pt x="2" y="3"/>
                  </a:cubicBezTo>
                  <a:cubicBezTo>
                    <a:pt x="0" y="4"/>
                    <a:pt x="0" y="7"/>
                    <a:pt x="2" y="8"/>
                  </a:cubicBezTo>
                  <a:cubicBezTo>
                    <a:pt x="7" y="9"/>
                    <a:pt x="13" y="10"/>
                    <a:pt x="18" y="10"/>
                  </a:cubicBezTo>
                  <a:cubicBezTo>
                    <a:pt x="24" y="10"/>
                    <a:pt x="29" y="11"/>
                    <a:pt x="35" y="9"/>
                  </a:cubicBezTo>
                  <a:cubicBezTo>
                    <a:pt x="39" y="8"/>
                    <a:pt x="39" y="3"/>
                    <a:pt x="3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3" name="Freeform 37">
              <a:extLst>
                <a:ext uri="{FF2B5EF4-FFF2-40B4-BE49-F238E27FC236}">
                  <a16:creationId xmlns:a16="http://schemas.microsoft.com/office/drawing/2014/main" id="{3EDAA88B-D6E2-44D8-B168-A5122223FEBA}"/>
                </a:ext>
              </a:extLst>
            </p:cNvPr>
            <p:cNvSpPr/>
            <p:nvPr/>
          </p:nvSpPr>
          <p:spPr bwMode="auto">
            <a:xfrm>
              <a:off x="4473" y="1652"/>
              <a:ext cx="83" cy="28"/>
            </a:xfrm>
            <a:custGeom>
              <a:avLst/>
              <a:gdLst>
                <a:gd name="T0" fmla="*/ 32 w 35"/>
                <a:gd name="T1" fmla="*/ 2 h 12"/>
                <a:gd name="T2" fmla="*/ 3 w 35"/>
                <a:gd name="T3" fmla="*/ 6 h 12"/>
                <a:gd name="T4" fmla="*/ 14 w 35"/>
                <a:gd name="T5" fmla="*/ 10 h 12"/>
                <a:gd name="T6" fmla="*/ 32 w 35"/>
                <a:gd name="T7" fmla="*/ 10 h 12"/>
                <a:gd name="T8" fmla="*/ 32 w 35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2">
                  <a:moveTo>
                    <a:pt x="32" y="2"/>
                  </a:moveTo>
                  <a:cubicBezTo>
                    <a:pt x="28" y="1"/>
                    <a:pt x="0" y="0"/>
                    <a:pt x="3" y="6"/>
                  </a:cubicBezTo>
                  <a:cubicBezTo>
                    <a:pt x="4" y="10"/>
                    <a:pt x="11" y="10"/>
                    <a:pt x="14" y="10"/>
                  </a:cubicBezTo>
                  <a:cubicBezTo>
                    <a:pt x="20" y="11"/>
                    <a:pt x="26" y="12"/>
                    <a:pt x="32" y="10"/>
                  </a:cubicBezTo>
                  <a:cubicBezTo>
                    <a:pt x="35" y="8"/>
                    <a:pt x="35" y="3"/>
                    <a:pt x="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4" name="Freeform 38">
              <a:extLst>
                <a:ext uri="{FF2B5EF4-FFF2-40B4-BE49-F238E27FC236}">
                  <a16:creationId xmlns:a16="http://schemas.microsoft.com/office/drawing/2014/main" id="{6C1844DA-1F5B-41D6-874D-00EF5E471B56}"/>
                </a:ext>
              </a:extLst>
            </p:cNvPr>
            <p:cNvSpPr/>
            <p:nvPr/>
          </p:nvSpPr>
          <p:spPr bwMode="auto">
            <a:xfrm>
              <a:off x="4624" y="1642"/>
              <a:ext cx="93" cy="24"/>
            </a:xfrm>
            <a:custGeom>
              <a:avLst/>
              <a:gdLst>
                <a:gd name="T0" fmla="*/ 34 w 39"/>
                <a:gd name="T1" fmla="*/ 1 h 10"/>
                <a:gd name="T2" fmla="*/ 20 w 39"/>
                <a:gd name="T3" fmla="*/ 1 h 10"/>
                <a:gd name="T4" fmla="*/ 4 w 39"/>
                <a:gd name="T5" fmla="*/ 2 h 10"/>
                <a:gd name="T6" fmla="*/ 4 w 39"/>
                <a:gd name="T7" fmla="*/ 9 h 10"/>
                <a:gd name="T8" fmla="*/ 20 w 39"/>
                <a:gd name="T9" fmla="*/ 10 h 10"/>
                <a:gd name="T10" fmla="*/ 34 w 39"/>
                <a:gd name="T11" fmla="*/ 9 h 10"/>
                <a:gd name="T12" fmla="*/ 34 w 39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0">
                  <a:moveTo>
                    <a:pt x="34" y="1"/>
                  </a:moveTo>
                  <a:cubicBezTo>
                    <a:pt x="30" y="0"/>
                    <a:pt x="25" y="1"/>
                    <a:pt x="20" y="1"/>
                  </a:cubicBezTo>
                  <a:cubicBezTo>
                    <a:pt x="15" y="1"/>
                    <a:pt x="10" y="2"/>
                    <a:pt x="4" y="2"/>
                  </a:cubicBezTo>
                  <a:cubicBezTo>
                    <a:pt x="0" y="3"/>
                    <a:pt x="0" y="8"/>
                    <a:pt x="4" y="9"/>
                  </a:cubicBezTo>
                  <a:cubicBezTo>
                    <a:pt x="10" y="9"/>
                    <a:pt x="15" y="9"/>
                    <a:pt x="20" y="10"/>
                  </a:cubicBezTo>
                  <a:cubicBezTo>
                    <a:pt x="25" y="10"/>
                    <a:pt x="30" y="10"/>
                    <a:pt x="34" y="9"/>
                  </a:cubicBezTo>
                  <a:cubicBezTo>
                    <a:pt x="39" y="9"/>
                    <a:pt x="39" y="2"/>
                    <a:pt x="3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5" name="Freeform 39">
              <a:extLst>
                <a:ext uri="{FF2B5EF4-FFF2-40B4-BE49-F238E27FC236}">
                  <a16:creationId xmlns:a16="http://schemas.microsoft.com/office/drawing/2014/main" id="{DA26E4BB-D0B4-4F02-A3CF-AD576A0087A4}"/>
                </a:ext>
              </a:extLst>
            </p:cNvPr>
            <p:cNvSpPr/>
            <p:nvPr/>
          </p:nvSpPr>
          <p:spPr bwMode="auto">
            <a:xfrm>
              <a:off x="4762" y="1640"/>
              <a:ext cx="106" cy="28"/>
            </a:xfrm>
            <a:custGeom>
              <a:avLst/>
              <a:gdLst>
                <a:gd name="T0" fmla="*/ 41 w 45"/>
                <a:gd name="T1" fmla="*/ 3 h 12"/>
                <a:gd name="T2" fmla="*/ 3 w 45"/>
                <a:gd name="T3" fmla="*/ 5 h 12"/>
                <a:gd name="T4" fmla="*/ 4 w 45"/>
                <a:gd name="T5" fmla="*/ 11 h 12"/>
                <a:gd name="T6" fmla="*/ 22 w 45"/>
                <a:gd name="T7" fmla="*/ 10 h 12"/>
                <a:gd name="T8" fmla="*/ 40 w 45"/>
                <a:gd name="T9" fmla="*/ 10 h 12"/>
                <a:gd name="T10" fmla="*/ 41 w 45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2">
                  <a:moveTo>
                    <a:pt x="41" y="3"/>
                  </a:moveTo>
                  <a:cubicBezTo>
                    <a:pt x="29" y="0"/>
                    <a:pt x="15" y="2"/>
                    <a:pt x="3" y="5"/>
                  </a:cubicBezTo>
                  <a:cubicBezTo>
                    <a:pt x="0" y="6"/>
                    <a:pt x="0" y="12"/>
                    <a:pt x="4" y="11"/>
                  </a:cubicBezTo>
                  <a:cubicBezTo>
                    <a:pt x="10" y="11"/>
                    <a:pt x="16" y="10"/>
                    <a:pt x="22" y="10"/>
                  </a:cubicBezTo>
                  <a:cubicBezTo>
                    <a:pt x="28" y="10"/>
                    <a:pt x="34" y="11"/>
                    <a:pt x="40" y="10"/>
                  </a:cubicBezTo>
                  <a:cubicBezTo>
                    <a:pt x="44" y="10"/>
                    <a:pt x="45" y="4"/>
                    <a:pt x="4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6" name="Freeform 40">
              <a:extLst>
                <a:ext uri="{FF2B5EF4-FFF2-40B4-BE49-F238E27FC236}">
                  <a16:creationId xmlns:a16="http://schemas.microsoft.com/office/drawing/2014/main" id="{E376C523-7C09-4A80-A33B-674369002FD8}"/>
                </a:ext>
              </a:extLst>
            </p:cNvPr>
            <p:cNvSpPr/>
            <p:nvPr/>
          </p:nvSpPr>
          <p:spPr bwMode="auto">
            <a:xfrm>
              <a:off x="4951" y="1637"/>
              <a:ext cx="98" cy="26"/>
            </a:xfrm>
            <a:custGeom>
              <a:avLst/>
              <a:gdLst>
                <a:gd name="T0" fmla="*/ 37 w 41"/>
                <a:gd name="T1" fmla="*/ 1 h 11"/>
                <a:gd name="T2" fmla="*/ 21 w 41"/>
                <a:gd name="T3" fmla="*/ 2 h 11"/>
                <a:gd name="T4" fmla="*/ 3 w 41"/>
                <a:gd name="T5" fmla="*/ 5 h 11"/>
                <a:gd name="T6" fmla="*/ 4 w 41"/>
                <a:gd name="T7" fmla="*/ 11 h 11"/>
                <a:gd name="T8" fmla="*/ 21 w 41"/>
                <a:gd name="T9" fmla="*/ 11 h 11"/>
                <a:gd name="T10" fmla="*/ 37 w 41"/>
                <a:gd name="T11" fmla="*/ 9 h 11"/>
                <a:gd name="T12" fmla="*/ 37 w 41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">
                  <a:moveTo>
                    <a:pt x="37" y="1"/>
                  </a:moveTo>
                  <a:cubicBezTo>
                    <a:pt x="31" y="0"/>
                    <a:pt x="26" y="1"/>
                    <a:pt x="21" y="2"/>
                  </a:cubicBezTo>
                  <a:cubicBezTo>
                    <a:pt x="15" y="2"/>
                    <a:pt x="9" y="3"/>
                    <a:pt x="3" y="5"/>
                  </a:cubicBezTo>
                  <a:cubicBezTo>
                    <a:pt x="0" y="5"/>
                    <a:pt x="1" y="11"/>
                    <a:pt x="4" y="11"/>
                  </a:cubicBezTo>
                  <a:cubicBezTo>
                    <a:pt x="10" y="11"/>
                    <a:pt x="15" y="11"/>
                    <a:pt x="21" y="11"/>
                  </a:cubicBezTo>
                  <a:cubicBezTo>
                    <a:pt x="26" y="10"/>
                    <a:pt x="32" y="11"/>
                    <a:pt x="37" y="9"/>
                  </a:cubicBezTo>
                  <a:cubicBezTo>
                    <a:pt x="40" y="8"/>
                    <a:pt x="41" y="2"/>
                    <a:pt x="3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7" name="Freeform 41">
              <a:extLst>
                <a:ext uri="{FF2B5EF4-FFF2-40B4-BE49-F238E27FC236}">
                  <a16:creationId xmlns:a16="http://schemas.microsoft.com/office/drawing/2014/main" id="{74707C21-460B-4EB6-B2BF-510A5BABF4AF}"/>
                </a:ext>
              </a:extLst>
            </p:cNvPr>
            <p:cNvSpPr/>
            <p:nvPr/>
          </p:nvSpPr>
          <p:spPr bwMode="auto">
            <a:xfrm>
              <a:off x="5091" y="1587"/>
              <a:ext cx="121" cy="72"/>
            </a:xfrm>
            <a:custGeom>
              <a:avLst/>
              <a:gdLst>
                <a:gd name="T0" fmla="*/ 46 w 51"/>
                <a:gd name="T1" fmla="*/ 1 h 30"/>
                <a:gd name="T2" fmla="*/ 27 w 51"/>
                <a:gd name="T3" fmla="*/ 12 h 30"/>
                <a:gd name="T4" fmla="*/ 5 w 51"/>
                <a:gd name="T5" fmla="*/ 22 h 30"/>
                <a:gd name="T6" fmla="*/ 7 w 51"/>
                <a:gd name="T7" fmla="*/ 29 h 30"/>
                <a:gd name="T8" fmla="*/ 50 w 51"/>
                <a:gd name="T9" fmla="*/ 7 h 30"/>
                <a:gd name="T10" fmla="*/ 46 w 51"/>
                <a:gd name="T11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30">
                  <a:moveTo>
                    <a:pt x="46" y="1"/>
                  </a:moveTo>
                  <a:cubicBezTo>
                    <a:pt x="39" y="4"/>
                    <a:pt x="33" y="8"/>
                    <a:pt x="27" y="12"/>
                  </a:cubicBezTo>
                  <a:cubicBezTo>
                    <a:pt x="20" y="16"/>
                    <a:pt x="13" y="19"/>
                    <a:pt x="5" y="22"/>
                  </a:cubicBezTo>
                  <a:cubicBezTo>
                    <a:pt x="0" y="23"/>
                    <a:pt x="2" y="30"/>
                    <a:pt x="7" y="29"/>
                  </a:cubicBezTo>
                  <a:cubicBezTo>
                    <a:pt x="21" y="26"/>
                    <a:pt x="41" y="20"/>
                    <a:pt x="50" y="7"/>
                  </a:cubicBezTo>
                  <a:cubicBezTo>
                    <a:pt x="51" y="4"/>
                    <a:pt x="49" y="0"/>
                    <a:pt x="4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8" name="Freeform 42">
              <a:extLst>
                <a:ext uri="{FF2B5EF4-FFF2-40B4-BE49-F238E27FC236}">
                  <a16:creationId xmlns:a16="http://schemas.microsoft.com/office/drawing/2014/main" id="{22836DDD-1580-4683-A7D7-5036336A0473}"/>
                </a:ext>
              </a:extLst>
            </p:cNvPr>
            <p:cNvSpPr/>
            <p:nvPr/>
          </p:nvSpPr>
          <p:spPr bwMode="auto">
            <a:xfrm>
              <a:off x="5257" y="1513"/>
              <a:ext cx="83" cy="67"/>
            </a:xfrm>
            <a:custGeom>
              <a:avLst/>
              <a:gdLst>
                <a:gd name="T0" fmla="*/ 31 w 35"/>
                <a:gd name="T1" fmla="*/ 4 h 28"/>
                <a:gd name="T2" fmla="*/ 17 w 35"/>
                <a:gd name="T3" fmla="*/ 6 h 28"/>
                <a:gd name="T4" fmla="*/ 4 w 35"/>
                <a:gd name="T5" fmla="*/ 19 h 28"/>
                <a:gd name="T6" fmla="*/ 9 w 35"/>
                <a:gd name="T7" fmla="*/ 24 h 28"/>
                <a:gd name="T8" fmla="*/ 24 w 35"/>
                <a:gd name="T9" fmla="*/ 14 h 28"/>
                <a:gd name="T10" fmla="*/ 31 w 35"/>
                <a:gd name="T11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1" y="4"/>
                  </a:moveTo>
                  <a:cubicBezTo>
                    <a:pt x="28" y="0"/>
                    <a:pt x="21" y="4"/>
                    <a:pt x="17" y="6"/>
                  </a:cubicBezTo>
                  <a:cubicBezTo>
                    <a:pt x="12" y="10"/>
                    <a:pt x="7" y="14"/>
                    <a:pt x="4" y="19"/>
                  </a:cubicBezTo>
                  <a:cubicBezTo>
                    <a:pt x="0" y="23"/>
                    <a:pt x="5" y="28"/>
                    <a:pt x="9" y="24"/>
                  </a:cubicBezTo>
                  <a:cubicBezTo>
                    <a:pt x="14" y="20"/>
                    <a:pt x="19" y="17"/>
                    <a:pt x="24" y="14"/>
                  </a:cubicBezTo>
                  <a:cubicBezTo>
                    <a:pt x="27" y="12"/>
                    <a:pt x="35" y="9"/>
                    <a:pt x="3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43">
              <a:extLst>
                <a:ext uri="{FF2B5EF4-FFF2-40B4-BE49-F238E27FC236}">
                  <a16:creationId xmlns:a16="http://schemas.microsoft.com/office/drawing/2014/main" id="{94304C0C-163D-420F-88C0-0B30831ED267}"/>
                </a:ext>
              </a:extLst>
            </p:cNvPr>
            <p:cNvSpPr/>
            <p:nvPr/>
          </p:nvSpPr>
          <p:spPr bwMode="auto">
            <a:xfrm>
              <a:off x="5361" y="1440"/>
              <a:ext cx="76" cy="57"/>
            </a:xfrm>
            <a:custGeom>
              <a:avLst/>
              <a:gdLst>
                <a:gd name="T0" fmla="*/ 26 w 32"/>
                <a:gd name="T1" fmla="*/ 0 h 24"/>
                <a:gd name="T2" fmla="*/ 15 w 32"/>
                <a:gd name="T3" fmla="*/ 8 h 24"/>
                <a:gd name="T4" fmla="*/ 3 w 32"/>
                <a:gd name="T5" fmla="*/ 17 h 24"/>
                <a:gd name="T6" fmla="*/ 7 w 32"/>
                <a:gd name="T7" fmla="*/ 22 h 24"/>
                <a:gd name="T8" fmla="*/ 20 w 32"/>
                <a:gd name="T9" fmla="*/ 14 h 24"/>
                <a:gd name="T10" fmla="*/ 30 w 32"/>
                <a:gd name="T11" fmla="*/ 6 h 24"/>
                <a:gd name="T12" fmla="*/ 26 w 32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4">
                  <a:moveTo>
                    <a:pt x="26" y="0"/>
                  </a:moveTo>
                  <a:cubicBezTo>
                    <a:pt x="22" y="2"/>
                    <a:pt x="18" y="5"/>
                    <a:pt x="15" y="8"/>
                  </a:cubicBezTo>
                  <a:cubicBezTo>
                    <a:pt x="11" y="11"/>
                    <a:pt x="6" y="14"/>
                    <a:pt x="3" y="17"/>
                  </a:cubicBezTo>
                  <a:cubicBezTo>
                    <a:pt x="0" y="20"/>
                    <a:pt x="4" y="24"/>
                    <a:pt x="7" y="22"/>
                  </a:cubicBezTo>
                  <a:cubicBezTo>
                    <a:pt x="11" y="20"/>
                    <a:pt x="15" y="17"/>
                    <a:pt x="20" y="14"/>
                  </a:cubicBezTo>
                  <a:cubicBezTo>
                    <a:pt x="24" y="12"/>
                    <a:pt x="28" y="10"/>
                    <a:pt x="30" y="6"/>
                  </a:cubicBezTo>
                  <a:cubicBezTo>
                    <a:pt x="32" y="3"/>
                    <a:pt x="29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10" name="Freeform 44">
              <a:extLst>
                <a:ext uri="{FF2B5EF4-FFF2-40B4-BE49-F238E27FC236}">
                  <a16:creationId xmlns:a16="http://schemas.microsoft.com/office/drawing/2014/main" id="{96241B87-9228-4535-804B-14410DB12301}"/>
                </a:ext>
              </a:extLst>
            </p:cNvPr>
            <p:cNvSpPr/>
            <p:nvPr/>
          </p:nvSpPr>
          <p:spPr bwMode="auto">
            <a:xfrm>
              <a:off x="5489" y="1344"/>
              <a:ext cx="69" cy="67"/>
            </a:xfrm>
            <a:custGeom>
              <a:avLst/>
              <a:gdLst>
                <a:gd name="T0" fmla="*/ 20 w 29"/>
                <a:gd name="T1" fmla="*/ 1 h 28"/>
                <a:gd name="T2" fmla="*/ 2 w 29"/>
                <a:gd name="T3" fmla="*/ 19 h 28"/>
                <a:gd name="T4" fmla="*/ 10 w 29"/>
                <a:gd name="T5" fmla="*/ 23 h 28"/>
                <a:gd name="T6" fmla="*/ 17 w 29"/>
                <a:gd name="T7" fmla="*/ 16 h 28"/>
                <a:gd name="T8" fmla="*/ 25 w 29"/>
                <a:gd name="T9" fmla="*/ 10 h 28"/>
                <a:gd name="T10" fmla="*/ 20 w 29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8">
                  <a:moveTo>
                    <a:pt x="20" y="1"/>
                  </a:moveTo>
                  <a:cubicBezTo>
                    <a:pt x="12" y="4"/>
                    <a:pt x="6" y="12"/>
                    <a:pt x="2" y="19"/>
                  </a:cubicBezTo>
                  <a:cubicBezTo>
                    <a:pt x="0" y="24"/>
                    <a:pt x="7" y="28"/>
                    <a:pt x="10" y="23"/>
                  </a:cubicBezTo>
                  <a:cubicBezTo>
                    <a:pt x="12" y="21"/>
                    <a:pt x="14" y="18"/>
                    <a:pt x="17" y="16"/>
                  </a:cubicBezTo>
                  <a:cubicBezTo>
                    <a:pt x="19" y="14"/>
                    <a:pt x="22" y="12"/>
                    <a:pt x="25" y="10"/>
                  </a:cubicBezTo>
                  <a:cubicBezTo>
                    <a:pt x="29" y="7"/>
                    <a:pt x="24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11" name="Freeform 45">
              <a:extLst>
                <a:ext uri="{FF2B5EF4-FFF2-40B4-BE49-F238E27FC236}">
                  <a16:creationId xmlns:a16="http://schemas.microsoft.com/office/drawing/2014/main" id="{0BB5CD57-328A-4DD3-B5DB-67B16A7E494B}"/>
                </a:ext>
              </a:extLst>
            </p:cNvPr>
            <p:cNvSpPr/>
            <p:nvPr/>
          </p:nvSpPr>
          <p:spPr bwMode="auto">
            <a:xfrm>
              <a:off x="5560" y="1273"/>
              <a:ext cx="55" cy="57"/>
            </a:xfrm>
            <a:custGeom>
              <a:avLst/>
              <a:gdLst>
                <a:gd name="T0" fmla="*/ 17 w 23"/>
                <a:gd name="T1" fmla="*/ 1 h 24"/>
                <a:gd name="T2" fmla="*/ 10 w 23"/>
                <a:gd name="T3" fmla="*/ 8 h 24"/>
                <a:gd name="T4" fmla="*/ 3 w 23"/>
                <a:gd name="T5" fmla="*/ 17 h 24"/>
                <a:gd name="T6" fmla="*/ 9 w 23"/>
                <a:gd name="T7" fmla="*/ 21 h 24"/>
                <a:gd name="T8" fmla="*/ 16 w 23"/>
                <a:gd name="T9" fmla="*/ 14 h 24"/>
                <a:gd name="T10" fmla="*/ 22 w 23"/>
                <a:gd name="T11" fmla="*/ 5 h 24"/>
                <a:gd name="T12" fmla="*/ 17 w 23"/>
                <a:gd name="T1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4">
                  <a:moveTo>
                    <a:pt x="17" y="1"/>
                  </a:moveTo>
                  <a:cubicBezTo>
                    <a:pt x="14" y="2"/>
                    <a:pt x="12" y="5"/>
                    <a:pt x="10" y="8"/>
                  </a:cubicBezTo>
                  <a:cubicBezTo>
                    <a:pt x="7" y="11"/>
                    <a:pt x="5" y="14"/>
                    <a:pt x="3" y="17"/>
                  </a:cubicBezTo>
                  <a:cubicBezTo>
                    <a:pt x="0" y="20"/>
                    <a:pt x="6" y="24"/>
                    <a:pt x="9" y="21"/>
                  </a:cubicBezTo>
                  <a:cubicBezTo>
                    <a:pt x="11" y="19"/>
                    <a:pt x="14" y="16"/>
                    <a:pt x="16" y="14"/>
                  </a:cubicBezTo>
                  <a:cubicBezTo>
                    <a:pt x="19" y="11"/>
                    <a:pt x="22" y="9"/>
                    <a:pt x="22" y="5"/>
                  </a:cubicBezTo>
                  <a:cubicBezTo>
                    <a:pt x="23" y="3"/>
                    <a:pt x="20" y="0"/>
                    <a:pt x="1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2" name="文本框 55">
            <a:extLst>
              <a:ext uri="{FF2B5EF4-FFF2-40B4-BE49-F238E27FC236}">
                <a16:creationId xmlns:a16="http://schemas.microsoft.com/office/drawing/2014/main" id="{16036563-4495-4848-88EC-DC51E30C0B16}"/>
              </a:ext>
            </a:extLst>
          </p:cNvPr>
          <p:cNvSpPr txBox="1"/>
          <p:nvPr/>
        </p:nvSpPr>
        <p:spPr>
          <a:xfrm>
            <a:off x="2197354" y="1593160"/>
            <a:ext cx="659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solidFill>
                  <a:srgbClr val="404040"/>
                </a:solidFill>
                <a:cs typeface="+mn-ea"/>
                <a:sym typeface="+mn-lt"/>
              </a:rPr>
              <a:t>01</a:t>
            </a:r>
            <a:endParaRPr lang="zh-CN" altLang="en-US" sz="3200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0D39475-D9DB-455C-A186-E5F7DFF003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430634"/>
              </p:ext>
            </p:extLst>
          </p:nvPr>
        </p:nvGraphicFramePr>
        <p:xfrm>
          <a:off x="1691149" y="2273107"/>
          <a:ext cx="5378245" cy="143916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854245">
                  <a:extLst>
                    <a:ext uri="{9D8B030D-6E8A-4147-A177-3AD203B41FA5}">
                      <a16:colId xmlns:a16="http://schemas.microsoft.com/office/drawing/2014/main" val="364210752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786442208"/>
                    </a:ext>
                  </a:extLst>
                </a:gridCol>
              </a:tblGrid>
              <a:tr h="1439166">
                <a:tc>
                  <a:txBody>
                    <a:bodyPr/>
                    <a:lstStyle/>
                    <a:p>
                      <a:r>
                        <a:rPr lang="zh-CN" altLang="en-US" sz="1800" b="1" kern="1200" dirty="0">
                          <a:solidFill>
                            <a:srgbClr val="3E3A3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设定网格</a:t>
                      </a:r>
                      <a:endParaRPr lang="en-US" sz="1800" b="1" kern="1200" dirty="0">
                        <a:solidFill>
                          <a:srgbClr val="3E3A3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800" b="1" kern="1200" dirty="0">
                          <a:solidFill>
                            <a:srgbClr val="3E3A3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在绘图区上按滑鼠右键</a:t>
                      </a:r>
                      <a:endParaRPr lang="en-US" sz="1800" b="1" kern="1200" dirty="0">
                        <a:solidFill>
                          <a:srgbClr val="3E3A3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800" b="1" kern="1200" dirty="0">
                          <a:solidFill>
                            <a:srgbClr val="3E3A3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「显示网格」</a:t>
                      </a:r>
                      <a:r>
                        <a:rPr lang="en-GB" sz="1800" b="1" kern="1200" dirty="0">
                          <a:solidFill>
                            <a:srgbClr val="3E3A39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GB" sz="1800" b="1" kern="1200" dirty="0">
                          <a:solidFill>
                            <a:srgbClr val="3E3A3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CN" altLang="en-US" sz="1800" b="1" kern="1200" dirty="0">
                          <a:solidFill>
                            <a:srgbClr val="3E3A3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勾选「主要网格」</a:t>
                      </a:r>
                      <a:endParaRPr lang="en-US" sz="1800" dirty="0">
                        <a:solidFill>
                          <a:srgbClr val="3E3A3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980404"/>
                  </a:ext>
                </a:extLst>
              </a:tr>
            </a:tbl>
          </a:graphicData>
        </a:graphic>
      </p:graphicFrame>
      <p:pic>
        <p:nvPicPr>
          <p:cNvPr id="113" name="Picture 112">
            <a:extLst>
              <a:ext uri="{FF2B5EF4-FFF2-40B4-BE49-F238E27FC236}">
                <a16:creationId xmlns:a16="http://schemas.microsoft.com/office/drawing/2014/main" id="{1398D862-BA9E-421C-AF95-0B7895F607FD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667" y="2297909"/>
            <a:ext cx="964565" cy="10115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0885312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6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A4475-52A4-46BD-BBC0-8590F16F3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43</a:t>
            </a:fld>
            <a:endParaRPr lang="zh-CN" altLang="en-US" dirty="0"/>
          </a:p>
        </p:txBody>
      </p:sp>
      <p:grpSp>
        <p:nvGrpSpPr>
          <p:cNvPr id="70" name="Group 4">
            <a:extLst>
              <a:ext uri="{FF2B5EF4-FFF2-40B4-BE49-F238E27FC236}">
                <a16:creationId xmlns:a16="http://schemas.microsoft.com/office/drawing/2014/main" id="{553410CF-182D-4AFA-8636-084A5C086FF9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1860444" y="767704"/>
            <a:ext cx="1133478" cy="621619"/>
            <a:chOff x="3326" y="771"/>
            <a:chExt cx="2348" cy="95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1" name="Freeform 5">
              <a:extLst>
                <a:ext uri="{FF2B5EF4-FFF2-40B4-BE49-F238E27FC236}">
                  <a16:creationId xmlns:a16="http://schemas.microsoft.com/office/drawing/2014/main" id="{9997A38E-3E88-44C2-9F16-3772F434CC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6" y="771"/>
              <a:ext cx="2348" cy="954"/>
            </a:xfrm>
            <a:custGeom>
              <a:avLst/>
              <a:gdLst>
                <a:gd name="T0" fmla="*/ 969 w 991"/>
                <a:gd name="T1" fmla="*/ 166 h 401"/>
                <a:gd name="T2" fmla="*/ 911 w 991"/>
                <a:gd name="T3" fmla="*/ 115 h 401"/>
                <a:gd name="T4" fmla="*/ 851 w 991"/>
                <a:gd name="T5" fmla="*/ 67 h 401"/>
                <a:gd name="T6" fmla="*/ 780 w 991"/>
                <a:gd name="T7" fmla="*/ 16 h 401"/>
                <a:gd name="T8" fmla="*/ 774 w 991"/>
                <a:gd name="T9" fmla="*/ 17 h 401"/>
                <a:gd name="T10" fmla="*/ 770 w 991"/>
                <a:gd name="T11" fmla="*/ 16 h 401"/>
                <a:gd name="T12" fmla="*/ 354 w 991"/>
                <a:gd name="T13" fmla="*/ 3 h 401"/>
                <a:gd name="T14" fmla="*/ 149 w 991"/>
                <a:gd name="T15" fmla="*/ 2 h 401"/>
                <a:gd name="T16" fmla="*/ 44 w 991"/>
                <a:gd name="T17" fmla="*/ 3 h 401"/>
                <a:gd name="T18" fmla="*/ 9 w 991"/>
                <a:gd name="T19" fmla="*/ 34 h 401"/>
                <a:gd name="T20" fmla="*/ 6 w 991"/>
                <a:gd name="T21" fmla="*/ 38 h 401"/>
                <a:gd name="T22" fmla="*/ 3 w 991"/>
                <a:gd name="T23" fmla="*/ 263 h 401"/>
                <a:gd name="T24" fmla="*/ 2 w 991"/>
                <a:gd name="T25" fmla="*/ 319 h 401"/>
                <a:gd name="T26" fmla="*/ 4 w 991"/>
                <a:gd name="T27" fmla="*/ 363 h 401"/>
                <a:gd name="T28" fmla="*/ 63 w 991"/>
                <a:gd name="T29" fmla="*/ 388 h 401"/>
                <a:gd name="T30" fmla="*/ 514 w 991"/>
                <a:gd name="T31" fmla="*/ 399 h 401"/>
                <a:gd name="T32" fmla="*/ 768 w 991"/>
                <a:gd name="T33" fmla="*/ 392 h 401"/>
                <a:gd name="T34" fmla="*/ 772 w 991"/>
                <a:gd name="T35" fmla="*/ 391 h 401"/>
                <a:gd name="T36" fmla="*/ 778 w 991"/>
                <a:gd name="T37" fmla="*/ 391 h 401"/>
                <a:gd name="T38" fmla="*/ 901 w 991"/>
                <a:gd name="T39" fmla="*/ 317 h 401"/>
                <a:gd name="T40" fmla="*/ 952 w 991"/>
                <a:gd name="T41" fmla="*/ 270 h 401"/>
                <a:gd name="T42" fmla="*/ 987 w 991"/>
                <a:gd name="T43" fmla="*/ 214 h 401"/>
                <a:gd name="T44" fmla="*/ 969 w 991"/>
                <a:gd name="T45" fmla="*/ 166 h 401"/>
                <a:gd name="T46" fmla="*/ 970 w 991"/>
                <a:gd name="T47" fmla="*/ 222 h 401"/>
                <a:gd name="T48" fmla="*/ 879 w 991"/>
                <a:gd name="T49" fmla="*/ 316 h 401"/>
                <a:gd name="T50" fmla="*/ 772 w 991"/>
                <a:gd name="T51" fmla="*/ 380 h 401"/>
                <a:gd name="T52" fmla="*/ 771 w 991"/>
                <a:gd name="T53" fmla="*/ 380 h 401"/>
                <a:gd name="T54" fmla="*/ 768 w 991"/>
                <a:gd name="T55" fmla="*/ 379 h 401"/>
                <a:gd name="T56" fmla="*/ 349 w 991"/>
                <a:gd name="T57" fmla="*/ 386 h 401"/>
                <a:gd name="T58" fmla="*/ 142 w 991"/>
                <a:gd name="T59" fmla="*/ 380 h 401"/>
                <a:gd name="T60" fmla="*/ 38 w 991"/>
                <a:gd name="T61" fmla="*/ 374 h 401"/>
                <a:gd name="T62" fmla="*/ 14 w 991"/>
                <a:gd name="T63" fmla="*/ 329 h 401"/>
                <a:gd name="T64" fmla="*/ 15 w 991"/>
                <a:gd name="T65" fmla="*/ 276 h 401"/>
                <a:gd name="T66" fmla="*/ 14 w 991"/>
                <a:gd name="T67" fmla="*/ 38 h 401"/>
                <a:gd name="T68" fmla="*/ 14 w 991"/>
                <a:gd name="T69" fmla="*/ 37 h 401"/>
                <a:gd name="T70" fmla="*/ 66 w 991"/>
                <a:gd name="T71" fmla="*/ 15 h 401"/>
                <a:gd name="T72" fmla="*/ 112 w 991"/>
                <a:gd name="T73" fmla="*/ 15 h 401"/>
                <a:gd name="T74" fmla="*/ 208 w 991"/>
                <a:gd name="T75" fmla="*/ 15 h 401"/>
                <a:gd name="T76" fmla="*/ 393 w 991"/>
                <a:gd name="T77" fmla="*/ 17 h 401"/>
                <a:gd name="T78" fmla="*/ 770 w 991"/>
                <a:gd name="T79" fmla="*/ 29 h 401"/>
                <a:gd name="T80" fmla="*/ 776 w 991"/>
                <a:gd name="T81" fmla="*/ 25 h 401"/>
                <a:gd name="T82" fmla="*/ 830 w 991"/>
                <a:gd name="T83" fmla="*/ 68 h 401"/>
                <a:gd name="T84" fmla="*/ 886 w 991"/>
                <a:gd name="T85" fmla="*/ 114 h 401"/>
                <a:gd name="T86" fmla="*/ 941 w 991"/>
                <a:gd name="T87" fmla="*/ 160 h 401"/>
                <a:gd name="T88" fmla="*/ 970 w 991"/>
                <a:gd name="T89" fmla="*/ 222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91" h="401">
                  <a:moveTo>
                    <a:pt x="969" y="166"/>
                  </a:moveTo>
                  <a:cubicBezTo>
                    <a:pt x="951" y="148"/>
                    <a:pt x="930" y="132"/>
                    <a:pt x="911" y="115"/>
                  </a:cubicBezTo>
                  <a:cubicBezTo>
                    <a:pt x="891" y="99"/>
                    <a:pt x="871" y="83"/>
                    <a:pt x="851" y="67"/>
                  </a:cubicBezTo>
                  <a:cubicBezTo>
                    <a:pt x="828" y="49"/>
                    <a:pt x="805" y="29"/>
                    <a:pt x="780" y="16"/>
                  </a:cubicBezTo>
                  <a:cubicBezTo>
                    <a:pt x="777" y="15"/>
                    <a:pt x="775" y="15"/>
                    <a:pt x="774" y="17"/>
                  </a:cubicBezTo>
                  <a:cubicBezTo>
                    <a:pt x="773" y="16"/>
                    <a:pt x="772" y="16"/>
                    <a:pt x="770" y="16"/>
                  </a:cubicBezTo>
                  <a:cubicBezTo>
                    <a:pt x="631" y="10"/>
                    <a:pt x="493" y="5"/>
                    <a:pt x="354" y="3"/>
                  </a:cubicBezTo>
                  <a:cubicBezTo>
                    <a:pt x="285" y="2"/>
                    <a:pt x="217" y="2"/>
                    <a:pt x="149" y="2"/>
                  </a:cubicBezTo>
                  <a:cubicBezTo>
                    <a:pt x="114" y="2"/>
                    <a:pt x="78" y="0"/>
                    <a:pt x="44" y="3"/>
                  </a:cubicBezTo>
                  <a:cubicBezTo>
                    <a:pt x="26" y="5"/>
                    <a:pt x="6" y="14"/>
                    <a:pt x="9" y="34"/>
                  </a:cubicBezTo>
                  <a:cubicBezTo>
                    <a:pt x="8" y="34"/>
                    <a:pt x="6" y="35"/>
                    <a:pt x="6" y="38"/>
                  </a:cubicBezTo>
                  <a:cubicBezTo>
                    <a:pt x="2" y="113"/>
                    <a:pt x="3" y="188"/>
                    <a:pt x="3" y="263"/>
                  </a:cubicBezTo>
                  <a:cubicBezTo>
                    <a:pt x="2" y="282"/>
                    <a:pt x="2" y="301"/>
                    <a:pt x="2" y="319"/>
                  </a:cubicBezTo>
                  <a:cubicBezTo>
                    <a:pt x="2" y="333"/>
                    <a:pt x="0" y="349"/>
                    <a:pt x="4" y="363"/>
                  </a:cubicBezTo>
                  <a:cubicBezTo>
                    <a:pt x="11" y="389"/>
                    <a:pt x="41" y="387"/>
                    <a:pt x="63" y="388"/>
                  </a:cubicBezTo>
                  <a:cubicBezTo>
                    <a:pt x="213" y="397"/>
                    <a:pt x="364" y="401"/>
                    <a:pt x="514" y="399"/>
                  </a:cubicBezTo>
                  <a:cubicBezTo>
                    <a:pt x="599" y="398"/>
                    <a:pt x="683" y="396"/>
                    <a:pt x="768" y="392"/>
                  </a:cubicBezTo>
                  <a:cubicBezTo>
                    <a:pt x="770" y="392"/>
                    <a:pt x="771" y="392"/>
                    <a:pt x="772" y="391"/>
                  </a:cubicBezTo>
                  <a:cubicBezTo>
                    <a:pt x="774" y="392"/>
                    <a:pt x="776" y="392"/>
                    <a:pt x="778" y="391"/>
                  </a:cubicBezTo>
                  <a:cubicBezTo>
                    <a:pt x="821" y="369"/>
                    <a:pt x="863" y="346"/>
                    <a:pt x="901" y="317"/>
                  </a:cubicBezTo>
                  <a:cubicBezTo>
                    <a:pt x="919" y="303"/>
                    <a:pt x="937" y="287"/>
                    <a:pt x="952" y="270"/>
                  </a:cubicBezTo>
                  <a:cubicBezTo>
                    <a:pt x="966" y="254"/>
                    <a:pt x="983" y="235"/>
                    <a:pt x="987" y="214"/>
                  </a:cubicBezTo>
                  <a:cubicBezTo>
                    <a:pt x="991" y="195"/>
                    <a:pt x="982" y="179"/>
                    <a:pt x="969" y="166"/>
                  </a:cubicBezTo>
                  <a:close/>
                  <a:moveTo>
                    <a:pt x="970" y="222"/>
                  </a:moveTo>
                  <a:cubicBezTo>
                    <a:pt x="952" y="260"/>
                    <a:pt x="912" y="292"/>
                    <a:pt x="879" y="316"/>
                  </a:cubicBezTo>
                  <a:cubicBezTo>
                    <a:pt x="845" y="340"/>
                    <a:pt x="808" y="360"/>
                    <a:pt x="772" y="380"/>
                  </a:cubicBezTo>
                  <a:cubicBezTo>
                    <a:pt x="772" y="380"/>
                    <a:pt x="772" y="380"/>
                    <a:pt x="771" y="380"/>
                  </a:cubicBezTo>
                  <a:cubicBezTo>
                    <a:pt x="770" y="379"/>
                    <a:pt x="769" y="379"/>
                    <a:pt x="768" y="379"/>
                  </a:cubicBezTo>
                  <a:cubicBezTo>
                    <a:pt x="629" y="386"/>
                    <a:pt x="489" y="388"/>
                    <a:pt x="349" y="386"/>
                  </a:cubicBezTo>
                  <a:cubicBezTo>
                    <a:pt x="280" y="385"/>
                    <a:pt x="211" y="383"/>
                    <a:pt x="142" y="380"/>
                  </a:cubicBezTo>
                  <a:cubicBezTo>
                    <a:pt x="107" y="378"/>
                    <a:pt x="72" y="378"/>
                    <a:pt x="38" y="374"/>
                  </a:cubicBezTo>
                  <a:cubicBezTo>
                    <a:pt x="12" y="371"/>
                    <a:pt x="14" y="350"/>
                    <a:pt x="14" y="329"/>
                  </a:cubicBezTo>
                  <a:cubicBezTo>
                    <a:pt x="15" y="312"/>
                    <a:pt x="15" y="294"/>
                    <a:pt x="15" y="276"/>
                  </a:cubicBezTo>
                  <a:cubicBezTo>
                    <a:pt x="15" y="197"/>
                    <a:pt x="18" y="117"/>
                    <a:pt x="14" y="38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20" y="14"/>
                    <a:pt x="47" y="15"/>
                    <a:pt x="66" y="15"/>
                  </a:cubicBezTo>
                  <a:cubicBezTo>
                    <a:pt x="81" y="15"/>
                    <a:pt x="97" y="15"/>
                    <a:pt x="112" y="15"/>
                  </a:cubicBezTo>
                  <a:cubicBezTo>
                    <a:pt x="144" y="15"/>
                    <a:pt x="176" y="15"/>
                    <a:pt x="208" y="15"/>
                  </a:cubicBezTo>
                  <a:cubicBezTo>
                    <a:pt x="270" y="16"/>
                    <a:pt x="332" y="16"/>
                    <a:pt x="393" y="17"/>
                  </a:cubicBezTo>
                  <a:cubicBezTo>
                    <a:pt x="519" y="19"/>
                    <a:pt x="645" y="23"/>
                    <a:pt x="770" y="29"/>
                  </a:cubicBezTo>
                  <a:cubicBezTo>
                    <a:pt x="773" y="29"/>
                    <a:pt x="775" y="27"/>
                    <a:pt x="776" y="25"/>
                  </a:cubicBezTo>
                  <a:cubicBezTo>
                    <a:pt x="792" y="41"/>
                    <a:pt x="812" y="54"/>
                    <a:pt x="830" y="68"/>
                  </a:cubicBezTo>
                  <a:cubicBezTo>
                    <a:pt x="849" y="83"/>
                    <a:pt x="867" y="98"/>
                    <a:pt x="886" y="114"/>
                  </a:cubicBezTo>
                  <a:cubicBezTo>
                    <a:pt x="905" y="129"/>
                    <a:pt x="923" y="145"/>
                    <a:pt x="941" y="160"/>
                  </a:cubicBezTo>
                  <a:cubicBezTo>
                    <a:pt x="959" y="176"/>
                    <a:pt x="982" y="195"/>
                    <a:pt x="970" y="2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id="{41603308-F7E7-448D-A2CB-696A9743B9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02" y="1201"/>
              <a:ext cx="123" cy="129"/>
            </a:xfrm>
            <a:custGeom>
              <a:avLst/>
              <a:gdLst>
                <a:gd name="T0" fmla="*/ 51 w 52"/>
                <a:gd name="T1" fmla="*/ 28 h 54"/>
                <a:gd name="T2" fmla="*/ 44 w 52"/>
                <a:gd name="T3" fmla="*/ 13 h 54"/>
                <a:gd name="T4" fmla="*/ 32 w 52"/>
                <a:gd name="T5" fmla="*/ 1 h 54"/>
                <a:gd name="T6" fmla="*/ 19 w 52"/>
                <a:gd name="T7" fmla="*/ 3 h 54"/>
                <a:gd name="T8" fmla="*/ 0 w 52"/>
                <a:gd name="T9" fmla="*/ 29 h 54"/>
                <a:gd name="T10" fmla="*/ 26 w 52"/>
                <a:gd name="T11" fmla="*/ 53 h 54"/>
                <a:gd name="T12" fmla="*/ 51 w 52"/>
                <a:gd name="T13" fmla="*/ 28 h 54"/>
                <a:gd name="T14" fmla="*/ 26 w 52"/>
                <a:gd name="T15" fmla="*/ 42 h 54"/>
                <a:gd name="T16" fmla="*/ 11 w 52"/>
                <a:gd name="T17" fmla="*/ 29 h 54"/>
                <a:gd name="T18" fmla="*/ 16 w 52"/>
                <a:gd name="T19" fmla="*/ 18 h 54"/>
                <a:gd name="T20" fmla="*/ 25 w 52"/>
                <a:gd name="T21" fmla="*/ 12 h 54"/>
                <a:gd name="T22" fmla="*/ 27 w 52"/>
                <a:gd name="T23" fmla="*/ 10 h 54"/>
                <a:gd name="T24" fmla="*/ 26 w 52"/>
                <a:gd name="T25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54">
                  <a:moveTo>
                    <a:pt x="51" y="28"/>
                  </a:moveTo>
                  <a:cubicBezTo>
                    <a:pt x="50" y="23"/>
                    <a:pt x="48" y="17"/>
                    <a:pt x="44" y="13"/>
                  </a:cubicBezTo>
                  <a:cubicBezTo>
                    <a:pt x="46" y="7"/>
                    <a:pt x="37" y="2"/>
                    <a:pt x="32" y="1"/>
                  </a:cubicBezTo>
                  <a:cubicBezTo>
                    <a:pt x="28" y="0"/>
                    <a:pt x="23" y="1"/>
                    <a:pt x="19" y="3"/>
                  </a:cubicBezTo>
                  <a:cubicBezTo>
                    <a:pt x="8" y="4"/>
                    <a:pt x="0" y="20"/>
                    <a:pt x="0" y="29"/>
                  </a:cubicBezTo>
                  <a:cubicBezTo>
                    <a:pt x="0" y="44"/>
                    <a:pt x="12" y="54"/>
                    <a:pt x="26" y="53"/>
                  </a:cubicBezTo>
                  <a:cubicBezTo>
                    <a:pt x="40" y="53"/>
                    <a:pt x="52" y="43"/>
                    <a:pt x="51" y="28"/>
                  </a:cubicBezTo>
                  <a:close/>
                  <a:moveTo>
                    <a:pt x="26" y="42"/>
                  </a:moveTo>
                  <a:cubicBezTo>
                    <a:pt x="18" y="42"/>
                    <a:pt x="11" y="37"/>
                    <a:pt x="11" y="29"/>
                  </a:cubicBezTo>
                  <a:cubicBezTo>
                    <a:pt x="11" y="25"/>
                    <a:pt x="13" y="21"/>
                    <a:pt x="16" y="18"/>
                  </a:cubicBezTo>
                  <a:cubicBezTo>
                    <a:pt x="18" y="15"/>
                    <a:pt x="22" y="14"/>
                    <a:pt x="25" y="12"/>
                  </a:cubicBezTo>
                  <a:cubicBezTo>
                    <a:pt x="26" y="11"/>
                    <a:pt x="26" y="11"/>
                    <a:pt x="27" y="10"/>
                  </a:cubicBezTo>
                  <a:cubicBezTo>
                    <a:pt x="40" y="17"/>
                    <a:pt x="45" y="40"/>
                    <a:pt x="2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7">
              <a:extLst>
                <a:ext uri="{FF2B5EF4-FFF2-40B4-BE49-F238E27FC236}">
                  <a16:creationId xmlns:a16="http://schemas.microsoft.com/office/drawing/2014/main" id="{A8C6DD86-1D47-45A1-B0F0-40DBC03DE2C2}"/>
                </a:ext>
              </a:extLst>
            </p:cNvPr>
            <p:cNvSpPr/>
            <p:nvPr/>
          </p:nvSpPr>
          <p:spPr bwMode="auto">
            <a:xfrm>
              <a:off x="3375" y="1549"/>
              <a:ext cx="76" cy="100"/>
            </a:xfrm>
            <a:custGeom>
              <a:avLst/>
              <a:gdLst>
                <a:gd name="T0" fmla="*/ 28 w 32"/>
                <a:gd name="T1" fmla="*/ 31 h 42"/>
                <a:gd name="T2" fmla="*/ 14 w 32"/>
                <a:gd name="T3" fmla="*/ 22 h 42"/>
                <a:gd name="T4" fmla="*/ 15 w 32"/>
                <a:gd name="T5" fmla="*/ 5 h 42"/>
                <a:gd name="T6" fmla="*/ 11 w 32"/>
                <a:gd name="T7" fmla="*/ 2 h 42"/>
                <a:gd name="T8" fmla="*/ 4 w 32"/>
                <a:gd name="T9" fmla="*/ 26 h 42"/>
                <a:gd name="T10" fmla="*/ 28 w 32"/>
                <a:gd name="T11" fmla="*/ 40 h 42"/>
                <a:gd name="T12" fmla="*/ 28 w 32"/>
                <a:gd name="T13" fmla="*/ 3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42">
                  <a:moveTo>
                    <a:pt x="28" y="31"/>
                  </a:moveTo>
                  <a:cubicBezTo>
                    <a:pt x="22" y="29"/>
                    <a:pt x="17" y="28"/>
                    <a:pt x="14" y="22"/>
                  </a:cubicBezTo>
                  <a:cubicBezTo>
                    <a:pt x="12" y="17"/>
                    <a:pt x="12" y="10"/>
                    <a:pt x="15" y="5"/>
                  </a:cubicBezTo>
                  <a:cubicBezTo>
                    <a:pt x="16" y="3"/>
                    <a:pt x="14" y="0"/>
                    <a:pt x="11" y="2"/>
                  </a:cubicBezTo>
                  <a:cubicBezTo>
                    <a:pt x="4" y="8"/>
                    <a:pt x="0" y="17"/>
                    <a:pt x="4" y="26"/>
                  </a:cubicBezTo>
                  <a:cubicBezTo>
                    <a:pt x="8" y="35"/>
                    <a:pt x="18" y="42"/>
                    <a:pt x="28" y="40"/>
                  </a:cubicBezTo>
                  <a:cubicBezTo>
                    <a:pt x="32" y="39"/>
                    <a:pt x="32" y="33"/>
                    <a:pt x="28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4" name="Freeform 8">
              <a:extLst>
                <a:ext uri="{FF2B5EF4-FFF2-40B4-BE49-F238E27FC236}">
                  <a16:creationId xmlns:a16="http://schemas.microsoft.com/office/drawing/2014/main" id="{F7FD735D-FD34-4CF9-B806-FE86F6FF7DCB}"/>
                </a:ext>
              </a:extLst>
            </p:cNvPr>
            <p:cNvSpPr/>
            <p:nvPr/>
          </p:nvSpPr>
          <p:spPr bwMode="auto">
            <a:xfrm>
              <a:off x="3382" y="1437"/>
              <a:ext cx="27" cy="79"/>
            </a:xfrm>
            <a:custGeom>
              <a:avLst/>
              <a:gdLst>
                <a:gd name="T0" fmla="*/ 9 w 11"/>
                <a:gd name="T1" fmla="*/ 3 h 33"/>
                <a:gd name="T2" fmla="*/ 2 w 11"/>
                <a:gd name="T3" fmla="*/ 3 h 33"/>
                <a:gd name="T4" fmla="*/ 1 w 11"/>
                <a:gd name="T5" fmla="*/ 15 h 33"/>
                <a:gd name="T6" fmla="*/ 3 w 11"/>
                <a:gd name="T7" fmla="*/ 29 h 33"/>
                <a:gd name="T8" fmla="*/ 9 w 11"/>
                <a:gd name="T9" fmla="*/ 29 h 33"/>
                <a:gd name="T10" fmla="*/ 10 w 11"/>
                <a:gd name="T11" fmla="*/ 15 h 33"/>
                <a:gd name="T12" fmla="*/ 9 w 11"/>
                <a:gd name="T13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3">
                  <a:moveTo>
                    <a:pt x="9" y="3"/>
                  </a:moveTo>
                  <a:cubicBezTo>
                    <a:pt x="8" y="0"/>
                    <a:pt x="3" y="0"/>
                    <a:pt x="2" y="3"/>
                  </a:cubicBezTo>
                  <a:cubicBezTo>
                    <a:pt x="0" y="7"/>
                    <a:pt x="1" y="11"/>
                    <a:pt x="1" y="15"/>
                  </a:cubicBezTo>
                  <a:cubicBezTo>
                    <a:pt x="2" y="20"/>
                    <a:pt x="2" y="24"/>
                    <a:pt x="3" y="29"/>
                  </a:cubicBezTo>
                  <a:cubicBezTo>
                    <a:pt x="3" y="33"/>
                    <a:pt x="8" y="33"/>
                    <a:pt x="9" y="29"/>
                  </a:cubicBezTo>
                  <a:cubicBezTo>
                    <a:pt x="9" y="24"/>
                    <a:pt x="10" y="20"/>
                    <a:pt x="10" y="15"/>
                  </a:cubicBezTo>
                  <a:cubicBezTo>
                    <a:pt x="10" y="11"/>
                    <a:pt x="11" y="7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5" name="Freeform 9">
              <a:extLst>
                <a:ext uri="{FF2B5EF4-FFF2-40B4-BE49-F238E27FC236}">
                  <a16:creationId xmlns:a16="http://schemas.microsoft.com/office/drawing/2014/main" id="{775E19F0-D4E0-4132-BD6B-0F31A2AD326E}"/>
                </a:ext>
              </a:extLst>
            </p:cNvPr>
            <p:cNvSpPr/>
            <p:nvPr/>
          </p:nvSpPr>
          <p:spPr bwMode="auto">
            <a:xfrm>
              <a:off x="3380" y="1285"/>
              <a:ext cx="31" cy="86"/>
            </a:xfrm>
            <a:custGeom>
              <a:avLst/>
              <a:gdLst>
                <a:gd name="T0" fmla="*/ 9 w 13"/>
                <a:gd name="T1" fmla="*/ 1 h 36"/>
                <a:gd name="T2" fmla="*/ 4 w 13"/>
                <a:gd name="T3" fmla="*/ 1 h 36"/>
                <a:gd name="T4" fmla="*/ 2 w 13"/>
                <a:gd name="T5" fmla="*/ 16 h 36"/>
                <a:gd name="T6" fmla="*/ 4 w 13"/>
                <a:gd name="T7" fmla="*/ 34 h 36"/>
                <a:gd name="T8" fmla="*/ 9 w 13"/>
                <a:gd name="T9" fmla="*/ 34 h 36"/>
                <a:gd name="T10" fmla="*/ 11 w 13"/>
                <a:gd name="T11" fmla="*/ 16 h 36"/>
                <a:gd name="T12" fmla="*/ 9 w 13"/>
                <a:gd name="T1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6">
                  <a:moveTo>
                    <a:pt x="9" y="1"/>
                  </a:moveTo>
                  <a:cubicBezTo>
                    <a:pt x="8" y="0"/>
                    <a:pt x="5" y="0"/>
                    <a:pt x="4" y="1"/>
                  </a:cubicBezTo>
                  <a:cubicBezTo>
                    <a:pt x="0" y="6"/>
                    <a:pt x="2" y="11"/>
                    <a:pt x="2" y="16"/>
                  </a:cubicBezTo>
                  <a:cubicBezTo>
                    <a:pt x="2" y="22"/>
                    <a:pt x="3" y="28"/>
                    <a:pt x="4" y="34"/>
                  </a:cubicBezTo>
                  <a:cubicBezTo>
                    <a:pt x="5" y="36"/>
                    <a:pt x="9" y="36"/>
                    <a:pt x="9" y="34"/>
                  </a:cubicBezTo>
                  <a:cubicBezTo>
                    <a:pt x="10" y="28"/>
                    <a:pt x="11" y="22"/>
                    <a:pt x="11" y="16"/>
                  </a:cubicBezTo>
                  <a:cubicBezTo>
                    <a:pt x="12" y="11"/>
                    <a:pt x="13" y="6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6" name="Freeform 10">
              <a:extLst>
                <a:ext uri="{FF2B5EF4-FFF2-40B4-BE49-F238E27FC236}">
                  <a16:creationId xmlns:a16="http://schemas.microsoft.com/office/drawing/2014/main" id="{29785D45-44E2-448F-AAA0-D49BBC71D3EA}"/>
                </a:ext>
              </a:extLst>
            </p:cNvPr>
            <p:cNvSpPr/>
            <p:nvPr/>
          </p:nvSpPr>
          <p:spPr bwMode="auto">
            <a:xfrm>
              <a:off x="3380" y="1132"/>
              <a:ext cx="31" cy="89"/>
            </a:xfrm>
            <a:custGeom>
              <a:avLst/>
              <a:gdLst>
                <a:gd name="T0" fmla="*/ 8 w 13"/>
                <a:gd name="T1" fmla="*/ 4 h 37"/>
                <a:gd name="T2" fmla="*/ 0 w 13"/>
                <a:gd name="T3" fmla="*/ 6 h 37"/>
                <a:gd name="T4" fmla="*/ 2 w 13"/>
                <a:gd name="T5" fmla="*/ 18 h 37"/>
                <a:gd name="T6" fmla="*/ 3 w 13"/>
                <a:gd name="T7" fmla="*/ 32 h 37"/>
                <a:gd name="T8" fmla="*/ 10 w 13"/>
                <a:gd name="T9" fmla="*/ 33 h 37"/>
                <a:gd name="T10" fmla="*/ 8 w 13"/>
                <a:gd name="T11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7">
                  <a:moveTo>
                    <a:pt x="8" y="4"/>
                  </a:moveTo>
                  <a:cubicBezTo>
                    <a:pt x="6" y="0"/>
                    <a:pt x="1" y="2"/>
                    <a:pt x="0" y="6"/>
                  </a:cubicBezTo>
                  <a:cubicBezTo>
                    <a:pt x="0" y="10"/>
                    <a:pt x="2" y="14"/>
                    <a:pt x="2" y="18"/>
                  </a:cubicBezTo>
                  <a:cubicBezTo>
                    <a:pt x="3" y="23"/>
                    <a:pt x="3" y="28"/>
                    <a:pt x="3" y="32"/>
                  </a:cubicBezTo>
                  <a:cubicBezTo>
                    <a:pt x="3" y="36"/>
                    <a:pt x="9" y="37"/>
                    <a:pt x="10" y="33"/>
                  </a:cubicBezTo>
                  <a:cubicBezTo>
                    <a:pt x="12" y="25"/>
                    <a:pt x="13" y="12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7" name="Freeform 11">
              <a:extLst>
                <a:ext uri="{FF2B5EF4-FFF2-40B4-BE49-F238E27FC236}">
                  <a16:creationId xmlns:a16="http://schemas.microsoft.com/office/drawing/2014/main" id="{904095EE-7588-4706-A267-3A8D99D673EA}"/>
                </a:ext>
              </a:extLst>
            </p:cNvPr>
            <p:cNvSpPr/>
            <p:nvPr/>
          </p:nvSpPr>
          <p:spPr bwMode="auto">
            <a:xfrm>
              <a:off x="3390" y="985"/>
              <a:ext cx="33" cy="88"/>
            </a:xfrm>
            <a:custGeom>
              <a:avLst/>
              <a:gdLst>
                <a:gd name="T0" fmla="*/ 7 w 14"/>
                <a:gd name="T1" fmla="*/ 3 h 37"/>
                <a:gd name="T2" fmla="*/ 0 w 14"/>
                <a:gd name="T3" fmla="*/ 6 h 37"/>
                <a:gd name="T4" fmla="*/ 2 w 14"/>
                <a:gd name="T5" fmla="*/ 17 h 37"/>
                <a:gd name="T6" fmla="*/ 2 w 14"/>
                <a:gd name="T7" fmla="*/ 31 h 37"/>
                <a:gd name="T8" fmla="*/ 8 w 14"/>
                <a:gd name="T9" fmla="*/ 33 h 37"/>
                <a:gd name="T10" fmla="*/ 7 w 14"/>
                <a:gd name="T11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7">
                  <a:moveTo>
                    <a:pt x="7" y="3"/>
                  </a:moveTo>
                  <a:cubicBezTo>
                    <a:pt x="4" y="0"/>
                    <a:pt x="0" y="2"/>
                    <a:pt x="0" y="6"/>
                  </a:cubicBezTo>
                  <a:cubicBezTo>
                    <a:pt x="0" y="10"/>
                    <a:pt x="2" y="13"/>
                    <a:pt x="2" y="17"/>
                  </a:cubicBezTo>
                  <a:cubicBezTo>
                    <a:pt x="3" y="22"/>
                    <a:pt x="3" y="27"/>
                    <a:pt x="2" y="31"/>
                  </a:cubicBezTo>
                  <a:cubicBezTo>
                    <a:pt x="1" y="36"/>
                    <a:pt x="7" y="37"/>
                    <a:pt x="8" y="33"/>
                  </a:cubicBezTo>
                  <a:cubicBezTo>
                    <a:pt x="11" y="25"/>
                    <a:pt x="14" y="10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 12">
              <a:extLst>
                <a:ext uri="{FF2B5EF4-FFF2-40B4-BE49-F238E27FC236}">
                  <a16:creationId xmlns:a16="http://schemas.microsoft.com/office/drawing/2014/main" id="{9CB82380-7DE4-464A-AF5B-3CFF612790ED}"/>
                </a:ext>
              </a:extLst>
            </p:cNvPr>
            <p:cNvSpPr/>
            <p:nvPr/>
          </p:nvSpPr>
          <p:spPr bwMode="auto">
            <a:xfrm>
              <a:off x="3390" y="823"/>
              <a:ext cx="59" cy="88"/>
            </a:xfrm>
            <a:custGeom>
              <a:avLst/>
              <a:gdLst>
                <a:gd name="T0" fmla="*/ 23 w 25"/>
                <a:gd name="T1" fmla="*/ 6 h 37"/>
                <a:gd name="T2" fmla="*/ 4 w 25"/>
                <a:gd name="T3" fmla="*/ 15 h 37"/>
                <a:gd name="T4" fmla="*/ 7 w 25"/>
                <a:gd name="T5" fmla="*/ 36 h 37"/>
                <a:gd name="T6" fmla="*/ 11 w 25"/>
                <a:gd name="T7" fmla="*/ 34 h 37"/>
                <a:gd name="T8" fmla="*/ 13 w 25"/>
                <a:gd name="T9" fmla="*/ 20 h 37"/>
                <a:gd name="T10" fmla="*/ 24 w 25"/>
                <a:gd name="T11" fmla="*/ 11 h 37"/>
                <a:gd name="T12" fmla="*/ 23 w 25"/>
                <a:gd name="T13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7">
                  <a:moveTo>
                    <a:pt x="23" y="6"/>
                  </a:moveTo>
                  <a:cubicBezTo>
                    <a:pt x="17" y="0"/>
                    <a:pt x="7" y="9"/>
                    <a:pt x="4" y="15"/>
                  </a:cubicBezTo>
                  <a:cubicBezTo>
                    <a:pt x="0" y="22"/>
                    <a:pt x="1" y="31"/>
                    <a:pt x="7" y="36"/>
                  </a:cubicBezTo>
                  <a:cubicBezTo>
                    <a:pt x="8" y="37"/>
                    <a:pt x="11" y="36"/>
                    <a:pt x="11" y="34"/>
                  </a:cubicBezTo>
                  <a:cubicBezTo>
                    <a:pt x="9" y="29"/>
                    <a:pt x="10" y="24"/>
                    <a:pt x="13" y="20"/>
                  </a:cubicBezTo>
                  <a:cubicBezTo>
                    <a:pt x="16" y="15"/>
                    <a:pt x="21" y="15"/>
                    <a:pt x="24" y="11"/>
                  </a:cubicBezTo>
                  <a:cubicBezTo>
                    <a:pt x="25" y="10"/>
                    <a:pt x="25" y="7"/>
                    <a:pt x="2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9" name="Freeform 13">
              <a:extLst>
                <a:ext uri="{FF2B5EF4-FFF2-40B4-BE49-F238E27FC236}">
                  <a16:creationId xmlns:a16="http://schemas.microsoft.com/office/drawing/2014/main" id="{990E081C-3A01-4D77-9F67-B1DDEA60C301}"/>
                </a:ext>
              </a:extLst>
            </p:cNvPr>
            <p:cNvSpPr/>
            <p:nvPr/>
          </p:nvSpPr>
          <p:spPr bwMode="auto">
            <a:xfrm>
              <a:off x="3494" y="825"/>
              <a:ext cx="73" cy="26"/>
            </a:xfrm>
            <a:custGeom>
              <a:avLst/>
              <a:gdLst>
                <a:gd name="T0" fmla="*/ 26 w 31"/>
                <a:gd name="T1" fmla="*/ 2 h 11"/>
                <a:gd name="T2" fmla="*/ 16 w 31"/>
                <a:gd name="T3" fmla="*/ 1 h 11"/>
                <a:gd name="T4" fmla="*/ 5 w 31"/>
                <a:gd name="T5" fmla="*/ 2 h 11"/>
                <a:gd name="T6" fmla="*/ 5 w 31"/>
                <a:gd name="T7" fmla="*/ 10 h 11"/>
                <a:gd name="T8" fmla="*/ 16 w 31"/>
                <a:gd name="T9" fmla="*/ 10 h 11"/>
                <a:gd name="T10" fmla="*/ 26 w 31"/>
                <a:gd name="T11" fmla="*/ 10 h 11"/>
                <a:gd name="T12" fmla="*/ 26 w 31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">
                  <a:moveTo>
                    <a:pt x="26" y="2"/>
                  </a:moveTo>
                  <a:cubicBezTo>
                    <a:pt x="23" y="0"/>
                    <a:pt x="20" y="1"/>
                    <a:pt x="16" y="1"/>
                  </a:cubicBezTo>
                  <a:cubicBezTo>
                    <a:pt x="12" y="1"/>
                    <a:pt x="9" y="2"/>
                    <a:pt x="5" y="2"/>
                  </a:cubicBezTo>
                  <a:cubicBezTo>
                    <a:pt x="0" y="2"/>
                    <a:pt x="0" y="9"/>
                    <a:pt x="5" y="10"/>
                  </a:cubicBezTo>
                  <a:cubicBezTo>
                    <a:pt x="9" y="10"/>
                    <a:pt x="12" y="10"/>
                    <a:pt x="16" y="10"/>
                  </a:cubicBezTo>
                  <a:cubicBezTo>
                    <a:pt x="20" y="11"/>
                    <a:pt x="23" y="11"/>
                    <a:pt x="26" y="10"/>
                  </a:cubicBezTo>
                  <a:cubicBezTo>
                    <a:pt x="31" y="8"/>
                    <a:pt x="31" y="3"/>
                    <a:pt x="2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0" name="Freeform 14">
              <a:extLst>
                <a:ext uri="{FF2B5EF4-FFF2-40B4-BE49-F238E27FC236}">
                  <a16:creationId xmlns:a16="http://schemas.microsoft.com/office/drawing/2014/main" id="{57A90899-AC78-44EA-9A47-D1E35E6C369A}"/>
                </a:ext>
              </a:extLst>
            </p:cNvPr>
            <p:cNvSpPr/>
            <p:nvPr/>
          </p:nvSpPr>
          <p:spPr bwMode="auto">
            <a:xfrm>
              <a:off x="3629" y="825"/>
              <a:ext cx="83" cy="31"/>
            </a:xfrm>
            <a:custGeom>
              <a:avLst/>
              <a:gdLst>
                <a:gd name="T0" fmla="*/ 33 w 35"/>
                <a:gd name="T1" fmla="*/ 4 h 13"/>
                <a:gd name="T2" fmla="*/ 20 w 35"/>
                <a:gd name="T3" fmla="*/ 2 h 13"/>
                <a:gd name="T4" fmla="*/ 6 w 35"/>
                <a:gd name="T5" fmla="*/ 0 h 13"/>
                <a:gd name="T6" fmla="*/ 5 w 35"/>
                <a:gd name="T7" fmla="*/ 8 h 13"/>
                <a:gd name="T8" fmla="*/ 19 w 35"/>
                <a:gd name="T9" fmla="*/ 11 h 13"/>
                <a:gd name="T10" fmla="*/ 32 w 35"/>
                <a:gd name="T11" fmla="*/ 11 h 13"/>
                <a:gd name="T12" fmla="*/ 33 w 35"/>
                <a:gd name="T1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3">
                  <a:moveTo>
                    <a:pt x="33" y="4"/>
                  </a:moveTo>
                  <a:cubicBezTo>
                    <a:pt x="29" y="2"/>
                    <a:pt x="24" y="2"/>
                    <a:pt x="20" y="2"/>
                  </a:cubicBezTo>
                  <a:cubicBezTo>
                    <a:pt x="16" y="1"/>
                    <a:pt x="11" y="1"/>
                    <a:pt x="6" y="0"/>
                  </a:cubicBezTo>
                  <a:cubicBezTo>
                    <a:pt x="1" y="0"/>
                    <a:pt x="0" y="7"/>
                    <a:pt x="5" y="8"/>
                  </a:cubicBezTo>
                  <a:cubicBezTo>
                    <a:pt x="10" y="9"/>
                    <a:pt x="14" y="10"/>
                    <a:pt x="19" y="11"/>
                  </a:cubicBezTo>
                  <a:cubicBezTo>
                    <a:pt x="23" y="12"/>
                    <a:pt x="28" y="13"/>
                    <a:pt x="32" y="11"/>
                  </a:cubicBezTo>
                  <a:cubicBezTo>
                    <a:pt x="35" y="10"/>
                    <a:pt x="35" y="6"/>
                    <a:pt x="3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1" name="Freeform 15">
              <a:extLst>
                <a:ext uri="{FF2B5EF4-FFF2-40B4-BE49-F238E27FC236}">
                  <a16:creationId xmlns:a16="http://schemas.microsoft.com/office/drawing/2014/main" id="{A9A72A36-FBCF-4592-A197-668CD490FC08}"/>
                </a:ext>
              </a:extLst>
            </p:cNvPr>
            <p:cNvSpPr/>
            <p:nvPr/>
          </p:nvSpPr>
          <p:spPr bwMode="auto">
            <a:xfrm>
              <a:off x="3764" y="823"/>
              <a:ext cx="74" cy="26"/>
            </a:xfrm>
            <a:custGeom>
              <a:avLst/>
              <a:gdLst>
                <a:gd name="T0" fmla="*/ 30 w 31"/>
                <a:gd name="T1" fmla="*/ 5 h 11"/>
                <a:gd name="T2" fmla="*/ 18 w 31"/>
                <a:gd name="T3" fmla="*/ 1 h 11"/>
                <a:gd name="T4" fmla="*/ 4 w 31"/>
                <a:gd name="T5" fmla="*/ 2 h 11"/>
                <a:gd name="T6" fmla="*/ 5 w 31"/>
                <a:gd name="T7" fmla="*/ 8 h 11"/>
                <a:gd name="T8" fmla="*/ 17 w 31"/>
                <a:gd name="T9" fmla="*/ 9 h 11"/>
                <a:gd name="T10" fmla="*/ 28 w 31"/>
                <a:gd name="T11" fmla="*/ 10 h 11"/>
                <a:gd name="T12" fmla="*/ 30 w 31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">
                  <a:moveTo>
                    <a:pt x="30" y="5"/>
                  </a:moveTo>
                  <a:cubicBezTo>
                    <a:pt x="27" y="1"/>
                    <a:pt x="23" y="1"/>
                    <a:pt x="18" y="1"/>
                  </a:cubicBezTo>
                  <a:cubicBezTo>
                    <a:pt x="14" y="0"/>
                    <a:pt x="9" y="0"/>
                    <a:pt x="4" y="2"/>
                  </a:cubicBezTo>
                  <a:cubicBezTo>
                    <a:pt x="0" y="3"/>
                    <a:pt x="1" y="8"/>
                    <a:pt x="5" y="8"/>
                  </a:cubicBezTo>
                  <a:cubicBezTo>
                    <a:pt x="9" y="8"/>
                    <a:pt x="13" y="8"/>
                    <a:pt x="17" y="9"/>
                  </a:cubicBezTo>
                  <a:cubicBezTo>
                    <a:pt x="21" y="9"/>
                    <a:pt x="24" y="11"/>
                    <a:pt x="28" y="10"/>
                  </a:cubicBezTo>
                  <a:cubicBezTo>
                    <a:pt x="30" y="9"/>
                    <a:pt x="31" y="7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2" name="Freeform 16">
              <a:extLst>
                <a:ext uri="{FF2B5EF4-FFF2-40B4-BE49-F238E27FC236}">
                  <a16:creationId xmlns:a16="http://schemas.microsoft.com/office/drawing/2014/main" id="{1DA592A0-2A9D-4E6C-B1AE-21AC85513EEC}"/>
                </a:ext>
              </a:extLst>
            </p:cNvPr>
            <p:cNvSpPr/>
            <p:nvPr/>
          </p:nvSpPr>
          <p:spPr bwMode="auto">
            <a:xfrm>
              <a:off x="3892" y="828"/>
              <a:ext cx="71" cy="23"/>
            </a:xfrm>
            <a:custGeom>
              <a:avLst/>
              <a:gdLst>
                <a:gd name="T0" fmla="*/ 28 w 30"/>
                <a:gd name="T1" fmla="*/ 2 h 10"/>
                <a:gd name="T2" fmla="*/ 17 w 30"/>
                <a:gd name="T3" fmla="*/ 1 h 10"/>
                <a:gd name="T4" fmla="*/ 4 w 30"/>
                <a:gd name="T5" fmla="*/ 1 h 10"/>
                <a:gd name="T6" fmla="*/ 4 w 30"/>
                <a:gd name="T7" fmla="*/ 8 h 10"/>
                <a:gd name="T8" fmla="*/ 17 w 30"/>
                <a:gd name="T9" fmla="*/ 9 h 10"/>
                <a:gd name="T10" fmla="*/ 28 w 30"/>
                <a:gd name="T11" fmla="*/ 8 h 10"/>
                <a:gd name="T12" fmla="*/ 28 w 30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0">
                  <a:moveTo>
                    <a:pt x="28" y="2"/>
                  </a:moveTo>
                  <a:cubicBezTo>
                    <a:pt x="25" y="0"/>
                    <a:pt x="21" y="1"/>
                    <a:pt x="17" y="1"/>
                  </a:cubicBezTo>
                  <a:cubicBezTo>
                    <a:pt x="13" y="1"/>
                    <a:pt x="8" y="1"/>
                    <a:pt x="4" y="1"/>
                  </a:cubicBezTo>
                  <a:cubicBezTo>
                    <a:pt x="0" y="2"/>
                    <a:pt x="0" y="8"/>
                    <a:pt x="4" y="8"/>
                  </a:cubicBezTo>
                  <a:cubicBezTo>
                    <a:pt x="8" y="8"/>
                    <a:pt x="13" y="9"/>
                    <a:pt x="17" y="9"/>
                  </a:cubicBezTo>
                  <a:cubicBezTo>
                    <a:pt x="21" y="9"/>
                    <a:pt x="25" y="10"/>
                    <a:pt x="28" y="8"/>
                  </a:cubicBezTo>
                  <a:cubicBezTo>
                    <a:pt x="30" y="6"/>
                    <a:pt x="30" y="3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3" name="Freeform 17">
              <a:extLst>
                <a:ext uri="{FF2B5EF4-FFF2-40B4-BE49-F238E27FC236}">
                  <a16:creationId xmlns:a16="http://schemas.microsoft.com/office/drawing/2014/main" id="{D5C1F552-41A0-4C5E-99EF-B362F47AF3D9}"/>
                </a:ext>
              </a:extLst>
            </p:cNvPr>
            <p:cNvSpPr/>
            <p:nvPr/>
          </p:nvSpPr>
          <p:spPr bwMode="auto">
            <a:xfrm>
              <a:off x="4013" y="832"/>
              <a:ext cx="90" cy="24"/>
            </a:xfrm>
            <a:custGeom>
              <a:avLst/>
              <a:gdLst>
                <a:gd name="T0" fmla="*/ 34 w 38"/>
                <a:gd name="T1" fmla="*/ 1 h 10"/>
                <a:gd name="T2" fmla="*/ 20 w 38"/>
                <a:gd name="T3" fmla="*/ 0 h 10"/>
                <a:gd name="T4" fmla="*/ 4 w 38"/>
                <a:gd name="T5" fmla="*/ 1 h 10"/>
                <a:gd name="T6" fmla="*/ 4 w 38"/>
                <a:gd name="T7" fmla="*/ 8 h 10"/>
                <a:gd name="T8" fmla="*/ 20 w 38"/>
                <a:gd name="T9" fmla="*/ 9 h 10"/>
                <a:gd name="T10" fmla="*/ 34 w 38"/>
                <a:gd name="T11" fmla="*/ 9 h 10"/>
                <a:gd name="T12" fmla="*/ 34 w 38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0">
                  <a:moveTo>
                    <a:pt x="34" y="1"/>
                  </a:moveTo>
                  <a:cubicBezTo>
                    <a:pt x="30" y="0"/>
                    <a:pt x="25" y="0"/>
                    <a:pt x="20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0" y="1"/>
                    <a:pt x="0" y="8"/>
                    <a:pt x="4" y="8"/>
                  </a:cubicBezTo>
                  <a:cubicBezTo>
                    <a:pt x="10" y="8"/>
                    <a:pt x="15" y="9"/>
                    <a:pt x="20" y="9"/>
                  </a:cubicBezTo>
                  <a:cubicBezTo>
                    <a:pt x="25" y="9"/>
                    <a:pt x="30" y="10"/>
                    <a:pt x="34" y="9"/>
                  </a:cubicBezTo>
                  <a:cubicBezTo>
                    <a:pt x="38" y="7"/>
                    <a:pt x="38" y="3"/>
                    <a:pt x="3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4" name="Freeform 18">
              <a:extLst>
                <a:ext uri="{FF2B5EF4-FFF2-40B4-BE49-F238E27FC236}">
                  <a16:creationId xmlns:a16="http://schemas.microsoft.com/office/drawing/2014/main" id="{68520377-3624-4B31-B0F4-57FFA943C7F8}"/>
                </a:ext>
              </a:extLst>
            </p:cNvPr>
            <p:cNvSpPr/>
            <p:nvPr/>
          </p:nvSpPr>
          <p:spPr bwMode="auto">
            <a:xfrm>
              <a:off x="4167" y="825"/>
              <a:ext cx="66" cy="26"/>
            </a:xfrm>
            <a:custGeom>
              <a:avLst/>
              <a:gdLst>
                <a:gd name="T0" fmla="*/ 25 w 28"/>
                <a:gd name="T1" fmla="*/ 1 h 11"/>
                <a:gd name="T2" fmla="*/ 3 w 28"/>
                <a:gd name="T3" fmla="*/ 5 h 11"/>
                <a:gd name="T4" fmla="*/ 4 w 28"/>
                <a:gd name="T5" fmla="*/ 11 h 11"/>
                <a:gd name="T6" fmla="*/ 25 w 28"/>
                <a:gd name="T7" fmla="*/ 7 h 11"/>
                <a:gd name="T8" fmla="*/ 25 w 28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1">
                  <a:moveTo>
                    <a:pt x="25" y="1"/>
                  </a:moveTo>
                  <a:cubicBezTo>
                    <a:pt x="18" y="0"/>
                    <a:pt x="10" y="3"/>
                    <a:pt x="3" y="5"/>
                  </a:cubicBezTo>
                  <a:cubicBezTo>
                    <a:pt x="0" y="5"/>
                    <a:pt x="0" y="11"/>
                    <a:pt x="4" y="11"/>
                  </a:cubicBezTo>
                  <a:cubicBezTo>
                    <a:pt x="11" y="10"/>
                    <a:pt x="19" y="10"/>
                    <a:pt x="25" y="7"/>
                  </a:cubicBezTo>
                  <a:cubicBezTo>
                    <a:pt x="28" y="6"/>
                    <a:pt x="27" y="2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5" name="Freeform 19">
              <a:extLst>
                <a:ext uri="{FF2B5EF4-FFF2-40B4-BE49-F238E27FC236}">
                  <a16:creationId xmlns:a16="http://schemas.microsoft.com/office/drawing/2014/main" id="{A78CFD07-1350-4B3E-BE47-43FCDCB5DA5A}"/>
                </a:ext>
              </a:extLst>
            </p:cNvPr>
            <p:cNvSpPr/>
            <p:nvPr/>
          </p:nvSpPr>
          <p:spPr bwMode="auto">
            <a:xfrm>
              <a:off x="4302" y="835"/>
              <a:ext cx="64" cy="24"/>
            </a:xfrm>
            <a:custGeom>
              <a:avLst/>
              <a:gdLst>
                <a:gd name="T0" fmla="*/ 23 w 27"/>
                <a:gd name="T1" fmla="*/ 3 h 10"/>
                <a:gd name="T2" fmla="*/ 12 w 27"/>
                <a:gd name="T3" fmla="*/ 1 h 10"/>
                <a:gd name="T4" fmla="*/ 2 w 27"/>
                <a:gd name="T5" fmla="*/ 2 h 10"/>
                <a:gd name="T6" fmla="*/ 1 w 27"/>
                <a:gd name="T7" fmla="*/ 5 h 10"/>
                <a:gd name="T8" fmla="*/ 11 w 27"/>
                <a:gd name="T9" fmla="*/ 9 h 10"/>
                <a:gd name="T10" fmla="*/ 22 w 27"/>
                <a:gd name="T11" fmla="*/ 10 h 10"/>
                <a:gd name="T12" fmla="*/ 23 w 27"/>
                <a:gd name="T1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0">
                  <a:moveTo>
                    <a:pt x="23" y="3"/>
                  </a:moveTo>
                  <a:cubicBezTo>
                    <a:pt x="20" y="2"/>
                    <a:pt x="16" y="2"/>
                    <a:pt x="12" y="1"/>
                  </a:cubicBezTo>
                  <a:cubicBezTo>
                    <a:pt x="9" y="1"/>
                    <a:pt x="5" y="0"/>
                    <a:pt x="2" y="2"/>
                  </a:cubicBezTo>
                  <a:cubicBezTo>
                    <a:pt x="1" y="2"/>
                    <a:pt x="0" y="4"/>
                    <a:pt x="1" y="5"/>
                  </a:cubicBezTo>
                  <a:cubicBezTo>
                    <a:pt x="4" y="7"/>
                    <a:pt x="7" y="8"/>
                    <a:pt x="11" y="9"/>
                  </a:cubicBezTo>
                  <a:cubicBezTo>
                    <a:pt x="15" y="9"/>
                    <a:pt x="19" y="10"/>
                    <a:pt x="22" y="10"/>
                  </a:cubicBezTo>
                  <a:cubicBezTo>
                    <a:pt x="26" y="10"/>
                    <a:pt x="27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6" name="Freeform 20">
              <a:extLst>
                <a:ext uri="{FF2B5EF4-FFF2-40B4-BE49-F238E27FC236}">
                  <a16:creationId xmlns:a16="http://schemas.microsoft.com/office/drawing/2014/main" id="{D75A3FE3-2166-452C-A18F-FB5BCD846EA0}"/>
                </a:ext>
              </a:extLst>
            </p:cNvPr>
            <p:cNvSpPr/>
            <p:nvPr/>
          </p:nvSpPr>
          <p:spPr bwMode="auto">
            <a:xfrm>
              <a:off x="4416" y="840"/>
              <a:ext cx="80" cy="19"/>
            </a:xfrm>
            <a:custGeom>
              <a:avLst/>
              <a:gdLst>
                <a:gd name="T0" fmla="*/ 31 w 34"/>
                <a:gd name="T1" fmla="*/ 2 h 8"/>
                <a:gd name="T2" fmla="*/ 19 w 34"/>
                <a:gd name="T3" fmla="*/ 0 h 8"/>
                <a:gd name="T4" fmla="*/ 3 w 34"/>
                <a:gd name="T5" fmla="*/ 1 h 8"/>
                <a:gd name="T6" fmla="*/ 3 w 34"/>
                <a:gd name="T7" fmla="*/ 6 h 8"/>
                <a:gd name="T8" fmla="*/ 18 w 34"/>
                <a:gd name="T9" fmla="*/ 7 h 8"/>
                <a:gd name="T10" fmla="*/ 31 w 34"/>
                <a:gd name="T11" fmla="*/ 7 h 8"/>
                <a:gd name="T12" fmla="*/ 31 w 34"/>
                <a:gd name="T1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">
                  <a:moveTo>
                    <a:pt x="31" y="2"/>
                  </a:moveTo>
                  <a:cubicBezTo>
                    <a:pt x="28" y="0"/>
                    <a:pt x="23" y="0"/>
                    <a:pt x="19" y="0"/>
                  </a:cubicBezTo>
                  <a:cubicBezTo>
                    <a:pt x="14" y="0"/>
                    <a:pt x="9" y="1"/>
                    <a:pt x="3" y="1"/>
                  </a:cubicBezTo>
                  <a:cubicBezTo>
                    <a:pt x="0" y="1"/>
                    <a:pt x="0" y="5"/>
                    <a:pt x="3" y="6"/>
                  </a:cubicBezTo>
                  <a:cubicBezTo>
                    <a:pt x="8" y="6"/>
                    <a:pt x="13" y="7"/>
                    <a:pt x="18" y="7"/>
                  </a:cubicBezTo>
                  <a:cubicBezTo>
                    <a:pt x="22" y="7"/>
                    <a:pt x="27" y="8"/>
                    <a:pt x="31" y="7"/>
                  </a:cubicBezTo>
                  <a:cubicBezTo>
                    <a:pt x="33" y="6"/>
                    <a:pt x="34" y="3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7" name="Freeform 21">
              <a:extLst>
                <a:ext uri="{FF2B5EF4-FFF2-40B4-BE49-F238E27FC236}">
                  <a16:creationId xmlns:a16="http://schemas.microsoft.com/office/drawing/2014/main" id="{58BD2C97-66AC-4859-8EC8-5F637DA0CDC8}"/>
                </a:ext>
              </a:extLst>
            </p:cNvPr>
            <p:cNvSpPr/>
            <p:nvPr/>
          </p:nvSpPr>
          <p:spPr bwMode="auto">
            <a:xfrm>
              <a:off x="4551" y="837"/>
              <a:ext cx="71" cy="26"/>
            </a:xfrm>
            <a:custGeom>
              <a:avLst/>
              <a:gdLst>
                <a:gd name="T0" fmla="*/ 28 w 30"/>
                <a:gd name="T1" fmla="*/ 3 h 11"/>
                <a:gd name="T2" fmla="*/ 4 w 30"/>
                <a:gd name="T3" fmla="*/ 2 h 11"/>
                <a:gd name="T4" fmla="*/ 4 w 30"/>
                <a:gd name="T5" fmla="*/ 9 h 11"/>
                <a:gd name="T6" fmla="*/ 28 w 30"/>
                <a:gd name="T7" fmla="*/ 8 h 11"/>
                <a:gd name="T8" fmla="*/ 28 w 30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1">
                  <a:moveTo>
                    <a:pt x="28" y="3"/>
                  </a:moveTo>
                  <a:cubicBezTo>
                    <a:pt x="21" y="0"/>
                    <a:pt x="11" y="2"/>
                    <a:pt x="4" y="2"/>
                  </a:cubicBezTo>
                  <a:cubicBezTo>
                    <a:pt x="0" y="2"/>
                    <a:pt x="0" y="9"/>
                    <a:pt x="4" y="9"/>
                  </a:cubicBezTo>
                  <a:cubicBezTo>
                    <a:pt x="11" y="9"/>
                    <a:pt x="21" y="11"/>
                    <a:pt x="28" y="8"/>
                  </a:cubicBezTo>
                  <a:cubicBezTo>
                    <a:pt x="30" y="7"/>
                    <a:pt x="30" y="3"/>
                    <a:pt x="2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8" name="Freeform 22">
              <a:extLst>
                <a:ext uri="{FF2B5EF4-FFF2-40B4-BE49-F238E27FC236}">
                  <a16:creationId xmlns:a16="http://schemas.microsoft.com/office/drawing/2014/main" id="{D177F52D-26D9-4FA9-95EC-5748DBC034C3}"/>
                </a:ext>
              </a:extLst>
            </p:cNvPr>
            <p:cNvSpPr/>
            <p:nvPr/>
          </p:nvSpPr>
          <p:spPr bwMode="auto">
            <a:xfrm>
              <a:off x="4691" y="844"/>
              <a:ext cx="64" cy="22"/>
            </a:xfrm>
            <a:custGeom>
              <a:avLst/>
              <a:gdLst>
                <a:gd name="T0" fmla="*/ 24 w 27"/>
                <a:gd name="T1" fmla="*/ 1 h 9"/>
                <a:gd name="T2" fmla="*/ 12 w 27"/>
                <a:gd name="T3" fmla="*/ 1 h 9"/>
                <a:gd name="T4" fmla="*/ 2 w 27"/>
                <a:gd name="T5" fmla="*/ 2 h 9"/>
                <a:gd name="T6" fmla="*/ 2 w 27"/>
                <a:gd name="T7" fmla="*/ 7 h 9"/>
                <a:gd name="T8" fmla="*/ 12 w 27"/>
                <a:gd name="T9" fmla="*/ 8 h 9"/>
                <a:gd name="T10" fmla="*/ 24 w 27"/>
                <a:gd name="T11" fmla="*/ 8 h 9"/>
                <a:gd name="T12" fmla="*/ 24 w 2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9">
                  <a:moveTo>
                    <a:pt x="24" y="1"/>
                  </a:moveTo>
                  <a:cubicBezTo>
                    <a:pt x="20" y="0"/>
                    <a:pt x="16" y="0"/>
                    <a:pt x="12" y="1"/>
                  </a:cubicBezTo>
                  <a:cubicBezTo>
                    <a:pt x="9" y="1"/>
                    <a:pt x="5" y="0"/>
                    <a:pt x="2" y="2"/>
                  </a:cubicBezTo>
                  <a:cubicBezTo>
                    <a:pt x="0" y="3"/>
                    <a:pt x="0" y="5"/>
                    <a:pt x="2" y="7"/>
                  </a:cubicBezTo>
                  <a:cubicBezTo>
                    <a:pt x="5" y="8"/>
                    <a:pt x="9" y="8"/>
                    <a:pt x="12" y="8"/>
                  </a:cubicBezTo>
                  <a:cubicBezTo>
                    <a:pt x="16" y="9"/>
                    <a:pt x="20" y="9"/>
                    <a:pt x="24" y="8"/>
                  </a:cubicBezTo>
                  <a:cubicBezTo>
                    <a:pt x="27" y="7"/>
                    <a:pt x="27" y="2"/>
                    <a:pt x="2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9" name="Freeform 23">
              <a:extLst>
                <a:ext uri="{FF2B5EF4-FFF2-40B4-BE49-F238E27FC236}">
                  <a16:creationId xmlns:a16="http://schemas.microsoft.com/office/drawing/2014/main" id="{116C182B-5422-4DB8-8B01-F27D1BF2E64C}"/>
                </a:ext>
              </a:extLst>
            </p:cNvPr>
            <p:cNvSpPr/>
            <p:nvPr/>
          </p:nvSpPr>
          <p:spPr bwMode="auto">
            <a:xfrm>
              <a:off x="4814" y="851"/>
              <a:ext cx="88" cy="29"/>
            </a:xfrm>
            <a:custGeom>
              <a:avLst/>
              <a:gdLst>
                <a:gd name="T0" fmla="*/ 34 w 37"/>
                <a:gd name="T1" fmla="*/ 4 h 12"/>
                <a:gd name="T2" fmla="*/ 21 w 37"/>
                <a:gd name="T3" fmla="*/ 2 h 12"/>
                <a:gd name="T4" fmla="*/ 5 w 37"/>
                <a:gd name="T5" fmla="*/ 1 h 12"/>
                <a:gd name="T6" fmla="*/ 4 w 37"/>
                <a:gd name="T7" fmla="*/ 7 h 12"/>
                <a:gd name="T8" fmla="*/ 34 w 37"/>
                <a:gd name="T9" fmla="*/ 8 h 12"/>
                <a:gd name="T10" fmla="*/ 34 w 37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2">
                  <a:moveTo>
                    <a:pt x="34" y="4"/>
                  </a:moveTo>
                  <a:cubicBezTo>
                    <a:pt x="30" y="2"/>
                    <a:pt x="26" y="2"/>
                    <a:pt x="21" y="2"/>
                  </a:cubicBezTo>
                  <a:cubicBezTo>
                    <a:pt x="16" y="2"/>
                    <a:pt x="11" y="1"/>
                    <a:pt x="5" y="1"/>
                  </a:cubicBezTo>
                  <a:cubicBezTo>
                    <a:pt x="2" y="0"/>
                    <a:pt x="0" y="5"/>
                    <a:pt x="4" y="7"/>
                  </a:cubicBezTo>
                  <a:cubicBezTo>
                    <a:pt x="13" y="9"/>
                    <a:pt x="25" y="12"/>
                    <a:pt x="34" y="8"/>
                  </a:cubicBezTo>
                  <a:cubicBezTo>
                    <a:pt x="36" y="7"/>
                    <a:pt x="37" y="4"/>
                    <a:pt x="3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0" name="Freeform 24">
              <a:extLst>
                <a:ext uri="{FF2B5EF4-FFF2-40B4-BE49-F238E27FC236}">
                  <a16:creationId xmlns:a16="http://schemas.microsoft.com/office/drawing/2014/main" id="{8728AD0F-7CB3-4335-B143-5648C37CAB50}"/>
                </a:ext>
              </a:extLst>
            </p:cNvPr>
            <p:cNvSpPr/>
            <p:nvPr/>
          </p:nvSpPr>
          <p:spPr bwMode="auto">
            <a:xfrm>
              <a:off x="4942" y="856"/>
              <a:ext cx="71" cy="19"/>
            </a:xfrm>
            <a:custGeom>
              <a:avLst/>
              <a:gdLst>
                <a:gd name="T0" fmla="*/ 26 w 30"/>
                <a:gd name="T1" fmla="*/ 1 h 8"/>
                <a:gd name="T2" fmla="*/ 4 w 30"/>
                <a:gd name="T3" fmla="*/ 1 h 8"/>
                <a:gd name="T4" fmla="*/ 4 w 30"/>
                <a:gd name="T5" fmla="*/ 7 h 8"/>
                <a:gd name="T6" fmla="*/ 26 w 30"/>
                <a:gd name="T7" fmla="*/ 7 h 8"/>
                <a:gd name="T8" fmla="*/ 26 w 30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8">
                  <a:moveTo>
                    <a:pt x="26" y="1"/>
                  </a:moveTo>
                  <a:cubicBezTo>
                    <a:pt x="19" y="0"/>
                    <a:pt x="11" y="0"/>
                    <a:pt x="4" y="1"/>
                  </a:cubicBezTo>
                  <a:cubicBezTo>
                    <a:pt x="0" y="1"/>
                    <a:pt x="0" y="6"/>
                    <a:pt x="4" y="7"/>
                  </a:cubicBezTo>
                  <a:cubicBezTo>
                    <a:pt x="11" y="7"/>
                    <a:pt x="19" y="8"/>
                    <a:pt x="26" y="7"/>
                  </a:cubicBezTo>
                  <a:cubicBezTo>
                    <a:pt x="30" y="6"/>
                    <a:pt x="30" y="1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1" name="Freeform 25">
              <a:extLst>
                <a:ext uri="{FF2B5EF4-FFF2-40B4-BE49-F238E27FC236}">
                  <a16:creationId xmlns:a16="http://schemas.microsoft.com/office/drawing/2014/main" id="{4C0F3F64-9727-430E-9A1F-1F9250109CB8}"/>
                </a:ext>
              </a:extLst>
            </p:cNvPr>
            <p:cNvSpPr/>
            <p:nvPr/>
          </p:nvSpPr>
          <p:spPr bwMode="auto">
            <a:xfrm>
              <a:off x="5058" y="849"/>
              <a:ext cx="128" cy="67"/>
            </a:xfrm>
            <a:custGeom>
              <a:avLst/>
              <a:gdLst>
                <a:gd name="T0" fmla="*/ 49 w 54"/>
                <a:gd name="T1" fmla="*/ 17 h 28"/>
                <a:gd name="T2" fmla="*/ 4 w 54"/>
                <a:gd name="T3" fmla="*/ 6 h 28"/>
                <a:gd name="T4" fmla="*/ 4 w 54"/>
                <a:gd name="T5" fmla="*/ 12 h 28"/>
                <a:gd name="T6" fmla="*/ 43 w 54"/>
                <a:gd name="T7" fmla="*/ 24 h 28"/>
                <a:gd name="T8" fmla="*/ 49 w 54"/>
                <a:gd name="T9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8">
                  <a:moveTo>
                    <a:pt x="49" y="17"/>
                  </a:moveTo>
                  <a:cubicBezTo>
                    <a:pt x="37" y="5"/>
                    <a:pt x="20" y="0"/>
                    <a:pt x="4" y="6"/>
                  </a:cubicBezTo>
                  <a:cubicBezTo>
                    <a:pt x="0" y="7"/>
                    <a:pt x="1" y="12"/>
                    <a:pt x="4" y="12"/>
                  </a:cubicBezTo>
                  <a:cubicBezTo>
                    <a:pt x="18" y="10"/>
                    <a:pt x="32" y="14"/>
                    <a:pt x="43" y="24"/>
                  </a:cubicBezTo>
                  <a:cubicBezTo>
                    <a:pt x="47" y="28"/>
                    <a:pt x="54" y="21"/>
                    <a:pt x="4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2" name="Freeform 26">
              <a:extLst>
                <a:ext uri="{FF2B5EF4-FFF2-40B4-BE49-F238E27FC236}">
                  <a16:creationId xmlns:a16="http://schemas.microsoft.com/office/drawing/2014/main" id="{945078BA-AA74-482A-B3D5-5C3F286A132C}"/>
                </a:ext>
              </a:extLst>
            </p:cNvPr>
            <p:cNvSpPr/>
            <p:nvPr/>
          </p:nvSpPr>
          <p:spPr bwMode="auto">
            <a:xfrm>
              <a:off x="5203" y="913"/>
              <a:ext cx="78" cy="62"/>
            </a:xfrm>
            <a:custGeom>
              <a:avLst/>
              <a:gdLst>
                <a:gd name="T0" fmla="*/ 32 w 33"/>
                <a:gd name="T1" fmla="*/ 21 h 26"/>
                <a:gd name="T2" fmla="*/ 20 w 33"/>
                <a:gd name="T3" fmla="*/ 11 h 26"/>
                <a:gd name="T4" fmla="*/ 5 w 33"/>
                <a:gd name="T5" fmla="*/ 2 h 26"/>
                <a:gd name="T6" fmla="*/ 2 w 33"/>
                <a:gd name="T7" fmla="*/ 5 h 26"/>
                <a:gd name="T8" fmla="*/ 15 w 33"/>
                <a:gd name="T9" fmla="*/ 16 h 26"/>
                <a:gd name="T10" fmla="*/ 28 w 33"/>
                <a:gd name="T11" fmla="*/ 25 h 26"/>
                <a:gd name="T12" fmla="*/ 32 w 33"/>
                <a:gd name="T13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6">
                  <a:moveTo>
                    <a:pt x="32" y="21"/>
                  </a:moveTo>
                  <a:cubicBezTo>
                    <a:pt x="29" y="17"/>
                    <a:pt x="24" y="14"/>
                    <a:pt x="20" y="11"/>
                  </a:cubicBezTo>
                  <a:cubicBezTo>
                    <a:pt x="15" y="8"/>
                    <a:pt x="10" y="5"/>
                    <a:pt x="5" y="2"/>
                  </a:cubicBezTo>
                  <a:cubicBezTo>
                    <a:pt x="2" y="0"/>
                    <a:pt x="0" y="3"/>
                    <a:pt x="2" y="5"/>
                  </a:cubicBezTo>
                  <a:cubicBezTo>
                    <a:pt x="6" y="9"/>
                    <a:pt x="10" y="13"/>
                    <a:pt x="15" y="16"/>
                  </a:cubicBezTo>
                  <a:cubicBezTo>
                    <a:pt x="19" y="19"/>
                    <a:pt x="23" y="24"/>
                    <a:pt x="28" y="25"/>
                  </a:cubicBezTo>
                  <a:cubicBezTo>
                    <a:pt x="31" y="26"/>
                    <a:pt x="33" y="23"/>
                    <a:pt x="3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3" name="Freeform 27">
              <a:extLst>
                <a:ext uri="{FF2B5EF4-FFF2-40B4-BE49-F238E27FC236}">
                  <a16:creationId xmlns:a16="http://schemas.microsoft.com/office/drawing/2014/main" id="{1B502C91-A30F-4692-A64B-3CBEFB564078}"/>
                </a:ext>
              </a:extLst>
            </p:cNvPr>
            <p:cNvSpPr/>
            <p:nvPr/>
          </p:nvSpPr>
          <p:spPr bwMode="auto">
            <a:xfrm>
              <a:off x="5314" y="997"/>
              <a:ext cx="52" cy="45"/>
            </a:xfrm>
            <a:custGeom>
              <a:avLst/>
              <a:gdLst>
                <a:gd name="T0" fmla="*/ 21 w 22"/>
                <a:gd name="T1" fmla="*/ 15 h 19"/>
                <a:gd name="T2" fmla="*/ 15 w 22"/>
                <a:gd name="T3" fmla="*/ 8 h 19"/>
                <a:gd name="T4" fmla="*/ 7 w 22"/>
                <a:gd name="T5" fmla="*/ 2 h 19"/>
                <a:gd name="T6" fmla="*/ 3 w 22"/>
                <a:gd name="T7" fmla="*/ 7 h 19"/>
                <a:gd name="T8" fmla="*/ 10 w 22"/>
                <a:gd name="T9" fmla="*/ 13 h 19"/>
                <a:gd name="T10" fmla="*/ 18 w 22"/>
                <a:gd name="T11" fmla="*/ 18 h 19"/>
                <a:gd name="T12" fmla="*/ 21 w 22"/>
                <a:gd name="T13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9">
                  <a:moveTo>
                    <a:pt x="21" y="15"/>
                  </a:moveTo>
                  <a:cubicBezTo>
                    <a:pt x="20" y="12"/>
                    <a:pt x="17" y="10"/>
                    <a:pt x="15" y="8"/>
                  </a:cubicBezTo>
                  <a:cubicBezTo>
                    <a:pt x="12" y="6"/>
                    <a:pt x="9" y="4"/>
                    <a:pt x="7" y="2"/>
                  </a:cubicBezTo>
                  <a:cubicBezTo>
                    <a:pt x="4" y="0"/>
                    <a:pt x="0" y="5"/>
                    <a:pt x="3" y="7"/>
                  </a:cubicBezTo>
                  <a:cubicBezTo>
                    <a:pt x="5" y="9"/>
                    <a:pt x="8" y="11"/>
                    <a:pt x="10" y="13"/>
                  </a:cubicBezTo>
                  <a:cubicBezTo>
                    <a:pt x="12" y="15"/>
                    <a:pt x="15" y="18"/>
                    <a:pt x="18" y="18"/>
                  </a:cubicBezTo>
                  <a:cubicBezTo>
                    <a:pt x="20" y="19"/>
                    <a:pt x="22" y="17"/>
                    <a:pt x="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4" name="Freeform 28">
              <a:extLst>
                <a:ext uri="{FF2B5EF4-FFF2-40B4-BE49-F238E27FC236}">
                  <a16:creationId xmlns:a16="http://schemas.microsoft.com/office/drawing/2014/main" id="{41D59416-06C1-41B9-A14A-2C784A47C83E}"/>
                </a:ext>
              </a:extLst>
            </p:cNvPr>
            <p:cNvSpPr/>
            <p:nvPr/>
          </p:nvSpPr>
          <p:spPr bwMode="auto">
            <a:xfrm>
              <a:off x="5395" y="1063"/>
              <a:ext cx="63" cy="43"/>
            </a:xfrm>
            <a:custGeom>
              <a:avLst/>
              <a:gdLst>
                <a:gd name="T0" fmla="*/ 27 w 27"/>
                <a:gd name="T1" fmla="*/ 14 h 18"/>
                <a:gd name="T2" fmla="*/ 18 w 27"/>
                <a:gd name="T3" fmla="*/ 6 h 18"/>
                <a:gd name="T4" fmla="*/ 5 w 27"/>
                <a:gd name="T5" fmla="*/ 1 h 18"/>
                <a:gd name="T6" fmla="*/ 3 w 27"/>
                <a:gd name="T7" fmla="*/ 5 h 18"/>
                <a:gd name="T8" fmla="*/ 14 w 27"/>
                <a:gd name="T9" fmla="*/ 11 h 18"/>
                <a:gd name="T10" fmla="*/ 23 w 27"/>
                <a:gd name="T11" fmla="*/ 17 h 18"/>
                <a:gd name="T12" fmla="*/ 27 w 27"/>
                <a:gd name="T13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8">
                  <a:moveTo>
                    <a:pt x="27" y="14"/>
                  </a:moveTo>
                  <a:cubicBezTo>
                    <a:pt x="25" y="10"/>
                    <a:pt x="21" y="8"/>
                    <a:pt x="18" y="6"/>
                  </a:cubicBezTo>
                  <a:cubicBezTo>
                    <a:pt x="14" y="4"/>
                    <a:pt x="9" y="2"/>
                    <a:pt x="5" y="1"/>
                  </a:cubicBezTo>
                  <a:cubicBezTo>
                    <a:pt x="2" y="0"/>
                    <a:pt x="0" y="4"/>
                    <a:pt x="3" y="5"/>
                  </a:cubicBezTo>
                  <a:cubicBezTo>
                    <a:pt x="7" y="7"/>
                    <a:pt x="10" y="9"/>
                    <a:pt x="14" y="11"/>
                  </a:cubicBezTo>
                  <a:cubicBezTo>
                    <a:pt x="17" y="13"/>
                    <a:pt x="20" y="17"/>
                    <a:pt x="23" y="17"/>
                  </a:cubicBezTo>
                  <a:cubicBezTo>
                    <a:pt x="25" y="18"/>
                    <a:pt x="27" y="16"/>
                    <a:pt x="2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5" name="Freeform 29">
              <a:extLst>
                <a:ext uri="{FF2B5EF4-FFF2-40B4-BE49-F238E27FC236}">
                  <a16:creationId xmlns:a16="http://schemas.microsoft.com/office/drawing/2014/main" id="{4DC7807F-DFE1-421F-8C56-CF3990CDFE74}"/>
                </a:ext>
              </a:extLst>
            </p:cNvPr>
            <p:cNvSpPr/>
            <p:nvPr/>
          </p:nvSpPr>
          <p:spPr bwMode="auto">
            <a:xfrm>
              <a:off x="5489" y="1130"/>
              <a:ext cx="55" cy="52"/>
            </a:xfrm>
            <a:custGeom>
              <a:avLst/>
              <a:gdLst>
                <a:gd name="T0" fmla="*/ 22 w 23"/>
                <a:gd name="T1" fmla="*/ 16 h 22"/>
                <a:gd name="T2" fmla="*/ 14 w 23"/>
                <a:gd name="T3" fmla="*/ 11 h 22"/>
                <a:gd name="T4" fmla="*/ 6 w 23"/>
                <a:gd name="T5" fmla="*/ 3 h 22"/>
                <a:gd name="T6" fmla="*/ 2 w 23"/>
                <a:gd name="T7" fmla="*/ 6 h 22"/>
                <a:gd name="T8" fmla="*/ 9 w 23"/>
                <a:gd name="T9" fmla="*/ 17 h 22"/>
                <a:gd name="T10" fmla="*/ 21 w 23"/>
                <a:gd name="T11" fmla="*/ 20 h 22"/>
                <a:gd name="T12" fmla="*/ 22 w 23"/>
                <a:gd name="T13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22" y="16"/>
                  </a:moveTo>
                  <a:cubicBezTo>
                    <a:pt x="21" y="13"/>
                    <a:pt x="16" y="13"/>
                    <a:pt x="14" y="11"/>
                  </a:cubicBezTo>
                  <a:cubicBezTo>
                    <a:pt x="11" y="9"/>
                    <a:pt x="8" y="6"/>
                    <a:pt x="6" y="3"/>
                  </a:cubicBezTo>
                  <a:cubicBezTo>
                    <a:pt x="5" y="0"/>
                    <a:pt x="0" y="3"/>
                    <a:pt x="2" y="6"/>
                  </a:cubicBezTo>
                  <a:cubicBezTo>
                    <a:pt x="3" y="10"/>
                    <a:pt x="6" y="14"/>
                    <a:pt x="9" y="17"/>
                  </a:cubicBezTo>
                  <a:cubicBezTo>
                    <a:pt x="12" y="19"/>
                    <a:pt x="18" y="22"/>
                    <a:pt x="21" y="20"/>
                  </a:cubicBezTo>
                  <a:cubicBezTo>
                    <a:pt x="23" y="20"/>
                    <a:pt x="23" y="18"/>
                    <a:pt x="2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6" name="Freeform 30">
              <a:extLst>
                <a:ext uri="{FF2B5EF4-FFF2-40B4-BE49-F238E27FC236}">
                  <a16:creationId xmlns:a16="http://schemas.microsoft.com/office/drawing/2014/main" id="{BD29C779-CBA8-4476-8E1E-549D9F5565D7}"/>
                </a:ext>
              </a:extLst>
            </p:cNvPr>
            <p:cNvSpPr/>
            <p:nvPr/>
          </p:nvSpPr>
          <p:spPr bwMode="auto">
            <a:xfrm>
              <a:off x="5556" y="1194"/>
              <a:ext cx="47" cy="67"/>
            </a:xfrm>
            <a:custGeom>
              <a:avLst/>
              <a:gdLst>
                <a:gd name="T0" fmla="*/ 15 w 20"/>
                <a:gd name="T1" fmla="*/ 13 h 28"/>
                <a:gd name="T2" fmla="*/ 7 w 20"/>
                <a:gd name="T3" fmla="*/ 2 h 28"/>
                <a:gd name="T4" fmla="*/ 2 w 20"/>
                <a:gd name="T5" fmla="*/ 6 h 28"/>
                <a:gd name="T6" fmla="*/ 9 w 20"/>
                <a:gd name="T7" fmla="*/ 16 h 28"/>
                <a:gd name="T8" fmla="*/ 14 w 20"/>
                <a:gd name="T9" fmla="*/ 27 h 28"/>
                <a:gd name="T10" fmla="*/ 20 w 20"/>
                <a:gd name="T11" fmla="*/ 25 h 28"/>
                <a:gd name="T12" fmla="*/ 15 w 20"/>
                <a:gd name="T13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8">
                  <a:moveTo>
                    <a:pt x="15" y="13"/>
                  </a:moveTo>
                  <a:cubicBezTo>
                    <a:pt x="13" y="9"/>
                    <a:pt x="10" y="6"/>
                    <a:pt x="7" y="2"/>
                  </a:cubicBezTo>
                  <a:cubicBezTo>
                    <a:pt x="5" y="0"/>
                    <a:pt x="0" y="3"/>
                    <a:pt x="2" y="6"/>
                  </a:cubicBezTo>
                  <a:cubicBezTo>
                    <a:pt x="4" y="9"/>
                    <a:pt x="7" y="13"/>
                    <a:pt x="9" y="16"/>
                  </a:cubicBezTo>
                  <a:cubicBezTo>
                    <a:pt x="10" y="20"/>
                    <a:pt x="11" y="24"/>
                    <a:pt x="14" y="27"/>
                  </a:cubicBezTo>
                  <a:cubicBezTo>
                    <a:pt x="16" y="28"/>
                    <a:pt x="19" y="28"/>
                    <a:pt x="20" y="25"/>
                  </a:cubicBezTo>
                  <a:cubicBezTo>
                    <a:pt x="20" y="21"/>
                    <a:pt x="18" y="17"/>
                    <a:pt x="1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7" name="Freeform 31">
              <a:extLst>
                <a:ext uri="{FF2B5EF4-FFF2-40B4-BE49-F238E27FC236}">
                  <a16:creationId xmlns:a16="http://schemas.microsoft.com/office/drawing/2014/main" id="{BF7629FC-DC0B-453D-BF96-07F2D575D1C3}"/>
                </a:ext>
              </a:extLst>
            </p:cNvPr>
            <p:cNvSpPr/>
            <p:nvPr/>
          </p:nvSpPr>
          <p:spPr bwMode="auto">
            <a:xfrm>
              <a:off x="3496" y="1630"/>
              <a:ext cx="86" cy="26"/>
            </a:xfrm>
            <a:custGeom>
              <a:avLst/>
              <a:gdLst>
                <a:gd name="T0" fmla="*/ 33 w 36"/>
                <a:gd name="T1" fmla="*/ 3 h 11"/>
                <a:gd name="T2" fmla="*/ 20 w 36"/>
                <a:gd name="T3" fmla="*/ 1 h 11"/>
                <a:gd name="T4" fmla="*/ 4 w 36"/>
                <a:gd name="T5" fmla="*/ 0 h 11"/>
                <a:gd name="T6" fmla="*/ 3 w 36"/>
                <a:gd name="T7" fmla="*/ 7 h 11"/>
                <a:gd name="T8" fmla="*/ 20 w 36"/>
                <a:gd name="T9" fmla="*/ 9 h 11"/>
                <a:gd name="T10" fmla="*/ 33 w 36"/>
                <a:gd name="T11" fmla="*/ 9 h 11"/>
                <a:gd name="T12" fmla="*/ 33 w 36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">
                  <a:moveTo>
                    <a:pt x="33" y="3"/>
                  </a:moveTo>
                  <a:cubicBezTo>
                    <a:pt x="29" y="0"/>
                    <a:pt x="24" y="1"/>
                    <a:pt x="20" y="1"/>
                  </a:cubicBezTo>
                  <a:cubicBezTo>
                    <a:pt x="15" y="0"/>
                    <a:pt x="9" y="0"/>
                    <a:pt x="4" y="0"/>
                  </a:cubicBezTo>
                  <a:cubicBezTo>
                    <a:pt x="1" y="0"/>
                    <a:pt x="0" y="6"/>
                    <a:pt x="3" y="7"/>
                  </a:cubicBezTo>
                  <a:cubicBezTo>
                    <a:pt x="9" y="8"/>
                    <a:pt x="14" y="8"/>
                    <a:pt x="20" y="9"/>
                  </a:cubicBezTo>
                  <a:cubicBezTo>
                    <a:pt x="24" y="10"/>
                    <a:pt x="28" y="11"/>
                    <a:pt x="33" y="9"/>
                  </a:cubicBezTo>
                  <a:cubicBezTo>
                    <a:pt x="36" y="8"/>
                    <a:pt x="35" y="4"/>
                    <a:pt x="3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8" name="Freeform 32">
              <a:extLst>
                <a:ext uri="{FF2B5EF4-FFF2-40B4-BE49-F238E27FC236}">
                  <a16:creationId xmlns:a16="http://schemas.microsoft.com/office/drawing/2014/main" id="{37CDE933-7717-4149-AA2C-41E8D941E8D6}"/>
                </a:ext>
              </a:extLst>
            </p:cNvPr>
            <p:cNvSpPr/>
            <p:nvPr/>
          </p:nvSpPr>
          <p:spPr bwMode="auto">
            <a:xfrm>
              <a:off x="3655" y="1637"/>
              <a:ext cx="83" cy="24"/>
            </a:xfrm>
            <a:custGeom>
              <a:avLst/>
              <a:gdLst>
                <a:gd name="T0" fmla="*/ 32 w 35"/>
                <a:gd name="T1" fmla="*/ 1 h 10"/>
                <a:gd name="T2" fmla="*/ 17 w 35"/>
                <a:gd name="T3" fmla="*/ 1 h 10"/>
                <a:gd name="T4" fmla="*/ 3 w 35"/>
                <a:gd name="T5" fmla="*/ 2 h 10"/>
                <a:gd name="T6" fmla="*/ 3 w 35"/>
                <a:gd name="T7" fmla="*/ 9 h 10"/>
                <a:gd name="T8" fmla="*/ 17 w 35"/>
                <a:gd name="T9" fmla="*/ 10 h 10"/>
                <a:gd name="T10" fmla="*/ 32 w 35"/>
                <a:gd name="T11" fmla="*/ 9 h 10"/>
                <a:gd name="T12" fmla="*/ 32 w 35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0">
                  <a:moveTo>
                    <a:pt x="32" y="1"/>
                  </a:moveTo>
                  <a:cubicBezTo>
                    <a:pt x="27" y="0"/>
                    <a:pt x="22" y="0"/>
                    <a:pt x="17" y="1"/>
                  </a:cubicBezTo>
                  <a:cubicBezTo>
                    <a:pt x="13" y="1"/>
                    <a:pt x="8" y="1"/>
                    <a:pt x="3" y="2"/>
                  </a:cubicBezTo>
                  <a:cubicBezTo>
                    <a:pt x="0" y="2"/>
                    <a:pt x="0" y="8"/>
                    <a:pt x="3" y="9"/>
                  </a:cubicBezTo>
                  <a:cubicBezTo>
                    <a:pt x="8" y="9"/>
                    <a:pt x="13" y="10"/>
                    <a:pt x="17" y="10"/>
                  </a:cubicBezTo>
                  <a:cubicBezTo>
                    <a:pt x="22" y="10"/>
                    <a:pt x="27" y="10"/>
                    <a:pt x="32" y="9"/>
                  </a:cubicBezTo>
                  <a:cubicBezTo>
                    <a:pt x="35" y="8"/>
                    <a:pt x="35" y="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9" name="Freeform 33">
              <a:extLst>
                <a:ext uri="{FF2B5EF4-FFF2-40B4-BE49-F238E27FC236}">
                  <a16:creationId xmlns:a16="http://schemas.microsoft.com/office/drawing/2014/main" id="{468A8276-E1A4-412B-BC05-764616C31FAE}"/>
                </a:ext>
              </a:extLst>
            </p:cNvPr>
            <p:cNvSpPr/>
            <p:nvPr/>
          </p:nvSpPr>
          <p:spPr bwMode="auto">
            <a:xfrm>
              <a:off x="3807" y="1640"/>
              <a:ext cx="104" cy="35"/>
            </a:xfrm>
            <a:custGeom>
              <a:avLst/>
              <a:gdLst>
                <a:gd name="T0" fmla="*/ 40 w 44"/>
                <a:gd name="T1" fmla="*/ 5 h 15"/>
                <a:gd name="T2" fmla="*/ 6 w 44"/>
                <a:gd name="T3" fmla="*/ 6 h 15"/>
                <a:gd name="T4" fmla="*/ 8 w 44"/>
                <a:gd name="T5" fmla="*/ 15 h 15"/>
                <a:gd name="T6" fmla="*/ 24 w 44"/>
                <a:gd name="T7" fmla="*/ 13 h 15"/>
                <a:gd name="T8" fmla="*/ 39 w 44"/>
                <a:gd name="T9" fmla="*/ 13 h 15"/>
                <a:gd name="T10" fmla="*/ 40 w 44"/>
                <a:gd name="T11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15">
                  <a:moveTo>
                    <a:pt x="40" y="5"/>
                  </a:moveTo>
                  <a:cubicBezTo>
                    <a:pt x="30" y="0"/>
                    <a:pt x="16" y="4"/>
                    <a:pt x="6" y="6"/>
                  </a:cubicBezTo>
                  <a:cubicBezTo>
                    <a:pt x="0" y="8"/>
                    <a:pt x="3" y="15"/>
                    <a:pt x="8" y="15"/>
                  </a:cubicBezTo>
                  <a:cubicBezTo>
                    <a:pt x="13" y="14"/>
                    <a:pt x="19" y="13"/>
                    <a:pt x="24" y="13"/>
                  </a:cubicBezTo>
                  <a:cubicBezTo>
                    <a:pt x="29" y="13"/>
                    <a:pt x="34" y="14"/>
                    <a:pt x="39" y="13"/>
                  </a:cubicBezTo>
                  <a:cubicBezTo>
                    <a:pt x="43" y="12"/>
                    <a:pt x="44" y="7"/>
                    <a:pt x="4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0" name="Freeform 34">
              <a:extLst>
                <a:ext uri="{FF2B5EF4-FFF2-40B4-BE49-F238E27FC236}">
                  <a16:creationId xmlns:a16="http://schemas.microsoft.com/office/drawing/2014/main" id="{122E15BB-714D-43D5-BFDC-1F538B4669DC}"/>
                </a:ext>
              </a:extLst>
            </p:cNvPr>
            <p:cNvSpPr/>
            <p:nvPr/>
          </p:nvSpPr>
          <p:spPr bwMode="auto">
            <a:xfrm>
              <a:off x="3975" y="1632"/>
              <a:ext cx="107" cy="36"/>
            </a:xfrm>
            <a:custGeom>
              <a:avLst/>
              <a:gdLst>
                <a:gd name="T0" fmla="*/ 42 w 45"/>
                <a:gd name="T1" fmla="*/ 2 h 15"/>
                <a:gd name="T2" fmla="*/ 25 w 45"/>
                <a:gd name="T3" fmla="*/ 3 h 15"/>
                <a:gd name="T4" fmla="*/ 6 w 45"/>
                <a:gd name="T5" fmla="*/ 1 h 15"/>
                <a:gd name="T6" fmla="*/ 4 w 45"/>
                <a:gd name="T7" fmla="*/ 8 h 15"/>
                <a:gd name="T8" fmla="*/ 42 w 45"/>
                <a:gd name="T9" fmla="*/ 9 h 15"/>
                <a:gd name="T10" fmla="*/ 42 w 45"/>
                <a:gd name="T11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5">
                  <a:moveTo>
                    <a:pt x="42" y="2"/>
                  </a:moveTo>
                  <a:cubicBezTo>
                    <a:pt x="36" y="1"/>
                    <a:pt x="31" y="2"/>
                    <a:pt x="25" y="3"/>
                  </a:cubicBezTo>
                  <a:cubicBezTo>
                    <a:pt x="19" y="3"/>
                    <a:pt x="12" y="2"/>
                    <a:pt x="6" y="1"/>
                  </a:cubicBezTo>
                  <a:cubicBezTo>
                    <a:pt x="1" y="0"/>
                    <a:pt x="0" y="6"/>
                    <a:pt x="4" y="8"/>
                  </a:cubicBezTo>
                  <a:cubicBezTo>
                    <a:pt x="14" y="12"/>
                    <a:pt x="32" y="15"/>
                    <a:pt x="42" y="9"/>
                  </a:cubicBezTo>
                  <a:cubicBezTo>
                    <a:pt x="45" y="7"/>
                    <a:pt x="45" y="3"/>
                    <a:pt x="4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1" name="Freeform 35">
              <a:extLst>
                <a:ext uri="{FF2B5EF4-FFF2-40B4-BE49-F238E27FC236}">
                  <a16:creationId xmlns:a16="http://schemas.microsoft.com/office/drawing/2014/main" id="{5859643D-B6D3-4E76-A9E5-87F239DF3AFB}"/>
                </a:ext>
              </a:extLst>
            </p:cNvPr>
            <p:cNvSpPr/>
            <p:nvPr/>
          </p:nvSpPr>
          <p:spPr bwMode="auto">
            <a:xfrm>
              <a:off x="4143" y="1647"/>
              <a:ext cx="93" cy="26"/>
            </a:xfrm>
            <a:custGeom>
              <a:avLst/>
              <a:gdLst>
                <a:gd name="T0" fmla="*/ 36 w 39"/>
                <a:gd name="T1" fmla="*/ 2 h 11"/>
                <a:gd name="T2" fmla="*/ 22 w 39"/>
                <a:gd name="T3" fmla="*/ 1 h 11"/>
                <a:gd name="T4" fmla="*/ 5 w 39"/>
                <a:gd name="T5" fmla="*/ 2 h 11"/>
                <a:gd name="T6" fmla="*/ 5 w 39"/>
                <a:gd name="T7" fmla="*/ 10 h 11"/>
                <a:gd name="T8" fmla="*/ 22 w 39"/>
                <a:gd name="T9" fmla="*/ 10 h 11"/>
                <a:gd name="T10" fmla="*/ 36 w 39"/>
                <a:gd name="T11" fmla="*/ 9 h 11"/>
                <a:gd name="T12" fmla="*/ 36 w 3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1">
                  <a:moveTo>
                    <a:pt x="36" y="2"/>
                  </a:moveTo>
                  <a:cubicBezTo>
                    <a:pt x="31" y="0"/>
                    <a:pt x="27" y="1"/>
                    <a:pt x="22" y="1"/>
                  </a:cubicBezTo>
                  <a:cubicBezTo>
                    <a:pt x="16" y="1"/>
                    <a:pt x="10" y="1"/>
                    <a:pt x="5" y="2"/>
                  </a:cubicBezTo>
                  <a:cubicBezTo>
                    <a:pt x="0" y="2"/>
                    <a:pt x="0" y="9"/>
                    <a:pt x="5" y="10"/>
                  </a:cubicBezTo>
                  <a:cubicBezTo>
                    <a:pt x="10" y="10"/>
                    <a:pt x="16" y="10"/>
                    <a:pt x="22" y="10"/>
                  </a:cubicBezTo>
                  <a:cubicBezTo>
                    <a:pt x="27" y="11"/>
                    <a:pt x="31" y="11"/>
                    <a:pt x="36" y="9"/>
                  </a:cubicBezTo>
                  <a:cubicBezTo>
                    <a:pt x="39" y="8"/>
                    <a:pt x="39" y="3"/>
                    <a:pt x="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2" name="Freeform 36">
              <a:extLst>
                <a:ext uri="{FF2B5EF4-FFF2-40B4-BE49-F238E27FC236}">
                  <a16:creationId xmlns:a16="http://schemas.microsoft.com/office/drawing/2014/main" id="{CC2F593F-5D00-4C9F-AADC-574FE40D2850}"/>
                </a:ext>
              </a:extLst>
            </p:cNvPr>
            <p:cNvSpPr/>
            <p:nvPr/>
          </p:nvSpPr>
          <p:spPr bwMode="auto">
            <a:xfrm>
              <a:off x="4307" y="1647"/>
              <a:ext cx="92" cy="26"/>
            </a:xfrm>
            <a:custGeom>
              <a:avLst/>
              <a:gdLst>
                <a:gd name="T0" fmla="*/ 35 w 39"/>
                <a:gd name="T1" fmla="*/ 2 h 11"/>
                <a:gd name="T2" fmla="*/ 18 w 39"/>
                <a:gd name="T3" fmla="*/ 1 h 11"/>
                <a:gd name="T4" fmla="*/ 2 w 39"/>
                <a:gd name="T5" fmla="*/ 3 h 11"/>
                <a:gd name="T6" fmla="*/ 2 w 39"/>
                <a:gd name="T7" fmla="*/ 8 h 11"/>
                <a:gd name="T8" fmla="*/ 18 w 39"/>
                <a:gd name="T9" fmla="*/ 10 h 11"/>
                <a:gd name="T10" fmla="*/ 35 w 39"/>
                <a:gd name="T11" fmla="*/ 9 h 11"/>
                <a:gd name="T12" fmla="*/ 35 w 3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1">
                  <a:moveTo>
                    <a:pt x="35" y="2"/>
                  </a:moveTo>
                  <a:cubicBezTo>
                    <a:pt x="29" y="0"/>
                    <a:pt x="24" y="1"/>
                    <a:pt x="18" y="1"/>
                  </a:cubicBezTo>
                  <a:cubicBezTo>
                    <a:pt x="13" y="1"/>
                    <a:pt x="7" y="2"/>
                    <a:pt x="2" y="3"/>
                  </a:cubicBezTo>
                  <a:cubicBezTo>
                    <a:pt x="0" y="4"/>
                    <a:pt x="0" y="7"/>
                    <a:pt x="2" y="8"/>
                  </a:cubicBezTo>
                  <a:cubicBezTo>
                    <a:pt x="7" y="9"/>
                    <a:pt x="13" y="10"/>
                    <a:pt x="18" y="10"/>
                  </a:cubicBezTo>
                  <a:cubicBezTo>
                    <a:pt x="24" y="10"/>
                    <a:pt x="29" y="11"/>
                    <a:pt x="35" y="9"/>
                  </a:cubicBezTo>
                  <a:cubicBezTo>
                    <a:pt x="39" y="8"/>
                    <a:pt x="39" y="3"/>
                    <a:pt x="3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3" name="Freeform 37">
              <a:extLst>
                <a:ext uri="{FF2B5EF4-FFF2-40B4-BE49-F238E27FC236}">
                  <a16:creationId xmlns:a16="http://schemas.microsoft.com/office/drawing/2014/main" id="{3EDAA88B-D6E2-44D8-B168-A5122223FEBA}"/>
                </a:ext>
              </a:extLst>
            </p:cNvPr>
            <p:cNvSpPr/>
            <p:nvPr/>
          </p:nvSpPr>
          <p:spPr bwMode="auto">
            <a:xfrm>
              <a:off x="4473" y="1652"/>
              <a:ext cx="83" cy="28"/>
            </a:xfrm>
            <a:custGeom>
              <a:avLst/>
              <a:gdLst>
                <a:gd name="T0" fmla="*/ 32 w 35"/>
                <a:gd name="T1" fmla="*/ 2 h 12"/>
                <a:gd name="T2" fmla="*/ 3 w 35"/>
                <a:gd name="T3" fmla="*/ 6 h 12"/>
                <a:gd name="T4" fmla="*/ 14 w 35"/>
                <a:gd name="T5" fmla="*/ 10 h 12"/>
                <a:gd name="T6" fmla="*/ 32 w 35"/>
                <a:gd name="T7" fmla="*/ 10 h 12"/>
                <a:gd name="T8" fmla="*/ 32 w 35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2">
                  <a:moveTo>
                    <a:pt x="32" y="2"/>
                  </a:moveTo>
                  <a:cubicBezTo>
                    <a:pt x="28" y="1"/>
                    <a:pt x="0" y="0"/>
                    <a:pt x="3" y="6"/>
                  </a:cubicBezTo>
                  <a:cubicBezTo>
                    <a:pt x="4" y="10"/>
                    <a:pt x="11" y="10"/>
                    <a:pt x="14" y="10"/>
                  </a:cubicBezTo>
                  <a:cubicBezTo>
                    <a:pt x="20" y="11"/>
                    <a:pt x="26" y="12"/>
                    <a:pt x="32" y="10"/>
                  </a:cubicBezTo>
                  <a:cubicBezTo>
                    <a:pt x="35" y="8"/>
                    <a:pt x="35" y="3"/>
                    <a:pt x="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4" name="Freeform 38">
              <a:extLst>
                <a:ext uri="{FF2B5EF4-FFF2-40B4-BE49-F238E27FC236}">
                  <a16:creationId xmlns:a16="http://schemas.microsoft.com/office/drawing/2014/main" id="{6C1844DA-1F5B-41D6-874D-00EF5E471B56}"/>
                </a:ext>
              </a:extLst>
            </p:cNvPr>
            <p:cNvSpPr/>
            <p:nvPr/>
          </p:nvSpPr>
          <p:spPr bwMode="auto">
            <a:xfrm>
              <a:off x="4624" y="1642"/>
              <a:ext cx="93" cy="24"/>
            </a:xfrm>
            <a:custGeom>
              <a:avLst/>
              <a:gdLst>
                <a:gd name="T0" fmla="*/ 34 w 39"/>
                <a:gd name="T1" fmla="*/ 1 h 10"/>
                <a:gd name="T2" fmla="*/ 20 w 39"/>
                <a:gd name="T3" fmla="*/ 1 h 10"/>
                <a:gd name="T4" fmla="*/ 4 w 39"/>
                <a:gd name="T5" fmla="*/ 2 h 10"/>
                <a:gd name="T6" fmla="*/ 4 w 39"/>
                <a:gd name="T7" fmla="*/ 9 h 10"/>
                <a:gd name="T8" fmla="*/ 20 w 39"/>
                <a:gd name="T9" fmla="*/ 10 h 10"/>
                <a:gd name="T10" fmla="*/ 34 w 39"/>
                <a:gd name="T11" fmla="*/ 9 h 10"/>
                <a:gd name="T12" fmla="*/ 34 w 39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0">
                  <a:moveTo>
                    <a:pt x="34" y="1"/>
                  </a:moveTo>
                  <a:cubicBezTo>
                    <a:pt x="30" y="0"/>
                    <a:pt x="25" y="1"/>
                    <a:pt x="20" y="1"/>
                  </a:cubicBezTo>
                  <a:cubicBezTo>
                    <a:pt x="15" y="1"/>
                    <a:pt x="10" y="2"/>
                    <a:pt x="4" y="2"/>
                  </a:cubicBezTo>
                  <a:cubicBezTo>
                    <a:pt x="0" y="3"/>
                    <a:pt x="0" y="8"/>
                    <a:pt x="4" y="9"/>
                  </a:cubicBezTo>
                  <a:cubicBezTo>
                    <a:pt x="10" y="9"/>
                    <a:pt x="15" y="9"/>
                    <a:pt x="20" y="10"/>
                  </a:cubicBezTo>
                  <a:cubicBezTo>
                    <a:pt x="25" y="10"/>
                    <a:pt x="30" y="10"/>
                    <a:pt x="34" y="9"/>
                  </a:cubicBezTo>
                  <a:cubicBezTo>
                    <a:pt x="39" y="9"/>
                    <a:pt x="39" y="2"/>
                    <a:pt x="3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5" name="Freeform 39">
              <a:extLst>
                <a:ext uri="{FF2B5EF4-FFF2-40B4-BE49-F238E27FC236}">
                  <a16:creationId xmlns:a16="http://schemas.microsoft.com/office/drawing/2014/main" id="{DA26E4BB-D0B4-4F02-A3CF-AD576A0087A4}"/>
                </a:ext>
              </a:extLst>
            </p:cNvPr>
            <p:cNvSpPr/>
            <p:nvPr/>
          </p:nvSpPr>
          <p:spPr bwMode="auto">
            <a:xfrm>
              <a:off x="4762" y="1640"/>
              <a:ext cx="106" cy="28"/>
            </a:xfrm>
            <a:custGeom>
              <a:avLst/>
              <a:gdLst>
                <a:gd name="T0" fmla="*/ 41 w 45"/>
                <a:gd name="T1" fmla="*/ 3 h 12"/>
                <a:gd name="T2" fmla="*/ 3 w 45"/>
                <a:gd name="T3" fmla="*/ 5 h 12"/>
                <a:gd name="T4" fmla="*/ 4 w 45"/>
                <a:gd name="T5" fmla="*/ 11 h 12"/>
                <a:gd name="T6" fmla="*/ 22 w 45"/>
                <a:gd name="T7" fmla="*/ 10 h 12"/>
                <a:gd name="T8" fmla="*/ 40 w 45"/>
                <a:gd name="T9" fmla="*/ 10 h 12"/>
                <a:gd name="T10" fmla="*/ 41 w 45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2">
                  <a:moveTo>
                    <a:pt x="41" y="3"/>
                  </a:moveTo>
                  <a:cubicBezTo>
                    <a:pt x="29" y="0"/>
                    <a:pt x="15" y="2"/>
                    <a:pt x="3" y="5"/>
                  </a:cubicBezTo>
                  <a:cubicBezTo>
                    <a:pt x="0" y="6"/>
                    <a:pt x="0" y="12"/>
                    <a:pt x="4" y="11"/>
                  </a:cubicBezTo>
                  <a:cubicBezTo>
                    <a:pt x="10" y="11"/>
                    <a:pt x="16" y="10"/>
                    <a:pt x="22" y="10"/>
                  </a:cubicBezTo>
                  <a:cubicBezTo>
                    <a:pt x="28" y="10"/>
                    <a:pt x="34" y="11"/>
                    <a:pt x="40" y="10"/>
                  </a:cubicBezTo>
                  <a:cubicBezTo>
                    <a:pt x="44" y="10"/>
                    <a:pt x="45" y="4"/>
                    <a:pt x="4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6" name="Freeform 40">
              <a:extLst>
                <a:ext uri="{FF2B5EF4-FFF2-40B4-BE49-F238E27FC236}">
                  <a16:creationId xmlns:a16="http://schemas.microsoft.com/office/drawing/2014/main" id="{E376C523-7C09-4A80-A33B-674369002FD8}"/>
                </a:ext>
              </a:extLst>
            </p:cNvPr>
            <p:cNvSpPr/>
            <p:nvPr/>
          </p:nvSpPr>
          <p:spPr bwMode="auto">
            <a:xfrm>
              <a:off x="4951" y="1637"/>
              <a:ext cx="98" cy="26"/>
            </a:xfrm>
            <a:custGeom>
              <a:avLst/>
              <a:gdLst>
                <a:gd name="T0" fmla="*/ 37 w 41"/>
                <a:gd name="T1" fmla="*/ 1 h 11"/>
                <a:gd name="T2" fmla="*/ 21 w 41"/>
                <a:gd name="T3" fmla="*/ 2 h 11"/>
                <a:gd name="T4" fmla="*/ 3 w 41"/>
                <a:gd name="T5" fmla="*/ 5 h 11"/>
                <a:gd name="T6" fmla="*/ 4 w 41"/>
                <a:gd name="T7" fmla="*/ 11 h 11"/>
                <a:gd name="T8" fmla="*/ 21 w 41"/>
                <a:gd name="T9" fmla="*/ 11 h 11"/>
                <a:gd name="T10" fmla="*/ 37 w 41"/>
                <a:gd name="T11" fmla="*/ 9 h 11"/>
                <a:gd name="T12" fmla="*/ 37 w 41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">
                  <a:moveTo>
                    <a:pt x="37" y="1"/>
                  </a:moveTo>
                  <a:cubicBezTo>
                    <a:pt x="31" y="0"/>
                    <a:pt x="26" y="1"/>
                    <a:pt x="21" y="2"/>
                  </a:cubicBezTo>
                  <a:cubicBezTo>
                    <a:pt x="15" y="2"/>
                    <a:pt x="9" y="3"/>
                    <a:pt x="3" y="5"/>
                  </a:cubicBezTo>
                  <a:cubicBezTo>
                    <a:pt x="0" y="5"/>
                    <a:pt x="1" y="11"/>
                    <a:pt x="4" y="11"/>
                  </a:cubicBezTo>
                  <a:cubicBezTo>
                    <a:pt x="10" y="11"/>
                    <a:pt x="15" y="11"/>
                    <a:pt x="21" y="11"/>
                  </a:cubicBezTo>
                  <a:cubicBezTo>
                    <a:pt x="26" y="10"/>
                    <a:pt x="32" y="11"/>
                    <a:pt x="37" y="9"/>
                  </a:cubicBezTo>
                  <a:cubicBezTo>
                    <a:pt x="40" y="8"/>
                    <a:pt x="41" y="2"/>
                    <a:pt x="3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7" name="Freeform 41">
              <a:extLst>
                <a:ext uri="{FF2B5EF4-FFF2-40B4-BE49-F238E27FC236}">
                  <a16:creationId xmlns:a16="http://schemas.microsoft.com/office/drawing/2014/main" id="{74707C21-460B-4EB6-B2BF-510A5BABF4AF}"/>
                </a:ext>
              </a:extLst>
            </p:cNvPr>
            <p:cNvSpPr/>
            <p:nvPr/>
          </p:nvSpPr>
          <p:spPr bwMode="auto">
            <a:xfrm>
              <a:off x="5091" y="1587"/>
              <a:ext cx="121" cy="72"/>
            </a:xfrm>
            <a:custGeom>
              <a:avLst/>
              <a:gdLst>
                <a:gd name="T0" fmla="*/ 46 w 51"/>
                <a:gd name="T1" fmla="*/ 1 h 30"/>
                <a:gd name="T2" fmla="*/ 27 w 51"/>
                <a:gd name="T3" fmla="*/ 12 h 30"/>
                <a:gd name="T4" fmla="*/ 5 w 51"/>
                <a:gd name="T5" fmla="*/ 22 h 30"/>
                <a:gd name="T6" fmla="*/ 7 w 51"/>
                <a:gd name="T7" fmla="*/ 29 h 30"/>
                <a:gd name="T8" fmla="*/ 50 w 51"/>
                <a:gd name="T9" fmla="*/ 7 h 30"/>
                <a:gd name="T10" fmla="*/ 46 w 51"/>
                <a:gd name="T11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30">
                  <a:moveTo>
                    <a:pt x="46" y="1"/>
                  </a:moveTo>
                  <a:cubicBezTo>
                    <a:pt x="39" y="4"/>
                    <a:pt x="33" y="8"/>
                    <a:pt x="27" y="12"/>
                  </a:cubicBezTo>
                  <a:cubicBezTo>
                    <a:pt x="20" y="16"/>
                    <a:pt x="13" y="19"/>
                    <a:pt x="5" y="22"/>
                  </a:cubicBezTo>
                  <a:cubicBezTo>
                    <a:pt x="0" y="23"/>
                    <a:pt x="2" y="30"/>
                    <a:pt x="7" y="29"/>
                  </a:cubicBezTo>
                  <a:cubicBezTo>
                    <a:pt x="21" y="26"/>
                    <a:pt x="41" y="20"/>
                    <a:pt x="50" y="7"/>
                  </a:cubicBezTo>
                  <a:cubicBezTo>
                    <a:pt x="51" y="4"/>
                    <a:pt x="49" y="0"/>
                    <a:pt x="4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8" name="Freeform 42">
              <a:extLst>
                <a:ext uri="{FF2B5EF4-FFF2-40B4-BE49-F238E27FC236}">
                  <a16:creationId xmlns:a16="http://schemas.microsoft.com/office/drawing/2014/main" id="{22836DDD-1580-4683-A7D7-5036336A0473}"/>
                </a:ext>
              </a:extLst>
            </p:cNvPr>
            <p:cNvSpPr/>
            <p:nvPr/>
          </p:nvSpPr>
          <p:spPr bwMode="auto">
            <a:xfrm>
              <a:off x="5257" y="1513"/>
              <a:ext cx="83" cy="67"/>
            </a:xfrm>
            <a:custGeom>
              <a:avLst/>
              <a:gdLst>
                <a:gd name="T0" fmla="*/ 31 w 35"/>
                <a:gd name="T1" fmla="*/ 4 h 28"/>
                <a:gd name="T2" fmla="*/ 17 w 35"/>
                <a:gd name="T3" fmla="*/ 6 h 28"/>
                <a:gd name="T4" fmla="*/ 4 w 35"/>
                <a:gd name="T5" fmla="*/ 19 h 28"/>
                <a:gd name="T6" fmla="*/ 9 w 35"/>
                <a:gd name="T7" fmla="*/ 24 h 28"/>
                <a:gd name="T8" fmla="*/ 24 w 35"/>
                <a:gd name="T9" fmla="*/ 14 h 28"/>
                <a:gd name="T10" fmla="*/ 31 w 35"/>
                <a:gd name="T11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1" y="4"/>
                  </a:moveTo>
                  <a:cubicBezTo>
                    <a:pt x="28" y="0"/>
                    <a:pt x="21" y="4"/>
                    <a:pt x="17" y="6"/>
                  </a:cubicBezTo>
                  <a:cubicBezTo>
                    <a:pt x="12" y="10"/>
                    <a:pt x="7" y="14"/>
                    <a:pt x="4" y="19"/>
                  </a:cubicBezTo>
                  <a:cubicBezTo>
                    <a:pt x="0" y="23"/>
                    <a:pt x="5" y="28"/>
                    <a:pt x="9" y="24"/>
                  </a:cubicBezTo>
                  <a:cubicBezTo>
                    <a:pt x="14" y="20"/>
                    <a:pt x="19" y="17"/>
                    <a:pt x="24" y="14"/>
                  </a:cubicBezTo>
                  <a:cubicBezTo>
                    <a:pt x="27" y="12"/>
                    <a:pt x="35" y="9"/>
                    <a:pt x="3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43">
              <a:extLst>
                <a:ext uri="{FF2B5EF4-FFF2-40B4-BE49-F238E27FC236}">
                  <a16:creationId xmlns:a16="http://schemas.microsoft.com/office/drawing/2014/main" id="{94304C0C-163D-420F-88C0-0B30831ED267}"/>
                </a:ext>
              </a:extLst>
            </p:cNvPr>
            <p:cNvSpPr/>
            <p:nvPr/>
          </p:nvSpPr>
          <p:spPr bwMode="auto">
            <a:xfrm>
              <a:off x="5361" y="1440"/>
              <a:ext cx="76" cy="57"/>
            </a:xfrm>
            <a:custGeom>
              <a:avLst/>
              <a:gdLst>
                <a:gd name="T0" fmla="*/ 26 w 32"/>
                <a:gd name="T1" fmla="*/ 0 h 24"/>
                <a:gd name="T2" fmla="*/ 15 w 32"/>
                <a:gd name="T3" fmla="*/ 8 h 24"/>
                <a:gd name="T4" fmla="*/ 3 w 32"/>
                <a:gd name="T5" fmla="*/ 17 h 24"/>
                <a:gd name="T6" fmla="*/ 7 w 32"/>
                <a:gd name="T7" fmla="*/ 22 h 24"/>
                <a:gd name="T8" fmla="*/ 20 w 32"/>
                <a:gd name="T9" fmla="*/ 14 h 24"/>
                <a:gd name="T10" fmla="*/ 30 w 32"/>
                <a:gd name="T11" fmla="*/ 6 h 24"/>
                <a:gd name="T12" fmla="*/ 26 w 32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4">
                  <a:moveTo>
                    <a:pt x="26" y="0"/>
                  </a:moveTo>
                  <a:cubicBezTo>
                    <a:pt x="22" y="2"/>
                    <a:pt x="18" y="5"/>
                    <a:pt x="15" y="8"/>
                  </a:cubicBezTo>
                  <a:cubicBezTo>
                    <a:pt x="11" y="11"/>
                    <a:pt x="6" y="14"/>
                    <a:pt x="3" y="17"/>
                  </a:cubicBezTo>
                  <a:cubicBezTo>
                    <a:pt x="0" y="20"/>
                    <a:pt x="4" y="24"/>
                    <a:pt x="7" y="22"/>
                  </a:cubicBezTo>
                  <a:cubicBezTo>
                    <a:pt x="11" y="20"/>
                    <a:pt x="15" y="17"/>
                    <a:pt x="20" y="14"/>
                  </a:cubicBezTo>
                  <a:cubicBezTo>
                    <a:pt x="24" y="12"/>
                    <a:pt x="28" y="10"/>
                    <a:pt x="30" y="6"/>
                  </a:cubicBezTo>
                  <a:cubicBezTo>
                    <a:pt x="32" y="3"/>
                    <a:pt x="29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10" name="Freeform 44">
              <a:extLst>
                <a:ext uri="{FF2B5EF4-FFF2-40B4-BE49-F238E27FC236}">
                  <a16:creationId xmlns:a16="http://schemas.microsoft.com/office/drawing/2014/main" id="{96241B87-9228-4535-804B-14410DB12301}"/>
                </a:ext>
              </a:extLst>
            </p:cNvPr>
            <p:cNvSpPr/>
            <p:nvPr/>
          </p:nvSpPr>
          <p:spPr bwMode="auto">
            <a:xfrm>
              <a:off x="5489" y="1344"/>
              <a:ext cx="69" cy="67"/>
            </a:xfrm>
            <a:custGeom>
              <a:avLst/>
              <a:gdLst>
                <a:gd name="T0" fmla="*/ 20 w 29"/>
                <a:gd name="T1" fmla="*/ 1 h 28"/>
                <a:gd name="T2" fmla="*/ 2 w 29"/>
                <a:gd name="T3" fmla="*/ 19 h 28"/>
                <a:gd name="T4" fmla="*/ 10 w 29"/>
                <a:gd name="T5" fmla="*/ 23 h 28"/>
                <a:gd name="T6" fmla="*/ 17 w 29"/>
                <a:gd name="T7" fmla="*/ 16 h 28"/>
                <a:gd name="T8" fmla="*/ 25 w 29"/>
                <a:gd name="T9" fmla="*/ 10 h 28"/>
                <a:gd name="T10" fmla="*/ 20 w 29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8">
                  <a:moveTo>
                    <a:pt x="20" y="1"/>
                  </a:moveTo>
                  <a:cubicBezTo>
                    <a:pt x="12" y="4"/>
                    <a:pt x="6" y="12"/>
                    <a:pt x="2" y="19"/>
                  </a:cubicBezTo>
                  <a:cubicBezTo>
                    <a:pt x="0" y="24"/>
                    <a:pt x="7" y="28"/>
                    <a:pt x="10" y="23"/>
                  </a:cubicBezTo>
                  <a:cubicBezTo>
                    <a:pt x="12" y="21"/>
                    <a:pt x="14" y="18"/>
                    <a:pt x="17" y="16"/>
                  </a:cubicBezTo>
                  <a:cubicBezTo>
                    <a:pt x="19" y="14"/>
                    <a:pt x="22" y="12"/>
                    <a:pt x="25" y="10"/>
                  </a:cubicBezTo>
                  <a:cubicBezTo>
                    <a:pt x="29" y="7"/>
                    <a:pt x="24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11" name="Freeform 45">
              <a:extLst>
                <a:ext uri="{FF2B5EF4-FFF2-40B4-BE49-F238E27FC236}">
                  <a16:creationId xmlns:a16="http://schemas.microsoft.com/office/drawing/2014/main" id="{0BB5CD57-328A-4DD3-B5DB-67B16A7E494B}"/>
                </a:ext>
              </a:extLst>
            </p:cNvPr>
            <p:cNvSpPr/>
            <p:nvPr/>
          </p:nvSpPr>
          <p:spPr bwMode="auto">
            <a:xfrm>
              <a:off x="5560" y="1273"/>
              <a:ext cx="55" cy="57"/>
            </a:xfrm>
            <a:custGeom>
              <a:avLst/>
              <a:gdLst>
                <a:gd name="T0" fmla="*/ 17 w 23"/>
                <a:gd name="T1" fmla="*/ 1 h 24"/>
                <a:gd name="T2" fmla="*/ 10 w 23"/>
                <a:gd name="T3" fmla="*/ 8 h 24"/>
                <a:gd name="T4" fmla="*/ 3 w 23"/>
                <a:gd name="T5" fmla="*/ 17 h 24"/>
                <a:gd name="T6" fmla="*/ 9 w 23"/>
                <a:gd name="T7" fmla="*/ 21 h 24"/>
                <a:gd name="T8" fmla="*/ 16 w 23"/>
                <a:gd name="T9" fmla="*/ 14 h 24"/>
                <a:gd name="T10" fmla="*/ 22 w 23"/>
                <a:gd name="T11" fmla="*/ 5 h 24"/>
                <a:gd name="T12" fmla="*/ 17 w 23"/>
                <a:gd name="T1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4">
                  <a:moveTo>
                    <a:pt x="17" y="1"/>
                  </a:moveTo>
                  <a:cubicBezTo>
                    <a:pt x="14" y="2"/>
                    <a:pt x="12" y="5"/>
                    <a:pt x="10" y="8"/>
                  </a:cubicBezTo>
                  <a:cubicBezTo>
                    <a:pt x="7" y="11"/>
                    <a:pt x="5" y="14"/>
                    <a:pt x="3" y="17"/>
                  </a:cubicBezTo>
                  <a:cubicBezTo>
                    <a:pt x="0" y="20"/>
                    <a:pt x="6" y="24"/>
                    <a:pt x="9" y="21"/>
                  </a:cubicBezTo>
                  <a:cubicBezTo>
                    <a:pt x="11" y="19"/>
                    <a:pt x="14" y="16"/>
                    <a:pt x="16" y="14"/>
                  </a:cubicBezTo>
                  <a:cubicBezTo>
                    <a:pt x="19" y="11"/>
                    <a:pt x="22" y="9"/>
                    <a:pt x="22" y="5"/>
                  </a:cubicBezTo>
                  <a:cubicBezTo>
                    <a:pt x="23" y="3"/>
                    <a:pt x="20" y="0"/>
                    <a:pt x="1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2" name="文本框 55">
            <a:extLst>
              <a:ext uri="{FF2B5EF4-FFF2-40B4-BE49-F238E27FC236}">
                <a16:creationId xmlns:a16="http://schemas.microsoft.com/office/drawing/2014/main" id="{16036563-4495-4848-88EC-DC51E30C0B16}"/>
              </a:ext>
            </a:extLst>
          </p:cNvPr>
          <p:cNvSpPr txBox="1"/>
          <p:nvPr/>
        </p:nvSpPr>
        <p:spPr>
          <a:xfrm>
            <a:off x="2197354" y="786915"/>
            <a:ext cx="659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solidFill>
                  <a:srgbClr val="404040"/>
                </a:solidFill>
                <a:cs typeface="+mn-ea"/>
                <a:sym typeface="+mn-lt"/>
              </a:rPr>
              <a:t>02</a:t>
            </a:r>
            <a:endParaRPr lang="zh-CN" altLang="en-US" sz="3200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0D39475-D9DB-455C-A186-E5F7DFF003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278070"/>
              </p:ext>
            </p:extLst>
          </p:nvPr>
        </p:nvGraphicFramePr>
        <p:xfrm>
          <a:off x="1730478" y="1574375"/>
          <a:ext cx="5378245" cy="2977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0283">
                  <a:extLst>
                    <a:ext uri="{9D8B030D-6E8A-4147-A177-3AD203B41FA5}">
                      <a16:colId xmlns:a16="http://schemas.microsoft.com/office/drawing/2014/main" val="3642107523"/>
                    </a:ext>
                  </a:extLst>
                </a:gridCol>
                <a:gridCol w="1877962">
                  <a:extLst>
                    <a:ext uri="{9D8B030D-6E8A-4147-A177-3AD203B41FA5}">
                      <a16:colId xmlns:a16="http://schemas.microsoft.com/office/drawing/2014/main" val="2786442208"/>
                    </a:ext>
                  </a:extLst>
                </a:gridCol>
              </a:tblGrid>
              <a:tr h="1286536">
                <a:tc>
                  <a:txBody>
                    <a:bodyPr/>
                    <a:lstStyle/>
                    <a:p>
                      <a:r>
                        <a:rPr lang="zh-CN" altLang="en-US" sz="1800" b="1" kern="1200" dirty="0">
                          <a:solidFill>
                            <a:srgbClr val="3E3A39"/>
                          </a:solidFill>
                          <a:effectLst/>
                        </a:rPr>
                        <a:t>设定网格的刻度间距</a:t>
                      </a:r>
                      <a:endParaRPr lang="en-US" sz="1800" b="1" kern="1200" dirty="0">
                        <a:solidFill>
                          <a:srgbClr val="3E3A39"/>
                        </a:solidFill>
                        <a:effectLst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800" b="1" kern="1200" dirty="0">
                          <a:solidFill>
                            <a:srgbClr val="3E3A39"/>
                          </a:solidFill>
                          <a:effectLst/>
                        </a:rPr>
                        <a:t>在绘图区上按滑鼠右键</a:t>
                      </a:r>
                      <a:endParaRPr lang="en-US" sz="1800" b="1" kern="1200" dirty="0">
                        <a:solidFill>
                          <a:srgbClr val="3E3A39"/>
                        </a:solidFill>
                        <a:effectLst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800" b="1" kern="1200" dirty="0">
                          <a:solidFill>
                            <a:srgbClr val="3E3A39"/>
                          </a:solidFill>
                          <a:effectLst/>
                        </a:rPr>
                        <a:t>点选「绘图区」</a:t>
                      </a:r>
                      <a:endParaRPr lang="en-US" sz="1800" b="1" kern="1200" dirty="0">
                        <a:solidFill>
                          <a:srgbClr val="3E3A39"/>
                        </a:solidFill>
                        <a:effectLst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800" b="1" kern="1200" dirty="0">
                          <a:solidFill>
                            <a:srgbClr val="3E3A39"/>
                          </a:solidFill>
                          <a:effectLst/>
                        </a:rPr>
                        <a:t>到「网格」页</a:t>
                      </a:r>
                      <a:br>
                        <a:rPr lang="en-GB" sz="1800" b="1" kern="1200" dirty="0">
                          <a:solidFill>
                            <a:srgbClr val="3E3A39"/>
                          </a:solidFill>
                          <a:effectLst/>
                        </a:rPr>
                      </a:br>
                      <a:r>
                        <a:rPr lang="en-GB" sz="1800" b="1" kern="1200" dirty="0">
                          <a:solidFill>
                            <a:srgbClr val="3E3A39"/>
                          </a:solidFill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zh-CN" altLang="en-US" sz="1800" b="1" kern="1200" dirty="0">
                          <a:solidFill>
                            <a:srgbClr val="3E3A39"/>
                          </a:solidFill>
                          <a:effectLst/>
                        </a:rPr>
                        <a:t>「网格类型」</a:t>
                      </a:r>
                      <a:br>
                        <a:rPr lang="en-US" altLang="zh-CN" sz="1800" b="1" kern="1200" dirty="0">
                          <a:solidFill>
                            <a:srgbClr val="3E3A39"/>
                          </a:solidFill>
                          <a:effectLst/>
                        </a:rPr>
                      </a:br>
                      <a:r>
                        <a:rPr lang="en-GB" sz="1800" b="1" kern="1200" dirty="0">
                          <a:solidFill>
                            <a:srgbClr val="3E3A39"/>
                          </a:solidFill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GB" sz="1800" b="1" kern="1200" dirty="0">
                          <a:solidFill>
                            <a:srgbClr val="3E3A39"/>
                          </a:solidFill>
                          <a:effectLst/>
                        </a:rPr>
                        <a:t> </a:t>
                      </a:r>
                      <a:r>
                        <a:rPr lang="zh-CN" altLang="en-US" sz="1800" b="1" kern="1200" dirty="0">
                          <a:solidFill>
                            <a:srgbClr val="3E3A39"/>
                          </a:solidFill>
                          <a:effectLst/>
                        </a:rPr>
                        <a:t>选择「主要网格」</a:t>
                      </a:r>
                      <a:endParaRPr lang="en-US" sz="1800" b="1" kern="1200" dirty="0">
                        <a:solidFill>
                          <a:srgbClr val="3E3A39"/>
                        </a:solidFill>
                        <a:effectLst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800" b="1" kern="1200" dirty="0">
                          <a:solidFill>
                            <a:srgbClr val="3E3A39"/>
                          </a:solidFill>
                          <a:effectLst/>
                        </a:rPr>
                        <a:t>勾选「刻度间距」</a:t>
                      </a:r>
                      <a:endParaRPr lang="en-US" sz="1800" b="1" kern="1200" dirty="0">
                        <a:solidFill>
                          <a:srgbClr val="3E3A39"/>
                        </a:solidFill>
                        <a:effectLst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800" b="1" kern="1200" dirty="0">
                          <a:solidFill>
                            <a:srgbClr val="3E3A39"/>
                          </a:solidFill>
                          <a:effectLst/>
                        </a:rPr>
                        <a:t>设定</a:t>
                      </a:r>
                      <a:r>
                        <a:rPr lang="en-GB" sz="1800" b="1" kern="1200" dirty="0">
                          <a:solidFill>
                            <a:srgbClr val="3E3A39"/>
                          </a:solidFill>
                          <a:effectLst/>
                        </a:rPr>
                        <a:t> x = 1 </a:t>
                      </a:r>
                      <a:r>
                        <a:rPr lang="zh-CN" altLang="en-US" sz="1800" b="1" kern="1200" dirty="0">
                          <a:solidFill>
                            <a:srgbClr val="3E3A39"/>
                          </a:solidFill>
                          <a:effectLst/>
                        </a:rPr>
                        <a:t>和</a:t>
                      </a:r>
                      <a:r>
                        <a:rPr lang="en-GB" sz="1800" b="1" kern="1200" dirty="0">
                          <a:solidFill>
                            <a:srgbClr val="3E3A39"/>
                          </a:solidFill>
                          <a:effectLst/>
                        </a:rPr>
                        <a:t> y = 1</a:t>
                      </a:r>
                      <a:endParaRPr lang="en-US" sz="1800" b="1" kern="1200" dirty="0">
                        <a:solidFill>
                          <a:srgbClr val="3E3A3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80404"/>
                  </a:ext>
                </a:extLst>
              </a:tr>
              <a:tr h="691960"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1" i="1" kern="1200" dirty="0">
                          <a:solidFill>
                            <a:srgbClr val="696969"/>
                          </a:solidFill>
                          <a:effectLst/>
                        </a:rPr>
                        <a:t>备注：</a:t>
                      </a:r>
                      <a:endParaRPr lang="en-US" altLang="zh-CN" sz="1800" b="1" i="1" kern="1200" dirty="0">
                        <a:solidFill>
                          <a:srgbClr val="696969"/>
                        </a:solidFill>
                        <a:effectLst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1" i="1" kern="1200" dirty="0">
                          <a:solidFill>
                            <a:srgbClr val="696969"/>
                          </a:solidFill>
                          <a:effectLst/>
                        </a:rPr>
                        <a:t>这将有助于定义 </a:t>
                      </a:r>
                      <a:r>
                        <a:rPr lang="en-GB" sz="1800" b="1" i="1" kern="100" dirty="0">
                          <a:solidFill>
                            <a:srgbClr val="696969"/>
                          </a:solidFill>
                        </a:rPr>
                        <a:t>3D </a:t>
                      </a:r>
                      <a:r>
                        <a:rPr lang="zh-CN" altLang="en-US" sz="1800" b="1" i="1" kern="100" dirty="0">
                          <a:solidFill>
                            <a:srgbClr val="696969"/>
                          </a:solidFill>
                        </a:rPr>
                        <a:t>模型的比例。</a:t>
                      </a:r>
                      <a:endParaRPr lang="en-US" sz="1800" b="1" i="1" kern="1200" dirty="0">
                        <a:solidFill>
                          <a:srgbClr val="696969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161464"/>
                  </a:ext>
                </a:extLst>
              </a:tr>
            </a:tbl>
          </a:graphicData>
        </a:graphic>
      </p:graphicFrame>
      <p:pic>
        <p:nvPicPr>
          <p:cNvPr id="53" name="Picture 52">
            <a:extLst>
              <a:ext uri="{FF2B5EF4-FFF2-40B4-BE49-F238E27FC236}">
                <a16:creationId xmlns:a16="http://schemas.microsoft.com/office/drawing/2014/main" id="{D7919822-3426-469E-B984-DF2F26A4F7E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760" y="1572873"/>
            <a:ext cx="1579880" cy="1749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8550196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6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A4475-52A4-46BD-BBC0-8590F16F3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44</a:t>
            </a:fld>
            <a:endParaRPr lang="zh-CN" altLang="en-US" dirty="0"/>
          </a:p>
        </p:txBody>
      </p:sp>
      <p:grpSp>
        <p:nvGrpSpPr>
          <p:cNvPr id="70" name="Group 4">
            <a:extLst>
              <a:ext uri="{FF2B5EF4-FFF2-40B4-BE49-F238E27FC236}">
                <a16:creationId xmlns:a16="http://schemas.microsoft.com/office/drawing/2014/main" id="{553410CF-182D-4AFA-8636-084A5C086FF9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1860444" y="767704"/>
            <a:ext cx="1133478" cy="621619"/>
            <a:chOff x="3326" y="771"/>
            <a:chExt cx="2348" cy="95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1" name="Freeform 5">
              <a:extLst>
                <a:ext uri="{FF2B5EF4-FFF2-40B4-BE49-F238E27FC236}">
                  <a16:creationId xmlns:a16="http://schemas.microsoft.com/office/drawing/2014/main" id="{9997A38E-3E88-44C2-9F16-3772F434CC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6" y="771"/>
              <a:ext cx="2348" cy="954"/>
            </a:xfrm>
            <a:custGeom>
              <a:avLst/>
              <a:gdLst>
                <a:gd name="T0" fmla="*/ 969 w 991"/>
                <a:gd name="T1" fmla="*/ 166 h 401"/>
                <a:gd name="T2" fmla="*/ 911 w 991"/>
                <a:gd name="T3" fmla="*/ 115 h 401"/>
                <a:gd name="T4" fmla="*/ 851 w 991"/>
                <a:gd name="T5" fmla="*/ 67 h 401"/>
                <a:gd name="T6" fmla="*/ 780 w 991"/>
                <a:gd name="T7" fmla="*/ 16 h 401"/>
                <a:gd name="T8" fmla="*/ 774 w 991"/>
                <a:gd name="T9" fmla="*/ 17 h 401"/>
                <a:gd name="T10" fmla="*/ 770 w 991"/>
                <a:gd name="T11" fmla="*/ 16 h 401"/>
                <a:gd name="T12" fmla="*/ 354 w 991"/>
                <a:gd name="T13" fmla="*/ 3 h 401"/>
                <a:gd name="T14" fmla="*/ 149 w 991"/>
                <a:gd name="T15" fmla="*/ 2 h 401"/>
                <a:gd name="T16" fmla="*/ 44 w 991"/>
                <a:gd name="T17" fmla="*/ 3 h 401"/>
                <a:gd name="T18" fmla="*/ 9 w 991"/>
                <a:gd name="T19" fmla="*/ 34 h 401"/>
                <a:gd name="T20" fmla="*/ 6 w 991"/>
                <a:gd name="T21" fmla="*/ 38 h 401"/>
                <a:gd name="T22" fmla="*/ 3 w 991"/>
                <a:gd name="T23" fmla="*/ 263 h 401"/>
                <a:gd name="T24" fmla="*/ 2 w 991"/>
                <a:gd name="T25" fmla="*/ 319 h 401"/>
                <a:gd name="T26" fmla="*/ 4 w 991"/>
                <a:gd name="T27" fmla="*/ 363 h 401"/>
                <a:gd name="T28" fmla="*/ 63 w 991"/>
                <a:gd name="T29" fmla="*/ 388 h 401"/>
                <a:gd name="T30" fmla="*/ 514 w 991"/>
                <a:gd name="T31" fmla="*/ 399 h 401"/>
                <a:gd name="T32" fmla="*/ 768 w 991"/>
                <a:gd name="T33" fmla="*/ 392 h 401"/>
                <a:gd name="T34" fmla="*/ 772 w 991"/>
                <a:gd name="T35" fmla="*/ 391 h 401"/>
                <a:gd name="T36" fmla="*/ 778 w 991"/>
                <a:gd name="T37" fmla="*/ 391 h 401"/>
                <a:gd name="T38" fmla="*/ 901 w 991"/>
                <a:gd name="T39" fmla="*/ 317 h 401"/>
                <a:gd name="T40" fmla="*/ 952 w 991"/>
                <a:gd name="T41" fmla="*/ 270 h 401"/>
                <a:gd name="T42" fmla="*/ 987 w 991"/>
                <a:gd name="T43" fmla="*/ 214 h 401"/>
                <a:gd name="T44" fmla="*/ 969 w 991"/>
                <a:gd name="T45" fmla="*/ 166 h 401"/>
                <a:gd name="T46" fmla="*/ 970 w 991"/>
                <a:gd name="T47" fmla="*/ 222 h 401"/>
                <a:gd name="T48" fmla="*/ 879 w 991"/>
                <a:gd name="T49" fmla="*/ 316 h 401"/>
                <a:gd name="T50" fmla="*/ 772 w 991"/>
                <a:gd name="T51" fmla="*/ 380 h 401"/>
                <a:gd name="T52" fmla="*/ 771 w 991"/>
                <a:gd name="T53" fmla="*/ 380 h 401"/>
                <a:gd name="T54" fmla="*/ 768 w 991"/>
                <a:gd name="T55" fmla="*/ 379 h 401"/>
                <a:gd name="T56" fmla="*/ 349 w 991"/>
                <a:gd name="T57" fmla="*/ 386 h 401"/>
                <a:gd name="T58" fmla="*/ 142 w 991"/>
                <a:gd name="T59" fmla="*/ 380 h 401"/>
                <a:gd name="T60" fmla="*/ 38 w 991"/>
                <a:gd name="T61" fmla="*/ 374 h 401"/>
                <a:gd name="T62" fmla="*/ 14 w 991"/>
                <a:gd name="T63" fmla="*/ 329 h 401"/>
                <a:gd name="T64" fmla="*/ 15 w 991"/>
                <a:gd name="T65" fmla="*/ 276 h 401"/>
                <a:gd name="T66" fmla="*/ 14 w 991"/>
                <a:gd name="T67" fmla="*/ 38 h 401"/>
                <a:gd name="T68" fmla="*/ 14 w 991"/>
                <a:gd name="T69" fmla="*/ 37 h 401"/>
                <a:gd name="T70" fmla="*/ 66 w 991"/>
                <a:gd name="T71" fmla="*/ 15 h 401"/>
                <a:gd name="T72" fmla="*/ 112 w 991"/>
                <a:gd name="T73" fmla="*/ 15 h 401"/>
                <a:gd name="T74" fmla="*/ 208 w 991"/>
                <a:gd name="T75" fmla="*/ 15 h 401"/>
                <a:gd name="T76" fmla="*/ 393 w 991"/>
                <a:gd name="T77" fmla="*/ 17 h 401"/>
                <a:gd name="T78" fmla="*/ 770 w 991"/>
                <a:gd name="T79" fmla="*/ 29 h 401"/>
                <a:gd name="T80" fmla="*/ 776 w 991"/>
                <a:gd name="T81" fmla="*/ 25 h 401"/>
                <a:gd name="T82" fmla="*/ 830 w 991"/>
                <a:gd name="T83" fmla="*/ 68 h 401"/>
                <a:gd name="T84" fmla="*/ 886 w 991"/>
                <a:gd name="T85" fmla="*/ 114 h 401"/>
                <a:gd name="T86" fmla="*/ 941 w 991"/>
                <a:gd name="T87" fmla="*/ 160 h 401"/>
                <a:gd name="T88" fmla="*/ 970 w 991"/>
                <a:gd name="T89" fmla="*/ 222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91" h="401">
                  <a:moveTo>
                    <a:pt x="969" y="166"/>
                  </a:moveTo>
                  <a:cubicBezTo>
                    <a:pt x="951" y="148"/>
                    <a:pt x="930" y="132"/>
                    <a:pt x="911" y="115"/>
                  </a:cubicBezTo>
                  <a:cubicBezTo>
                    <a:pt x="891" y="99"/>
                    <a:pt x="871" y="83"/>
                    <a:pt x="851" y="67"/>
                  </a:cubicBezTo>
                  <a:cubicBezTo>
                    <a:pt x="828" y="49"/>
                    <a:pt x="805" y="29"/>
                    <a:pt x="780" y="16"/>
                  </a:cubicBezTo>
                  <a:cubicBezTo>
                    <a:pt x="777" y="15"/>
                    <a:pt x="775" y="15"/>
                    <a:pt x="774" y="17"/>
                  </a:cubicBezTo>
                  <a:cubicBezTo>
                    <a:pt x="773" y="16"/>
                    <a:pt x="772" y="16"/>
                    <a:pt x="770" y="16"/>
                  </a:cubicBezTo>
                  <a:cubicBezTo>
                    <a:pt x="631" y="10"/>
                    <a:pt x="493" y="5"/>
                    <a:pt x="354" y="3"/>
                  </a:cubicBezTo>
                  <a:cubicBezTo>
                    <a:pt x="285" y="2"/>
                    <a:pt x="217" y="2"/>
                    <a:pt x="149" y="2"/>
                  </a:cubicBezTo>
                  <a:cubicBezTo>
                    <a:pt x="114" y="2"/>
                    <a:pt x="78" y="0"/>
                    <a:pt x="44" y="3"/>
                  </a:cubicBezTo>
                  <a:cubicBezTo>
                    <a:pt x="26" y="5"/>
                    <a:pt x="6" y="14"/>
                    <a:pt x="9" y="34"/>
                  </a:cubicBezTo>
                  <a:cubicBezTo>
                    <a:pt x="8" y="34"/>
                    <a:pt x="6" y="35"/>
                    <a:pt x="6" y="38"/>
                  </a:cubicBezTo>
                  <a:cubicBezTo>
                    <a:pt x="2" y="113"/>
                    <a:pt x="3" y="188"/>
                    <a:pt x="3" y="263"/>
                  </a:cubicBezTo>
                  <a:cubicBezTo>
                    <a:pt x="2" y="282"/>
                    <a:pt x="2" y="301"/>
                    <a:pt x="2" y="319"/>
                  </a:cubicBezTo>
                  <a:cubicBezTo>
                    <a:pt x="2" y="333"/>
                    <a:pt x="0" y="349"/>
                    <a:pt x="4" y="363"/>
                  </a:cubicBezTo>
                  <a:cubicBezTo>
                    <a:pt x="11" y="389"/>
                    <a:pt x="41" y="387"/>
                    <a:pt x="63" y="388"/>
                  </a:cubicBezTo>
                  <a:cubicBezTo>
                    <a:pt x="213" y="397"/>
                    <a:pt x="364" y="401"/>
                    <a:pt x="514" y="399"/>
                  </a:cubicBezTo>
                  <a:cubicBezTo>
                    <a:pt x="599" y="398"/>
                    <a:pt x="683" y="396"/>
                    <a:pt x="768" y="392"/>
                  </a:cubicBezTo>
                  <a:cubicBezTo>
                    <a:pt x="770" y="392"/>
                    <a:pt x="771" y="392"/>
                    <a:pt x="772" y="391"/>
                  </a:cubicBezTo>
                  <a:cubicBezTo>
                    <a:pt x="774" y="392"/>
                    <a:pt x="776" y="392"/>
                    <a:pt x="778" y="391"/>
                  </a:cubicBezTo>
                  <a:cubicBezTo>
                    <a:pt x="821" y="369"/>
                    <a:pt x="863" y="346"/>
                    <a:pt x="901" y="317"/>
                  </a:cubicBezTo>
                  <a:cubicBezTo>
                    <a:pt x="919" y="303"/>
                    <a:pt x="937" y="287"/>
                    <a:pt x="952" y="270"/>
                  </a:cubicBezTo>
                  <a:cubicBezTo>
                    <a:pt x="966" y="254"/>
                    <a:pt x="983" y="235"/>
                    <a:pt x="987" y="214"/>
                  </a:cubicBezTo>
                  <a:cubicBezTo>
                    <a:pt x="991" y="195"/>
                    <a:pt x="982" y="179"/>
                    <a:pt x="969" y="166"/>
                  </a:cubicBezTo>
                  <a:close/>
                  <a:moveTo>
                    <a:pt x="970" y="222"/>
                  </a:moveTo>
                  <a:cubicBezTo>
                    <a:pt x="952" y="260"/>
                    <a:pt x="912" y="292"/>
                    <a:pt x="879" y="316"/>
                  </a:cubicBezTo>
                  <a:cubicBezTo>
                    <a:pt x="845" y="340"/>
                    <a:pt x="808" y="360"/>
                    <a:pt x="772" y="380"/>
                  </a:cubicBezTo>
                  <a:cubicBezTo>
                    <a:pt x="772" y="380"/>
                    <a:pt x="772" y="380"/>
                    <a:pt x="771" y="380"/>
                  </a:cubicBezTo>
                  <a:cubicBezTo>
                    <a:pt x="770" y="379"/>
                    <a:pt x="769" y="379"/>
                    <a:pt x="768" y="379"/>
                  </a:cubicBezTo>
                  <a:cubicBezTo>
                    <a:pt x="629" y="386"/>
                    <a:pt x="489" y="388"/>
                    <a:pt x="349" y="386"/>
                  </a:cubicBezTo>
                  <a:cubicBezTo>
                    <a:pt x="280" y="385"/>
                    <a:pt x="211" y="383"/>
                    <a:pt x="142" y="380"/>
                  </a:cubicBezTo>
                  <a:cubicBezTo>
                    <a:pt x="107" y="378"/>
                    <a:pt x="72" y="378"/>
                    <a:pt x="38" y="374"/>
                  </a:cubicBezTo>
                  <a:cubicBezTo>
                    <a:pt x="12" y="371"/>
                    <a:pt x="14" y="350"/>
                    <a:pt x="14" y="329"/>
                  </a:cubicBezTo>
                  <a:cubicBezTo>
                    <a:pt x="15" y="312"/>
                    <a:pt x="15" y="294"/>
                    <a:pt x="15" y="276"/>
                  </a:cubicBezTo>
                  <a:cubicBezTo>
                    <a:pt x="15" y="197"/>
                    <a:pt x="18" y="117"/>
                    <a:pt x="14" y="38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20" y="14"/>
                    <a:pt x="47" y="15"/>
                    <a:pt x="66" y="15"/>
                  </a:cubicBezTo>
                  <a:cubicBezTo>
                    <a:pt x="81" y="15"/>
                    <a:pt x="97" y="15"/>
                    <a:pt x="112" y="15"/>
                  </a:cubicBezTo>
                  <a:cubicBezTo>
                    <a:pt x="144" y="15"/>
                    <a:pt x="176" y="15"/>
                    <a:pt x="208" y="15"/>
                  </a:cubicBezTo>
                  <a:cubicBezTo>
                    <a:pt x="270" y="16"/>
                    <a:pt x="332" y="16"/>
                    <a:pt x="393" y="17"/>
                  </a:cubicBezTo>
                  <a:cubicBezTo>
                    <a:pt x="519" y="19"/>
                    <a:pt x="645" y="23"/>
                    <a:pt x="770" y="29"/>
                  </a:cubicBezTo>
                  <a:cubicBezTo>
                    <a:pt x="773" y="29"/>
                    <a:pt x="775" y="27"/>
                    <a:pt x="776" y="25"/>
                  </a:cubicBezTo>
                  <a:cubicBezTo>
                    <a:pt x="792" y="41"/>
                    <a:pt x="812" y="54"/>
                    <a:pt x="830" y="68"/>
                  </a:cubicBezTo>
                  <a:cubicBezTo>
                    <a:pt x="849" y="83"/>
                    <a:pt x="867" y="98"/>
                    <a:pt x="886" y="114"/>
                  </a:cubicBezTo>
                  <a:cubicBezTo>
                    <a:pt x="905" y="129"/>
                    <a:pt x="923" y="145"/>
                    <a:pt x="941" y="160"/>
                  </a:cubicBezTo>
                  <a:cubicBezTo>
                    <a:pt x="959" y="176"/>
                    <a:pt x="982" y="195"/>
                    <a:pt x="970" y="2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id="{41603308-F7E7-448D-A2CB-696A9743B9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02" y="1201"/>
              <a:ext cx="123" cy="129"/>
            </a:xfrm>
            <a:custGeom>
              <a:avLst/>
              <a:gdLst>
                <a:gd name="T0" fmla="*/ 51 w 52"/>
                <a:gd name="T1" fmla="*/ 28 h 54"/>
                <a:gd name="T2" fmla="*/ 44 w 52"/>
                <a:gd name="T3" fmla="*/ 13 h 54"/>
                <a:gd name="T4" fmla="*/ 32 w 52"/>
                <a:gd name="T5" fmla="*/ 1 h 54"/>
                <a:gd name="T6" fmla="*/ 19 w 52"/>
                <a:gd name="T7" fmla="*/ 3 h 54"/>
                <a:gd name="T8" fmla="*/ 0 w 52"/>
                <a:gd name="T9" fmla="*/ 29 h 54"/>
                <a:gd name="T10" fmla="*/ 26 w 52"/>
                <a:gd name="T11" fmla="*/ 53 h 54"/>
                <a:gd name="T12" fmla="*/ 51 w 52"/>
                <a:gd name="T13" fmla="*/ 28 h 54"/>
                <a:gd name="T14" fmla="*/ 26 w 52"/>
                <a:gd name="T15" fmla="*/ 42 h 54"/>
                <a:gd name="T16" fmla="*/ 11 w 52"/>
                <a:gd name="T17" fmla="*/ 29 h 54"/>
                <a:gd name="T18" fmla="*/ 16 w 52"/>
                <a:gd name="T19" fmla="*/ 18 h 54"/>
                <a:gd name="T20" fmla="*/ 25 w 52"/>
                <a:gd name="T21" fmla="*/ 12 h 54"/>
                <a:gd name="T22" fmla="*/ 27 w 52"/>
                <a:gd name="T23" fmla="*/ 10 h 54"/>
                <a:gd name="T24" fmla="*/ 26 w 52"/>
                <a:gd name="T25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54">
                  <a:moveTo>
                    <a:pt x="51" y="28"/>
                  </a:moveTo>
                  <a:cubicBezTo>
                    <a:pt x="50" y="23"/>
                    <a:pt x="48" y="17"/>
                    <a:pt x="44" y="13"/>
                  </a:cubicBezTo>
                  <a:cubicBezTo>
                    <a:pt x="46" y="7"/>
                    <a:pt x="37" y="2"/>
                    <a:pt x="32" y="1"/>
                  </a:cubicBezTo>
                  <a:cubicBezTo>
                    <a:pt x="28" y="0"/>
                    <a:pt x="23" y="1"/>
                    <a:pt x="19" y="3"/>
                  </a:cubicBezTo>
                  <a:cubicBezTo>
                    <a:pt x="8" y="4"/>
                    <a:pt x="0" y="20"/>
                    <a:pt x="0" y="29"/>
                  </a:cubicBezTo>
                  <a:cubicBezTo>
                    <a:pt x="0" y="44"/>
                    <a:pt x="12" y="54"/>
                    <a:pt x="26" y="53"/>
                  </a:cubicBezTo>
                  <a:cubicBezTo>
                    <a:pt x="40" y="53"/>
                    <a:pt x="52" y="43"/>
                    <a:pt x="51" y="28"/>
                  </a:cubicBezTo>
                  <a:close/>
                  <a:moveTo>
                    <a:pt x="26" y="42"/>
                  </a:moveTo>
                  <a:cubicBezTo>
                    <a:pt x="18" y="42"/>
                    <a:pt x="11" y="37"/>
                    <a:pt x="11" y="29"/>
                  </a:cubicBezTo>
                  <a:cubicBezTo>
                    <a:pt x="11" y="25"/>
                    <a:pt x="13" y="21"/>
                    <a:pt x="16" y="18"/>
                  </a:cubicBezTo>
                  <a:cubicBezTo>
                    <a:pt x="18" y="15"/>
                    <a:pt x="22" y="14"/>
                    <a:pt x="25" y="12"/>
                  </a:cubicBezTo>
                  <a:cubicBezTo>
                    <a:pt x="26" y="11"/>
                    <a:pt x="26" y="11"/>
                    <a:pt x="27" y="10"/>
                  </a:cubicBezTo>
                  <a:cubicBezTo>
                    <a:pt x="40" y="17"/>
                    <a:pt x="45" y="40"/>
                    <a:pt x="2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7">
              <a:extLst>
                <a:ext uri="{FF2B5EF4-FFF2-40B4-BE49-F238E27FC236}">
                  <a16:creationId xmlns:a16="http://schemas.microsoft.com/office/drawing/2014/main" id="{A8C6DD86-1D47-45A1-B0F0-40DBC03DE2C2}"/>
                </a:ext>
              </a:extLst>
            </p:cNvPr>
            <p:cNvSpPr/>
            <p:nvPr/>
          </p:nvSpPr>
          <p:spPr bwMode="auto">
            <a:xfrm>
              <a:off x="3375" y="1549"/>
              <a:ext cx="76" cy="100"/>
            </a:xfrm>
            <a:custGeom>
              <a:avLst/>
              <a:gdLst>
                <a:gd name="T0" fmla="*/ 28 w 32"/>
                <a:gd name="T1" fmla="*/ 31 h 42"/>
                <a:gd name="T2" fmla="*/ 14 w 32"/>
                <a:gd name="T3" fmla="*/ 22 h 42"/>
                <a:gd name="T4" fmla="*/ 15 w 32"/>
                <a:gd name="T5" fmla="*/ 5 h 42"/>
                <a:gd name="T6" fmla="*/ 11 w 32"/>
                <a:gd name="T7" fmla="*/ 2 h 42"/>
                <a:gd name="T8" fmla="*/ 4 w 32"/>
                <a:gd name="T9" fmla="*/ 26 h 42"/>
                <a:gd name="T10" fmla="*/ 28 w 32"/>
                <a:gd name="T11" fmla="*/ 40 h 42"/>
                <a:gd name="T12" fmla="*/ 28 w 32"/>
                <a:gd name="T13" fmla="*/ 3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42">
                  <a:moveTo>
                    <a:pt x="28" y="31"/>
                  </a:moveTo>
                  <a:cubicBezTo>
                    <a:pt x="22" y="29"/>
                    <a:pt x="17" y="28"/>
                    <a:pt x="14" y="22"/>
                  </a:cubicBezTo>
                  <a:cubicBezTo>
                    <a:pt x="12" y="17"/>
                    <a:pt x="12" y="10"/>
                    <a:pt x="15" y="5"/>
                  </a:cubicBezTo>
                  <a:cubicBezTo>
                    <a:pt x="16" y="3"/>
                    <a:pt x="14" y="0"/>
                    <a:pt x="11" y="2"/>
                  </a:cubicBezTo>
                  <a:cubicBezTo>
                    <a:pt x="4" y="8"/>
                    <a:pt x="0" y="17"/>
                    <a:pt x="4" y="26"/>
                  </a:cubicBezTo>
                  <a:cubicBezTo>
                    <a:pt x="8" y="35"/>
                    <a:pt x="18" y="42"/>
                    <a:pt x="28" y="40"/>
                  </a:cubicBezTo>
                  <a:cubicBezTo>
                    <a:pt x="32" y="39"/>
                    <a:pt x="32" y="33"/>
                    <a:pt x="28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4" name="Freeform 8">
              <a:extLst>
                <a:ext uri="{FF2B5EF4-FFF2-40B4-BE49-F238E27FC236}">
                  <a16:creationId xmlns:a16="http://schemas.microsoft.com/office/drawing/2014/main" id="{F7FD735D-FD34-4CF9-B806-FE86F6FF7DCB}"/>
                </a:ext>
              </a:extLst>
            </p:cNvPr>
            <p:cNvSpPr/>
            <p:nvPr/>
          </p:nvSpPr>
          <p:spPr bwMode="auto">
            <a:xfrm>
              <a:off x="3382" y="1437"/>
              <a:ext cx="27" cy="79"/>
            </a:xfrm>
            <a:custGeom>
              <a:avLst/>
              <a:gdLst>
                <a:gd name="T0" fmla="*/ 9 w 11"/>
                <a:gd name="T1" fmla="*/ 3 h 33"/>
                <a:gd name="T2" fmla="*/ 2 w 11"/>
                <a:gd name="T3" fmla="*/ 3 h 33"/>
                <a:gd name="T4" fmla="*/ 1 w 11"/>
                <a:gd name="T5" fmla="*/ 15 h 33"/>
                <a:gd name="T6" fmla="*/ 3 w 11"/>
                <a:gd name="T7" fmla="*/ 29 h 33"/>
                <a:gd name="T8" fmla="*/ 9 w 11"/>
                <a:gd name="T9" fmla="*/ 29 h 33"/>
                <a:gd name="T10" fmla="*/ 10 w 11"/>
                <a:gd name="T11" fmla="*/ 15 h 33"/>
                <a:gd name="T12" fmla="*/ 9 w 11"/>
                <a:gd name="T13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3">
                  <a:moveTo>
                    <a:pt x="9" y="3"/>
                  </a:moveTo>
                  <a:cubicBezTo>
                    <a:pt x="8" y="0"/>
                    <a:pt x="3" y="0"/>
                    <a:pt x="2" y="3"/>
                  </a:cubicBezTo>
                  <a:cubicBezTo>
                    <a:pt x="0" y="7"/>
                    <a:pt x="1" y="11"/>
                    <a:pt x="1" y="15"/>
                  </a:cubicBezTo>
                  <a:cubicBezTo>
                    <a:pt x="2" y="20"/>
                    <a:pt x="2" y="24"/>
                    <a:pt x="3" y="29"/>
                  </a:cubicBezTo>
                  <a:cubicBezTo>
                    <a:pt x="3" y="33"/>
                    <a:pt x="8" y="33"/>
                    <a:pt x="9" y="29"/>
                  </a:cubicBezTo>
                  <a:cubicBezTo>
                    <a:pt x="9" y="24"/>
                    <a:pt x="10" y="20"/>
                    <a:pt x="10" y="15"/>
                  </a:cubicBezTo>
                  <a:cubicBezTo>
                    <a:pt x="10" y="11"/>
                    <a:pt x="11" y="7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5" name="Freeform 9">
              <a:extLst>
                <a:ext uri="{FF2B5EF4-FFF2-40B4-BE49-F238E27FC236}">
                  <a16:creationId xmlns:a16="http://schemas.microsoft.com/office/drawing/2014/main" id="{775E19F0-D4E0-4132-BD6B-0F31A2AD326E}"/>
                </a:ext>
              </a:extLst>
            </p:cNvPr>
            <p:cNvSpPr/>
            <p:nvPr/>
          </p:nvSpPr>
          <p:spPr bwMode="auto">
            <a:xfrm>
              <a:off x="3380" y="1285"/>
              <a:ext cx="31" cy="86"/>
            </a:xfrm>
            <a:custGeom>
              <a:avLst/>
              <a:gdLst>
                <a:gd name="T0" fmla="*/ 9 w 13"/>
                <a:gd name="T1" fmla="*/ 1 h 36"/>
                <a:gd name="T2" fmla="*/ 4 w 13"/>
                <a:gd name="T3" fmla="*/ 1 h 36"/>
                <a:gd name="T4" fmla="*/ 2 w 13"/>
                <a:gd name="T5" fmla="*/ 16 h 36"/>
                <a:gd name="T6" fmla="*/ 4 w 13"/>
                <a:gd name="T7" fmla="*/ 34 h 36"/>
                <a:gd name="T8" fmla="*/ 9 w 13"/>
                <a:gd name="T9" fmla="*/ 34 h 36"/>
                <a:gd name="T10" fmla="*/ 11 w 13"/>
                <a:gd name="T11" fmla="*/ 16 h 36"/>
                <a:gd name="T12" fmla="*/ 9 w 13"/>
                <a:gd name="T1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6">
                  <a:moveTo>
                    <a:pt x="9" y="1"/>
                  </a:moveTo>
                  <a:cubicBezTo>
                    <a:pt x="8" y="0"/>
                    <a:pt x="5" y="0"/>
                    <a:pt x="4" y="1"/>
                  </a:cubicBezTo>
                  <a:cubicBezTo>
                    <a:pt x="0" y="6"/>
                    <a:pt x="2" y="11"/>
                    <a:pt x="2" y="16"/>
                  </a:cubicBezTo>
                  <a:cubicBezTo>
                    <a:pt x="2" y="22"/>
                    <a:pt x="3" y="28"/>
                    <a:pt x="4" y="34"/>
                  </a:cubicBezTo>
                  <a:cubicBezTo>
                    <a:pt x="5" y="36"/>
                    <a:pt x="9" y="36"/>
                    <a:pt x="9" y="34"/>
                  </a:cubicBezTo>
                  <a:cubicBezTo>
                    <a:pt x="10" y="28"/>
                    <a:pt x="11" y="22"/>
                    <a:pt x="11" y="16"/>
                  </a:cubicBezTo>
                  <a:cubicBezTo>
                    <a:pt x="12" y="11"/>
                    <a:pt x="13" y="6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6" name="Freeform 10">
              <a:extLst>
                <a:ext uri="{FF2B5EF4-FFF2-40B4-BE49-F238E27FC236}">
                  <a16:creationId xmlns:a16="http://schemas.microsoft.com/office/drawing/2014/main" id="{29785D45-44E2-448F-AAA0-D49BBC71D3EA}"/>
                </a:ext>
              </a:extLst>
            </p:cNvPr>
            <p:cNvSpPr/>
            <p:nvPr/>
          </p:nvSpPr>
          <p:spPr bwMode="auto">
            <a:xfrm>
              <a:off x="3380" y="1132"/>
              <a:ext cx="31" cy="89"/>
            </a:xfrm>
            <a:custGeom>
              <a:avLst/>
              <a:gdLst>
                <a:gd name="T0" fmla="*/ 8 w 13"/>
                <a:gd name="T1" fmla="*/ 4 h 37"/>
                <a:gd name="T2" fmla="*/ 0 w 13"/>
                <a:gd name="T3" fmla="*/ 6 h 37"/>
                <a:gd name="T4" fmla="*/ 2 w 13"/>
                <a:gd name="T5" fmla="*/ 18 h 37"/>
                <a:gd name="T6" fmla="*/ 3 w 13"/>
                <a:gd name="T7" fmla="*/ 32 h 37"/>
                <a:gd name="T8" fmla="*/ 10 w 13"/>
                <a:gd name="T9" fmla="*/ 33 h 37"/>
                <a:gd name="T10" fmla="*/ 8 w 13"/>
                <a:gd name="T11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7">
                  <a:moveTo>
                    <a:pt x="8" y="4"/>
                  </a:moveTo>
                  <a:cubicBezTo>
                    <a:pt x="6" y="0"/>
                    <a:pt x="1" y="2"/>
                    <a:pt x="0" y="6"/>
                  </a:cubicBezTo>
                  <a:cubicBezTo>
                    <a:pt x="0" y="10"/>
                    <a:pt x="2" y="14"/>
                    <a:pt x="2" y="18"/>
                  </a:cubicBezTo>
                  <a:cubicBezTo>
                    <a:pt x="3" y="23"/>
                    <a:pt x="3" y="28"/>
                    <a:pt x="3" y="32"/>
                  </a:cubicBezTo>
                  <a:cubicBezTo>
                    <a:pt x="3" y="36"/>
                    <a:pt x="9" y="37"/>
                    <a:pt x="10" y="33"/>
                  </a:cubicBezTo>
                  <a:cubicBezTo>
                    <a:pt x="12" y="25"/>
                    <a:pt x="13" y="12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7" name="Freeform 11">
              <a:extLst>
                <a:ext uri="{FF2B5EF4-FFF2-40B4-BE49-F238E27FC236}">
                  <a16:creationId xmlns:a16="http://schemas.microsoft.com/office/drawing/2014/main" id="{904095EE-7588-4706-A267-3A8D99D673EA}"/>
                </a:ext>
              </a:extLst>
            </p:cNvPr>
            <p:cNvSpPr/>
            <p:nvPr/>
          </p:nvSpPr>
          <p:spPr bwMode="auto">
            <a:xfrm>
              <a:off x="3390" y="985"/>
              <a:ext cx="33" cy="88"/>
            </a:xfrm>
            <a:custGeom>
              <a:avLst/>
              <a:gdLst>
                <a:gd name="T0" fmla="*/ 7 w 14"/>
                <a:gd name="T1" fmla="*/ 3 h 37"/>
                <a:gd name="T2" fmla="*/ 0 w 14"/>
                <a:gd name="T3" fmla="*/ 6 h 37"/>
                <a:gd name="T4" fmla="*/ 2 w 14"/>
                <a:gd name="T5" fmla="*/ 17 h 37"/>
                <a:gd name="T6" fmla="*/ 2 w 14"/>
                <a:gd name="T7" fmla="*/ 31 h 37"/>
                <a:gd name="T8" fmla="*/ 8 w 14"/>
                <a:gd name="T9" fmla="*/ 33 h 37"/>
                <a:gd name="T10" fmla="*/ 7 w 14"/>
                <a:gd name="T11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7">
                  <a:moveTo>
                    <a:pt x="7" y="3"/>
                  </a:moveTo>
                  <a:cubicBezTo>
                    <a:pt x="4" y="0"/>
                    <a:pt x="0" y="2"/>
                    <a:pt x="0" y="6"/>
                  </a:cubicBezTo>
                  <a:cubicBezTo>
                    <a:pt x="0" y="10"/>
                    <a:pt x="2" y="13"/>
                    <a:pt x="2" y="17"/>
                  </a:cubicBezTo>
                  <a:cubicBezTo>
                    <a:pt x="3" y="22"/>
                    <a:pt x="3" y="27"/>
                    <a:pt x="2" y="31"/>
                  </a:cubicBezTo>
                  <a:cubicBezTo>
                    <a:pt x="1" y="36"/>
                    <a:pt x="7" y="37"/>
                    <a:pt x="8" y="33"/>
                  </a:cubicBezTo>
                  <a:cubicBezTo>
                    <a:pt x="11" y="25"/>
                    <a:pt x="14" y="10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 12">
              <a:extLst>
                <a:ext uri="{FF2B5EF4-FFF2-40B4-BE49-F238E27FC236}">
                  <a16:creationId xmlns:a16="http://schemas.microsoft.com/office/drawing/2014/main" id="{9CB82380-7DE4-464A-AF5B-3CFF612790ED}"/>
                </a:ext>
              </a:extLst>
            </p:cNvPr>
            <p:cNvSpPr/>
            <p:nvPr/>
          </p:nvSpPr>
          <p:spPr bwMode="auto">
            <a:xfrm>
              <a:off x="3390" y="823"/>
              <a:ext cx="59" cy="88"/>
            </a:xfrm>
            <a:custGeom>
              <a:avLst/>
              <a:gdLst>
                <a:gd name="T0" fmla="*/ 23 w 25"/>
                <a:gd name="T1" fmla="*/ 6 h 37"/>
                <a:gd name="T2" fmla="*/ 4 w 25"/>
                <a:gd name="T3" fmla="*/ 15 h 37"/>
                <a:gd name="T4" fmla="*/ 7 w 25"/>
                <a:gd name="T5" fmla="*/ 36 h 37"/>
                <a:gd name="T6" fmla="*/ 11 w 25"/>
                <a:gd name="T7" fmla="*/ 34 h 37"/>
                <a:gd name="T8" fmla="*/ 13 w 25"/>
                <a:gd name="T9" fmla="*/ 20 h 37"/>
                <a:gd name="T10" fmla="*/ 24 w 25"/>
                <a:gd name="T11" fmla="*/ 11 h 37"/>
                <a:gd name="T12" fmla="*/ 23 w 25"/>
                <a:gd name="T13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7">
                  <a:moveTo>
                    <a:pt x="23" y="6"/>
                  </a:moveTo>
                  <a:cubicBezTo>
                    <a:pt x="17" y="0"/>
                    <a:pt x="7" y="9"/>
                    <a:pt x="4" y="15"/>
                  </a:cubicBezTo>
                  <a:cubicBezTo>
                    <a:pt x="0" y="22"/>
                    <a:pt x="1" y="31"/>
                    <a:pt x="7" y="36"/>
                  </a:cubicBezTo>
                  <a:cubicBezTo>
                    <a:pt x="8" y="37"/>
                    <a:pt x="11" y="36"/>
                    <a:pt x="11" y="34"/>
                  </a:cubicBezTo>
                  <a:cubicBezTo>
                    <a:pt x="9" y="29"/>
                    <a:pt x="10" y="24"/>
                    <a:pt x="13" y="20"/>
                  </a:cubicBezTo>
                  <a:cubicBezTo>
                    <a:pt x="16" y="15"/>
                    <a:pt x="21" y="15"/>
                    <a:pt x="24" y="11"/>
                  </a:cubicBezTo>
                  <a:cubicBezTo>
                    <a:pt x="25" y="10"/>
                    <a:pt x="25" y="7"/>
                    <a:pt x="2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9" name="Freeform 13">
              <a:extLst>
                <a:ext uri="{FF2B5EF4-FFF2-40B4-BE49-F238E27FC236}">
                  <a16:creationId xmlns:a16="http://schemas.microsoft.com/office/drawing/2014/main" id="{990E081C-3A01-4D77-9F67-B1DDEA60C301}"/>
                </a:ext>
              </a:extLst>
            </p:cNvPr>
            <p:cNvSpPr/>
            <p:nvPr/>
          </p:nvSpPr>
          <p:spPr bwMode="auto">
            <a:xfrm>
              <a:off x="3494" y="825"/>
              <a:ext cx="73" cy="26"/>
            </a:xfrm>
            <a:custGeom>
              <a:avLst/>
              <a:gdLst>
                <a:gd name="T0" fmla="*/ 26 w 31"/>
                <a:gd name="T1" fmla="*/ 2 h 11"/>
                <a:gd name="T2" fmla="*/ 16 w 31"/>
                <a:gd name="T3" fmla="*/ 1 h 11"/>
                <a:gd name="T4" fmla="*/ 5 w 31"/>
                <a:gd name="T5" fmla="*/ 2 h 11"/>
                <a:gd name="T6" fmla="*/ 5 w 31"/>
                <a:gd name="T7" fmla="*/ 10 h 11"/>
                <a:gd name="T8" fmla="*/ 16 w 31"/>
                <a:gd name="T9" fmla="*/ 10 h 11"/>
                <a:gd name="T10" fmla="*/ 26 w 31"/>
                <a:gd name="T11" fmla="*/ 10 h 11"/>
                <a:gd name="T12" fmla="*/ 26 w 31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">
                  <a:moveTo>
                    <a:pt x="26" y="2"/>
                  </a:moveTo>
                  <a:cubicBezTo>
                    <a:pt x="23" y="0"/>
                    <a:pt x="20" y="1"/>
                    <a:pt x="16" y="1"/>
                  </a:cubicBezTo>
                  <a:cubicBezTo>
                    <a:pt x="12" y="1"/>
                    <a:pt x="9" y="2"/>
                    <a:pt x="5" y="2"/>
                  </a:cubicBezTo>
                  <a:cubicBezTo>
                    <a:pt x="0" y="2"/>
                    <a:pt x="0" y="9"/>
                    <a:pt x="5" y="10"/>
                  </a:cubicBezTo>
                  <a:cubicBezTo>
                    <a:pt x="9" y="10"/>
                    <a:pt x="12" y="10"/>
                    <a:pt x="16" y="10"/>
                  </a:cubicBezTo>
                  <a:cubicBezTo>
                    <a:pt x="20" y="11"/>
                    <a:pt x="23" y="11"/>
                    <a:pt x="26" y="10"/>
                  </a:cubicBezTo>
                  <a:cubicBezTo>
                    <a:pt x="31" y="8"/>
                    <a:pt x="31" y="3"/>
                    <a:pt x="2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0" name="Freeform 14">
              <a:extLst>
                <a:ext uri="{FF2B5EF4-FFF2-40B4-BE49-F238E27FC236}">
                  <a16:creationId xmlns:a16="http://schemas.microsoft.com/office/drawing/2014/main" id="{57A90899-AC78-44EA-9A47-D1E35E6C369A}"/>
                </a:ext>
              </a:extLst>
            </p:cNvPr>
            <p:cNvSpPr/>
            <p:nvPr/>
          </p:nvSpPr>
          <p:spPr bwMode="auto">
            <a:xfrm>
              <a:off x="3629" y="825"/>
              <a:ext cx="83" cy="31"/>
            </a:xfrm>
            <a:custGeom>
              <a:avLst/>
              <a:gdLst>
                <a:gd name="T0" fmla="*/ 33 w 35"/>
                <a:gd name="T1" fmla="*/ 4 h 13"/>
                <a:gd name="T2" fmla="*/ 20 w 35"/>
                <a:gd name="T3" fmla="*/ 2 h 13"/>
                <a:gd name="T4" fmla="*/ 6 w 35"/>
                <a:gd name="T5" fmla="*/ 0 h 13"/>
                <a:gd name="T6" fmla="*/ 5 w 35"/>
                <a:gd name="T7" fmla="*/ 8 h 13"/>
                <a:gd name="T8" fmla="*/ 19 w 35"/>
                <a:gd name="T9" fmla="*/ 11 h 13"/>
                <a:gd name="T10" fmla="*/ 32 w 35"/>
                <a:gd name="T11" fmla="*/ 11 h 13"/>
                <a:gd name="T12" fmla="*/ 33 w 35"/>
                <a:gd name="T1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3">
                  <a:moveTo>
                    <a:pt x="33" y="4"/>
                  </a:moveTo>
                  <a:cubicBezTo>
                    <a:pt x="29" y="2"/>
                    <a:pt x="24" y="2"/>
                    <a:pt x="20" y="2"/>
                  </a:cubicBezTo>
                  <a:cubicBezTo>
                    <a:pt x="16" y="1"/>
                    <a:pt x="11" y="1"/>
                    <a:pt x="6" y="0"/>
                  </a:cubicBezTo>
                  <a:cubicBezTo>
                    <a:pt x="1" y="0"/>
                    <a:pt x="0" y="7"/>
                    <a:pt x="5" y="8"/>
                  </a:cubicBezTo>
                  <a:cubicBezTo>
                    <a:pt x="10" y="9"/>
                    <a:pt x="14" y="10"/>
                    <a:pt x="19" y="11"/>
                  </a:cubicBezTo>
                  <a:cubicBezTo>
                    <a:pt x="23" y="12"/>
                    <a:pt x="28" y="13"/>
                    <a:pt x="32" y="11"/>
                  </a:cubicBezTo>
                  <a:cubicBezTo>
                    <a:pt x="35" y="10"/>
                    <a:pt x="35" y="6"/>
                    <a:pt x="3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1" name="Freeform 15">
              <a:extLst>
                <a:ext uri="{FF2B5EF4-FFF2-40B4-BE49-F238E27FC236}">
                  <a16:creationId xmlns:a16="http://schemas.microsoft.com/office/drawing/2014/main" id="{A9A72A36-FBCF-4592-A197-668CD490FC08}"/>
                </a:ext>
              </a:extLst>
            </p:cNvPr>
            <p:cNvSpPr/>
            <p:nvPr/>
          </p:nvSpPr>
          <p:spPr bwMode="auto">
            <a:xfrm>
              <a:off x="3764" y="823"/>
              <a:ext cx="74" cy="26"/>
            </a:xfrm>
            <a:custGeom>
              <a:avLst/>
              <a:gdLst>
                <a:gd name="T0" fmla="*/ 30 w 31"/>
                <a:gd name="T1" fmla="*/ 5 h 11"/>
                <a:gd name="T2" fmla="*/ 18 w 31"/>
                <a:gd name="T3" fmla="*/ 1 h 11"/>
                <a:gd name="T4" fmla="*/ 4 w 31"/>
                <a:gd name="T5" fmla="*/ 2 h 11"/>
                <a:gd name="T6" fmla="*/ 5 w 31"/>
                <a:gd name="T7" fmla="*/ 8 h 11"/>
                <a:gd name="T8" fmla="*/ 17 w 31"/>
                <a:gd name="T9" fmla="*/ 9 h 11"/>
                <a:gd name="T10" fmla="*/ 28 w 31"/>
                <a:gd name="T11" fmla="*/ 10 h 11"/>
                <a:gd name="T12" fmla="*/ 30 w 31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">
                  <a:moveTo>
                    <a:pt x="30" y="5"/>
                  </a:moveTo>
                  <a:cubicBezTo>
                    <a:pt x="27" y="1"/>
                    <a:pt x="23" y="1"/>
                    <a:pt x="18" y="1"/>
                  </a:cubicBezTo>
                  <a:cubicBezTo>
                    <a:pt x="14" y="0"/>
                    <a:pt x="9" y="0"/>
                    <a:pt x="4" y="2"/>
                  </a:cubicBezTo>
                  <a:cubicBezTo>
                    <a:pt x="0" y="3"/>
                    <a:pt x="1" y="8"/>
                    <a:pt x="5" y="8"/>
                  </a:cubicBezTo>
                  <a:cubicBezTo>
                    <a:pt x="9" y="8"/>
                    <a:pt x="13" y="8"/>
                    <a:pt x="17" y="9"/>
                  </a:cubicBezTo>
                  <a:cubicBezTo>
                    <a:pt x="21" y="9"/>
                    <a:pt x="24" y="11"/>
                    <a:pt x="28" y="10"/>
                  </a:cubicBezTo>
                  <a:cubicBezTo>
                    <a:pt x="30" y="9"/>
                    <a:pt x="31" y="7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2" name="Freeform 16">
              <a:extLst>
                <a:ext uri="{FF2B5EF4-FFF2-40B4-BE49-F238E27FC236}">
                  <a16:creationId xmlns:a16="http://schemas.microsoft.com/office/drawing/2014/main" id="{1DA592A0-2A9D-4E6C-B1AE-21AC85513EEC}"/>
                </a:ext>
              </a:extLst>
            </p:cNvPr>
            <p:cNvSpPr/>
            <p:nvPr/>
          </p:nvSpPr>
          <p:spPr bwMode="auto">
            <a:xfrm>
              <a:off x="3892" y="828"/>
              <a:ext cx="71" cy="23"/>
            </a:xfrm>
            <a:custGeom>
              <a:avLst/>
              <a:gdLst>
                <a:gd name="T0" fmla="*/ 28 w 30"/>
                <a:gd name="T1" fmla="*/ 2 h 10"/>
                <a:gd name="T2" fmla="*/ 17 w 30"/>
                <a:gd name="T3" fmla="*/ 1 h 10"/>
                <a:gd name="T4" fmla="*/ 4 w 30"/>
                <a:gd name="T5" fmla="*/ 1 h 10"/>
                <a:gd name="T6" fmla="*/ 4 w 30"/>
                <a:gd name="T7" fmla="*/ 8 h 10"/>
                <a:gd name="T8" fmla="*/ 17 w 30"/>
                <a:gd name="T9" fmla="*/ 9 h 10"/>
                <a:gd name="T10" fmla="*/ 28 w 30"/>
                <a:gd name="T11" fmla="*/ 8 h 10"/>
                <a:gd name="T12" fmla="*/ 28 w 30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0">
                  <a:moveTo>
                    <a:pt x="28" y="2"/>
                  </a:moveTo>
                  <a:cubicBezTo>
                    <a:pt x="25" y="0"/>
                    <a:pt x="21" y="1"/>
                    <a:pt x="17" y="1"/>
                  </a:cubicBezTo>
                  <a:cubicBezTo>
                    <a:pt x="13" y="1"/>
                    <a:pt x="8" y="1"/>
                    <a:pt x="4" y="1"/>
                  </a:cubicBezTo>
                  <a:cubicBezTo>
                    <a:pt x="0" y="2"/>
                    <a:pt x="0" y="8"/>
                    <a:pt x="4" y="8"/>
                  </a:cubicBezTo>
                  <a:cubicBezTo>
                    <a:pt x="8" y="8"/>
                    <a:pt x="13" y="9"/>
                    <a:pt x="17" y="9"/>
                  </a:cubicBezTo>
                  <a:cubicBezTo>
                    <a:pt x="21" y="9"/>
                    <a:pt x="25" y="10"/>
                    <a:pt x="28" y="8"/>
                  </a:cubicBezTo>
                  <a:cubicBezTo>
                    <a:pt x="30" y="6"/>
                    <a:pt x="30" y="3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3" name="Freeform 17">
              <a:extLst>
                <a:ext uri="{FF2B5EF4-FFF2-40B4-BE49-F238E27FC236}">
                  <a16:creationId xmlns:a16="http://schemas.microsoft.com/office/drawing/2014/main" id="{D5C1F552-41A0-4C5E-99EF-B362F47AF3D9}"/>
                </a:ext>
              </a:extLst>
            </p:cNvPr>
            <p:cNvSpPr/>
            <p:nvPr/>
          </p:nvSpPr>
          <p:spPr bwMode="auto">
            <a:xfrm>
              <a:off x="4013" y="832"/>
              <a:ext cx="90" cy="24"/>
            </a:xfrm>
            <a:custGeom>
              <a:avLst/>
              <a:gdLst>
                <a:gd name="T0" fmla="*/ 34 w 38"/>
                <a:gd name="T1" fmla="*/ 1 h 10"/>
                <a:gd name="T2" fmla="*/ 20 w 38"/>
                <a:gd name="T3" fmla="*/ 0 h 10"/>
                <a:gd name="T4" fmla="*/ 4 w 38"/>
                <a:gd name="T5" fmla="*/ 1 h 10"/>
                <a:gd name="T6" fmla="*/ 4 w 38"/>
                <a:gd name="T7" fmla="*/ 8 h 10"/>
                <a:gd name="T8" fmla="*/ 20 w 38"/>
                <a:gd name="T9" fmla="*/ 9 h 10"/>
                <a:gd name="T10" fmla="*/ 34 w 38"/>
                <a:gd name="T11" fmla="*/ 9 h 10"/>
                <a:gd name="T12" fmla="*/ 34 w 38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0">
                  <a:moveTo>
                    <a:pt x="34" y="1"/>
                  </a:moveTo>
                  <a:cubicBezTo>
                    <a:pt x="30" y="0"/>
                    <a:pt x="25" y="0"/>
                    <a:pt x="20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0" y="1"/>
                    <a:pt x="0" y="8"/>
                    <a:pt x="4" y="8"/>
                  </a:cubicBezTo>
                  <a:cubicBezTo>
                    <a:pt x="10" y="8"/>
                    <a:pt x="15" y="9"/>
                    <a:pt x="20" y="9"/>
                  </a:cubicBezTo>
                  <a:cubicBezTo>
                    <a:pt x="25" y="9"/>
                    <a:pt x="30" y="10"/>
                    <a:pt x="34" y="9"/>
                  </a:cubicBezTo>
                  <a:cubicBezTo>
                    <a:pt x="38" y="7"/>
                    <a:pt x="38" y="3"/>
                    <a:pt x="3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4" name="Freeform 18">
              <a:extLst>
                <a:ext uri="{FF2B5EF4-FFF2-40B4-BE49-F238E27FC236}">
                  <a16:creationId xmlns:a16="http://schemas.microsoft.com/office/drawing/2014/main" id="{68520377-3624-4B31-B0F4-57FFA943C7F8}"/>
                </a:ext>
              </a:extLst>
            </p:cNvPr>
            <p:cNvSpPr/>
            <p:nvPr/>
          </p:nvSpPr>
          <p:spPr bwMode="auto">
            <a:xfrm>
              <a:off x="4167" y="825"/>
              <a:ext cx="66" cy="26"/>
            </a:xfrm>
            <a:custGeom>
              <a:avLst/>
              <a:gdLst>
                <a:gd name="T0" fmla="*/ 25 w 28"/>
                <a:gd name="T1" fmla="*/ 1 h 11"/>
                <a:gd name="T2" fmla="*/ 3 w 28"/>
                <a:gd name="T3" fmla="*/ 5 h 11"/>
                <a:gd name="T4" fmla="*/ 4 w 28"/>
                <a:gd name="T5" fmla="*/ 11 h 11"/>
                <a:gd name="T6" fmla="*/ 25 w 28"/>
                <a:gd name="T7" fmla="*/ 7 h 11"/>
                <a:gd name="T8" fmla="*/ 25 w 28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1">
                  <a:moveTo>
                    <a:pt x="25" y="1"/>
                  </a:moveTo>
                  <a:cubicBezTo>
                    <a:pt x="18" y="0"/>
                    <a:pt x="10" y="3"/>
                    <a:pt x="3" y="5"/>
                  </a:cubicBezTo>
                  <a:cubicBezTo>
                    <a:pt x="0" y="5"/>
                    <a:pt x="0" y="11"/>
                    <a:pt x="4" y="11"/>
                  </a:cubicBezTo>
                  <a:cubicBezTo>
                    <a:pt x="11" y="10"/>
                    <a:pt x="19" y="10"/>
                    <a:pt x="25" y="7"/>
                  </a:cubicBezTo>
                  <a:cubicBezTo>
                    <a:pt x="28" y="6"/>
                    <a:pt x="27" y="2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5" name="Freeform 19">
              <a:extLst>
                <a:ext uri="{FF2B5EF4-FFF2-40B4-BE49-F238E27FC236}">
                  <a16:creationId xmlns:a16="http://schemas.microsoft.com/office/drawing/2014/main" id="{A78CFD07-1350-4B3E-BE47-43FCDCB5DA5A}"/>
                </a:ext>
              </a:extLst>
            </p:cNvPr>
            <p:cNvSpPr/>
            <p:nvPr/>
          </p:nvSpPr>
          <p:spPr bwMode="auto">
            <a:xfrm>
              <a:off x="4302" y="835"/>
              <a:ext cx="64" cy="24"/>
            </a:xfrm>
            <a:custGeom>
              <a:avLst/>
              <a:gdLst>
                <a:gd name="T0" fmla="*/ 23 w 27"/>
                <a:gd name="T1" fmla="*/ 3 h 10"/>
                <a:gd name="T2" fmla="*/ 12 w 27"/>
                <a:gd name="T3" fmla="*/ 1 h 10"/>
                <a:gd name="T4" fmla="*/ 2 w 27"/>
                <a:gd name="T5" fmla="*/ 2 h 10"/>
                <a:gd name="T6" fmla="*/ 1 w 27"/>
                <a:gd name="T7" fmla="*/ 5 h 10"/>
                <a:gd name="T8" fmla="*/ 11 w 27"/>
                <a:gd name="T9" fmla="*/ 9 h 10"/>
                <a:gd name="T10" fmla="*/ 22 w 27"/>
                <a:gd name="T11" fmla="*/ 10 h 10"/>
                <a:gd name="T12" fmla="*/ 23 w 27"/>
                <a:gd name="T1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0">
                  <a:moveTo>
                    <a:pt x="23" y="3"/>
                  </a:moveTo>
                  <a:cubicBezTo>
                    <a:pt x="20" y="2"/>
                    <a:pt x="16" y="2"/>
                    <a:pt x="12" y="1"/>
                  </a:cubicBezTo>
                  <a:cubicBezTo>
                    <a:pt x="9" y="1"/>
                    <a:pt x="5" y="0"/>
                    <a:pt x="2" y="2"/>
                  </a:cubicBezTo>
                  <a:cubicBezTo>
                    <a:pt x="1" y="2"/>
                    <a:pt x="0" y="4"/>
                    <a:pt x="1" y="5"/>
                  </a:cubicBezTo>
                  <a:cubicBezTo>
                    <a:pt x="4" y="7"/>
                    <a:pt x="7" y="8"/>
                    <a:pt x="11" y="9"/>
                  </a:cubicBezTo>
                  <a:cubicBezTo>
                    <a:pt x="15" y="9"/>
                    <a:pt x="19" y="10"/>
                    <a:pt x="22" y="10"/>
                  </a:cubicBezTo>
                  <a:cubicBezTo>
                    <a:pt x="26" y="10"/>
                    <a:pt x="27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6" name="Freeform 20">
              <a:extLst>
                <a:ext uri="{FF2B5EF4-FFF2-40B4-BE49-F238E27FC236}">
                  <a16:creationId xmlns:a16="http://schemas.microsoft.com/office/drawing/2014/main" id="{D75A3FE3-2166-452C-A18F-FB5BCD846EA0}"/>
                </a:ext>
              </a:extLst>
            </p:cNvPr>
            <p:cNvSpPr/>
            <p:nvPr/>
          </p:nvSpPr>
          <p:spPr bwMode="auto">
            <a:xfrm>
              <a:off x="4416" y="840"/>
              <a:ext cx="80" cy="19"/>
            </a:xfrm>
            <a:custGeom>
              <a:avLst/>
              <a:gdLst>
                <a:gd name="T0" fmla="*/ 31 w 34"/>
                <a:gd name="T1" fmla="*/ 2 h 8"/>
                <a:gd name="T2" fmla="*/ 19 w 34"/>
                <a:gd name="T3" fmla="*/ 0 h 8"/>
                <a:gd name="T4" fmla="*/ 3 w 34"/>
                <a:gd name="T5" fmla="*/ 1 h 8"/>
                <a:gd name="T6" fmla="*/ 3 w 34"/>
                <a:gd name="T7" fmla="*/ 6 h 8"/>
                <a:gd name="T8" fmla="*/ 18 w 34"/>
                <a:gd name="T9" fmla="*/ 7 h 8"/>
                <a:gd name="T10" fmla="*/ 31 w 34"/>
                <a:gd name="T11" fmla="*/ 7 h 8"/>
                <a:gd name="T12" fmla="*/ 31 w 34"/>
                <a:gd name="T1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">
                  <a:moveTo>
                    <a:pt x="31" y="2"/>
                  </a:moveTo>
                  <a:cubicBezTo>
                    <a:pt x="28" y="0"/>
                    <a:pt x="23" y="0"/>
                    <a:pt x="19" y="0"/>
                  </a:cubicBezTo>
                  <a:cubicBezTo>
                    <a:pt x="14" y="0"/>
                    <a:pt x="9" y="1"/>
                    <a:pt x="3" y="1"/>
                  </a:cubicBezTo>
                  <a:cubicBezTo>
                    <a:pt x="0" y="1"/>
                    <a:pt x="0" y="5"/>
                    <a:pt x="3" y="6"/>
                  </a:cubicBezTo>
                  <a:cubicBezTo>
                    <a:pt x="8" y="6"/>
                    <a:pt x="13" y="7"/>
                    <a:pt x="18" y="7"/>
                  </a:cubicBezTo>
                  <a:cubicBezTo>
                    <a:pt x="22" y="7"/>
                    <a:pt x="27" y="8"/>
                    <a:pt x="31" y="7"/>
                  </a:cubicBezTo>
                  <a:cubicBezTo>
                    <a:pt x="33" y="6"/>
                    <a:pt x="34" y="3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7" name="Freeform 21">
              <a:extLst>
                <a:ext uri="{FF2B5EF4-FFF2-40B4-BE49-F238E27FC236}">
                  <a16:creationId xmlns:a16="http://schemas.microsoft.com/office/drawing/2014/main" id="{58BD2C97-66AC-4859-8EC8-5F637DA0CDC8}"/>
                </a:ext>
              </a:extLst>
            </p:cNvPr>
            <p:cNvSpPr/>
            <p:nvPr/>
          </p:nvSpPr>
          <p:spPr bwMode="auto">
            <a:xfrm>
              <a:off x="4551" y="837"/>
              <a:ext cx="71" cy="26"/>
            </a:xfrm>
            <a:custGeom>
              <a:avLst/>
              <a:gdLst>
                <a:gd name="T0" fmla="*/ 28 w 30"/>
                <a:gd name="T1" fmla="*/ 3 h 11"/>
                <a:gd name="T2" fmla="*/ 4 w 30"/>
                <a:gd name="T3" fmla="*/ 2 h 11"/>
                <a:gd name="T4" fmla="*/ 4 w 30"/>
                <a:gd name="T5" fmla="*/ 9 h 11"/>
                <a:gd name="T6" fmla="*/ 28 w 30"/>
                <a:gd name="T7" fmla="*/ 8 h 11"/>
                <a:gd name="T8" fmla="*/ 28 w 30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1">
                  <a:moveTo>
                    <a:pt x="28" y="3"/>
                  </a:moveTo>
                  <a:cubicBezTo>
                    <a:pt x="21" y="0"/>
                    <a:pt x="11" y="2"/>
                    <a:pt x="4" y="2"/>
                  </a:cubicBezTo>
                  <a:cubicBezTo>
                    <a:pt x="0" y="2"/>
                    <a:pt x="0" y="9"/>
                    <a:pt x="4" y="9"/>
                  </a:cubicBezTo>
                  <a:cubicBezTo>
                    <a:pt x="11" y="9"/>
                    <a:pt x="21" y="11"/>
                    <a:pt x="28" y="8"/>
                  </a:cubicBezTo>
                  <a:cubicBezTo>
                    <a:pt x="30" y="7"/>
                    <a:pt x="30" y="3"/>
                    <a:pt x="2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8" name="Freeform 22">
              <a:extLst>
                <a:ext uri="{FF2B5EF4-FFF2-40B4-BE49-F238E27FC236}">
                  <a16:creationId xmlns:a16="http://schemas.microsoft.com/office/drawing/2014/main" id="{D177F52D-26D9-4FA9-95EC-5748DBC034C3}"/>
                </a:ext>
              </a:extLst>
            </p:cNvPr>
            <p:cNvSpPr/>
            <p:nvPr/>
          </p:nvSpPr>
          <p:spPr bwMode="auto">
            <a:xfrm>
              <a:off x="4691" y="844"/>
              <a:ext cx="64" cy="22"/>
            </a:xfrm>
            <a:custGeom>
              <a:avLst/>
              <a:gdLst>
                <a:gd name="T0" fmla="*/ 24 w 27"/>
                <a:gd name="T1" fmla="*/ 1 h 9"/>
                <a:gd name="T2" fmla="*/ 12 w 27"/>
                <a:gd name="T3" fmla="*/ 1 h 9"/>
                <a:gd name="T4" fmla="*/ 2 w 27"/>
                <a:gd name="T5" fmla="*/ 2 h 9"/>
                <a:gd name="T6" fmla="*/ 2 w 27"/>
                <a:gd name="T7" fmla="*/ 7 h 9"/>
                <a:gd name="T8" fmla="*/ 12 w 27"/>
                <a:gd name="T9" fmla="*/ 8 h 9"/>
                <a:gd name="T10" fmla="*/ 24 w 27"/>
                <a:gd name="T11" fmla="*/ 8 h 9"/>
                <a:gd name="T12" fmla="*/ 24 w 2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9">
                  <a:moveTo>
                    <a:pt x="24" y="1"/>
                  </a:moveTo>
                  <a:cubicBezTo>
                    <a:pt x="20" y="0"/>
                    <a:pt x="16" y="0"/>
                    <a:pt x="12" y="1"/>
                  </a:cubicBezTo>
                  <a:cubicBezTo>
                    <a:pt x="9" y="1"/>
                    <a:pt x="5" y="0"/>
                    <a:pt x="2" y="2"/>
                  </a:cubicBezTo>
                  <a:cubicBezTo>
                    <a:pt x="0" y="3"/>
                    <a:pt x="0" y="5"/>
                    <a:pt x="2" y="7"/>
                  </a:cubicBezTo>
                  <a:cubicBezTo>
                    <a:pt x="5" y="8"/>
                    <a:pt x="9" y="8"/>
                    <a:pt x="12" y="8"/>
                  </a:cubicBezTo>
                  <a:cubicBezTo>
                    <a:pt x="16" y="9"/>
                    <a:pt x="20" y="9"/>
                    <a:pt x="24" y="8"/>
                  </a:cubicBezTo>
                  <a:cubicBezTo>
                    <a:pt x="27" y="7"/>
                    <a:pt x="27" y="2"/>
                    <a:pt x="2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9" name="Freeform 23">
              <a:extLst>
                <a:ext uri="{FF2B5EF4-FFF2-40B4-BE49-F238E27FC236}">
                  <a16:creationId xmlns:a16="http://schemas.microsoft.com/office/drawing/2014/main" id="{116C182B-5422-4DB8-8B01-F27D1BF2E64C}"/>
                </a:ext>
              </a:extLst>
            </p:cNvPr>
            <p:cNvSpPr/>
            <p:nvPr/>
          </p:nvSpPr>
          <p:spPr bwMode="auto">
            <a:xfrm>
              <a:off x="4814" y="851"/>
              <a:ext cx="88" cy="29"/>
            </a:xfrm>
            <a:custGeom>
              <a:avLst/>
              <a:gdLst>
                <a:gd name="T0" fmla="*/ 34 w 37"/>
                <a:gd name="T1" fmla="*/ 4 h 12"/>
                <a:gd name="T2" fmla="*/ 21 w 37"/>
                <a:gd name="T3" fmla="*/ 2 h 12"/>
                <a:gd name="T4" fmla="*/ 5 w 37"/>
                <a:gd name="T5" fmla="*/ 1 h 12"/>
                <a:gd name="T6" fmla="*/ 4 w 37"/>
                <a:gd name="T7" fmla="*/ 7 h 12"/>
                <a:gd name="T8" fmla="*/ 34 w 37"/>
                <a:gd name="T9" fmla="*/ 8 h 12"/>
                <a:gd name="T10" fmla="*/ 34 w 37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2">
                  <a:moveTo>
                    <a:pt x="34" y="4"/>
                  </a:moveTo>
                  <a:cubicBezTo>
                    <a:pt x="30" y="2"/>
                    <a:pt x="26" y="2"/>
                    <a:pt x="21" y="2"/>
                  </a:cubicBezTo>
                  <a:cubicBezTo>
                    <a:pt x="16" y="2"/>
                    <a:pt x="11" y="1"/>
                    <a:pt x="5" y="1"/>
                  </a:cubicBezTo>
                  <a:cubicBezTo>
                    <a:pt x="2" y="0"/>
                    <a:pt x="0" y="5"/>
                    <a:pt x="4" y="7"/>
                  </a:cubicBezTo>
                  <a:cubicBezTo>
                    <a:pt x="13" y="9"/>
                    <a:pt x="25" y="12"/>
                    <a:pt x="34" y="8"/>
                  </a:cubicBezTo>
                  <a:cubicBezTo>
                    <a:pt x="36" y="7"/>
                    <a:pt x="37" y="4"/>
                    <a:pt x="3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0" name="Freeform 24">
              <a:extLst>
                <a:ext uri="{FF2B5EF4-FFF2-40B4-BE49-F238E27FC236}">
                  <a16:creationId xmlns:a16="http://schemas.microsoft.com/office/drawing/2014/main" id="{8728AD0F-7CB3-4335-B143-5648C37CAB50}"/>
                </a:ext>
              </a:extLst>
            </p:cNvPr>
            <p:cNvSpPr/>
            <p:nvPr/>
          </p:nvSpPr>
          <p:spPr bwMode="auto">
            <a:xfrm>
              <a:off x="4942" y="856"/>
              <a:ext cx="71" cy="19"/>
            </a:xfrm>
            <a:custGeom>
              <a:avLst/>
              <a:gdLst>
                <a:gd name="T0" fmla="*/ 26 w 30"/>
                <a:gd name="T1" fmla="*/ 1 h 8"/>
                <a:gd name="T2" fmla="*/ 4 w 30"/>
                <a:gd name="T3" fmla="*/ 1 h 8"/>
                <a:gd name="T4" fmla="*/ 4 w 30"/>
                <a:gd name="T5" fmla="*/ 7 h 8"/>
                <a:gd name="T6" fmla="*/ 26 w 30"/>
                <a:gd name="T7" fmla="*/ 7 h 8"/>
                <a:gd name="T8" fmla="*/ 26 w 30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8">
                  <a:moveTo>
                    <a:pt x="26" y="1"/>
                  </a:moveTo>
                  <a:cubicBezTo>
                    <a:pt x="19" y="0"/>
                    <a:pt x="11" y="0"/>
                    <a:pt x="4" y="1"/>
                  </a:cubicBezTo>
                  <a:cubicBezTo>
                    <a:pt x="0" y="1"/>
                    <a:pt x="0" y="6"/>
                    <a:pt x="4" y="7"/>
                  </a:cubicBezTo>
                  <a:cubicBezTo>
                    <a:pt x="11" y="7"/>
                    <a:pt x="19" y="8"/>
                    <a:pt x="26" y="7"/>
                  </a:cubicBezTo>
                  <a:cubicBezTo>
                    <a:pt x="30" y="6"/>
                    <a:pt x="30" y="1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1" name="Freeform 25">
              <a:extLst>
                <a:ext uri="{FF2B5EF4-FFF2-40B4-BE49-F238E27FC236}">
                  <a16:creationId xmlns:a16="http://schemas.microsoft.com/office/drawing/2014/main" id="{4C0F3F64-9727-430E-9A1F-1F9250109CB8}"/>
                </a:ext>
              </a:extLst>
            </p:cNvPr>
            <p:cNvSpPr/>
            <p:nvPr/>
          </p:nvSpPr>
          <p:spPr bwMode="auto">
            <a:xfrm>
              <a:off x="5058" y="849"/>
              <a:ext cx="128" cy="67"/>
            </a:xfrm>
            <a:custGeom>
              <a:avLst/>
              <a:gdLst>
                <a:gd name="T0" fmla="*/ 49 w 54"/>
                <a:gd name="T1" fmla="*/ 17 h 28"/>
                <a:gd name="T2" fmla="*/ 4 w 54"/>
                <a:gd name="T3" fmla="*/ 6 h 28"/>
                <a:gd name="T4" fmla="*/ 4 w 54"/>
                <a:gd name="T5" fmla="*/ 12 h 28"/>
                <a:gd name="T6" fmla="*/ 43 w 54"/>
                <a:gd name="T7" fmla="*/ 24 h 28"/>
                <a:gd name="T8" fmla="*/ 49 w 54"/>
                <a:gd name="T9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8">
                  <a:moveTo>
                    <a:pt x="49" y="17"/>
                  </a:moveTo>
                  <a:cubicBezTo>
                    <a:pt x="37" y="5"/>
                    <a:pt x="20" y="0"/>
                    <a:pt x="4" y="6"/>
                  </a:cubicBezTo>
                  <a:cubicBezTo>
                    <a:pt x="0" y="7"/>
                    <a:pt x="1" y="12"/>
                    <a:pt x="4" y="12"/>
                  </a:cubicBezTo>
                  <a:cubicBezTo>
                    <a:pt x="18" y="10"/>
                    <a:pt x="32" y="14"/>
                    <a:pt x="43" y="24"/>
                  </a:cubicBezTo>
                  <a:cubicBezTo>
                    <a:pt x="47" y="28"/>
                    <a:pt x="54" y="21"/>
                    <a:pt x="4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2" name="Freeform 26">
              <a:extLst>
                <a:ext uri="{FF2B5EF4-FFF2-40B4-BE49-F238E27FC236}">
                  <a16:creationId xmlns:a16="http://schemas.microsoft.com/office/drawing/2014/main" id="{945078BA-AA74-482A-B3D5-5C3F286A132C}"/>
                </a:ext>
              </a:extLst>
            </p:cNvPr>
            <p:cNvSpPr/>
            <p:nvPr/>
          </p:nvSpPr>
          <p:spPr bwMode="auto">
            <a:xfrm>
              <a:off x="5203" y="913"/>
              <a:ext cx="78" cy="62"/>
            </a:xfrm>
            <a:custGeom>
              <a:avLst/>
              <a:gdLst>
                <a:gd name="T0" fmla="*/ 32 w 33"/>
                <a:gd name="T1" fmla="*/ 21 h 26"/>
                <a:gd name="T2" fmla="*/ 20 w 33"/>
                <a:gd name="T3" fmla="*/ 11 h 26"/>
                <a:gd name="T4" fmla="*/ 5 w 33"/>
                <a:gd name="T5" fmla="*/ 2 h 26"/>
                <a:gd name="T6" fmla="*/ 2 w 33"/>
                <a:gd name="T7" fmla="*/ 5 h 26"/>
                <a:gd name="T8" fmla="*/ 15 w 33"/>
                <a:gd name="T9" fmla="*/ 16 h 26"/>
                <a:gd name="T10" fmla="*/ 28 w 33"/>
                <a:gd name="T11" fmla="*/ 25 h 26"/>
                <a:gd name="T12" fmla="*/ 32 w 33"/>
                <a:gd name="T13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6">
                  <a:moveTo>
                    <a:pt x="32" y="21"/>
                  </a:moveTo>
                  <a:cubicBezTo>
                    <a:pt x="29" y="17"/>
                    <a:pt x="24" y="14"/>
                    <a:pt x="20" y="11"/>
                  </a:cubicBezTo>
                  <a:cubicBezTo>
                    <a:pt x="15" y="8"/>
                    <a:pt x="10" y="5"/>
                    <a:pt x="5" y="2"/>
                  </a:cubicBezTo>
                  <a:cubicBezTo>
                    <a:pt x="2" y="0"/>
                    <a:pt x="0" y="3"/>
                    <a:pt x="2" y="5"/>
                  </a:cubicBezTo>
                  <a:cubicBezTo>
                    <a:pt x="6" y="9"/>
                    <a:pt x="10" y="13"/>
                    <a:pt x="15" y="16"/>
                  </a:cubicBezTo>
                  <a:cubicBezTo>
                    <a:pt x="19" y="19"/>
                    <a:pt x="23" y="24"/>
                    <a:pt x="28" y="25"/>
                  </a:cubicBezTo>
                  <a:cubicBezTo>
                    <a:pt x="31" y="26"/>
                    <a:pt x="33" y="23"/>
                    <a:pt x="3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3" name="Freeform 27">
              <a:extLst>
                <a:ext uri="{FF2B5EF4-FFF2-40B4-BE49-F238E27FC236}">
                  <a16:creationId xmlns:a16="http://schemas.microsoft.com/office/drawing/2014/main" id="{1B502C91-A30F-4692-A64B-3CBEFB564078}"/>
                </a:ext>
              </a:extLst>
            </p:cNvPr>
            <p:cNvSpPr/>
            <p:nvPr/>
          </p:nvSpPr>
          <p:spPr bwMode="auto">
            <a:xfrm>
              <a:off x="5314" y="997"/>
              <a:ext cx="52" cy="45"/>
            </a:xfrm>
            <a:custGeom>
              <a:avLst/>
              <a:gdLst>
                <a:gd name="T0" fmla="*/ 21 w 22"/>
                <a:gd name="T1" fmla="*/ 15 h 19"/>
                <a:gd name="T2" fmla="*/ 15 w 22"/>
                <a:gd name="T3" fmla="*/ 8 h 19"/>
                <a:gd name="T4" fmla="*/ 7 w 22"/>
                <a:gd name="T5" fmla="*/ 2 h 19"/>
                <a:gd name="T6" fmla="*/ 3 w 22"/>
                <a:gd name="T7" fmla="*/ 7 h 19"/>
                <a:gd name="T8" fmla="*/ 10 w 22"/>
                <a:gd name="T9" fmla="*/ 13 h 19"/>
                <a:gd name="T10" fmla="*/ 18 w 22"/>
                <a:gd name="T11" fmla="*/ 18 h 19"/>
                <a:gd name="T12" fmla="*/ 21 w 22"/>
                <a:gd name="T13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9">
                  <a:moveTo>
                    <a:pt x="21" y="15"/>
                  </a:moveTo>
                  <a:cubicBezTo>
                    <a:pt x="20" y="12"/>
                    <a:pt x="17" y="10"/>
                    <a:pt x="15" y="8"/>
                  </a:cubicBezTo>
                  <a:cubicBezTo>
                    <a:pt x="12" y="6"/>
                    <a:pt x="9" y="4"/>
                    <a:pt x="7" y="2"/>
                  </a:cubicBezTo>
                  <a:cubicBezTo>
                    <a:pt x="4" y="0"/>
                    <a:pt x="0" y="5"/>
                    <a:pt x="3" y="7"/>
                  </a:cubicBezTo>
                  <a:cubicBezTo>
                    <a:pt x="5" y="9"/>
                    <a:pt x="8" y="11"/>
                    <a:pt x="10" y="13"/>
                  </a:cubicBezTo>
                  <a:cubicBezTo>
                    <a:pt x="12" y="15"/>
                    <a:pt x="15" y="18"/>
                    <a:pt x="18" y="18"/>
                  </a:cubicBezTo>
                  <a:cubicBezTo>
                    <a:pt x="20" y="19"/>
                    <a:pt x="22" y="17"/>
                    <a:pt x="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4" name="Freeform 28">
              <a:extLst>
                <a:ext uri="{FF2B5EF4-FFF2-40B4-BE49-F238E27FC236}">
                  <a16:creationId xmlns:a16="http://schemas.microsoft.com/office/drawing/2014/main" id="{41D59416-06C1-41B9-A14A-2C784A47C83E}"/>
                </a:ext>
              </a:extLst>
            </p:cNvPr>
            <p:cNvSpPr/>
            <p:nvPr/>
          </p:nvSpPr>
          <p:spPr bwMode="auto">
            <a:xfrm>
              <a:off x="5395" y="1063"/>
              <a:ext cx="63" cy="43"/>
            </a:xfrm>
            <a:custGeom>
              <a:avLst/>
              <a:gdLst>
                <a:gd name="T0" fmla="*/ 27 w 27"/>
                <a:gd name="T1" fmla="*/ 14 h 18"/>
                <a:gd name="T2" fmla="*/ 18 w 27"/>
                <a:gd name="T3" fmla="*/ 6 h 18"/>
                <a:gd name="T4" fmla="*/ 5 w 27"/>
                <a:gd name="T5" fmla="*/ 1 h 18"/>
                <a:gd name="T6" fmla="*/ 3 w 27"/>
                <a:gd name="T7" fmla="*/ 5 h 18"/>
                <a:gd name="T8" fmla="*/ 14 w 27"/>
                <a:gd name="T9" fmla="*/ 11 h 18"/>
                <a:gd name="T10" fmla="*/ 23 w 27"/>
                <a:gd name="T11" fmla="*/ 17 h 18"/>
                <a:gd name="T12" fmla="*/ 27 w 27"/>
                <a:gd name="T13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8">
                  <a:moveTo>
                    <a:pt x="27" y="14"/>
                  </a:moveTo>
                  <a:cubicBezTo>
                    <a:pt x="25" y="10"/>
                    <a:pt x="21" y="8"/>
                    <a:pt x="18" y="6"/>
                  </a:cubicBezTo>
                  <a:cubicBezTo>
                    <a:pt x="14" y="4"/>
                    <a:pt x="9" y="2"/>
                    <a:pt x="5" y="1"/>
                  </a:cubicBezTo>
                  <a:cubicBezTo>
                    <a:pt x="2" y="0"/>
                    <a:pt x="0" y="4"/>
                    <a:pt x="3" y="5"/>
                  </a:cubicBezTo>
                  <a:cubicBezTo>
                    <a:pt x="7" y="7"/>
                    <a:pt x="10" y="9"/>
                    <a:pt x="14" y="11"/>
                  </a:cubicBezTo>
                  <a:cubicBezTo>
                    <a:pt x="17" y="13"/>
                    <a:pt x="20" y="17"/>
                    <a:pt x="23" y="17"/>
                  </a:cubicBezTo>
                  <a:cubicBezTo>
                    <a:pt x="25" y="18"/>
                    <a:pt x="27" y="16"/>
                    <a:pt x="2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5" name="Freeform 29">
              <a:extLst>
                <a:ext uri="{FF2B5EF4-FFF2-40B4-BE49-F238E27FC236}">
                  <a16:creationId xmlns:a16="http://schemas.microsoft.com/office/drawing/2014/main" id="{4DC7807F-DFE1-421F-8C56-CF3990CDFE74}"/>
                </a:ext>
              </a:extLst>
            </p:cNvPr>
            <p:cNvSpPr/>
            <p:nvPr/>
          </p:nvSpPr>
          <p:spPr bwMode="auto">
            <a:xfrm>
              <a:off x="5489" y="1130"/>
              <a:ext cx="55" cy="52"/>
            </a:xfrm>
            <a:custGeom>
              <a:avLst/>
              <a:gdLst>
                <a:gd name="T0" fmla="*/ 22 w 23"/>
                <a:gd name="T1" fmla="*/ 16 h 22"/>
                <a:gd name="T2" fmla="*/ 14 w 23"/>
                <a:gd name="T3" fmla="*/ 11 h 22"/>
                <a:gd name="T4" fmla="*/ 6 w 23"/>
                <a:gd name="T5" fmla="*/ 3 h 22"/>
                <a:gd name="T6" fmla="*/ 2 w 23"/>
                <a:gd name="T7" fmla="*/ 6 h 22"/>
                <a:gd name="T8" fmla="*/ 9 w 23"/>
                <a:gd name="T9" fmla="*/ 17 h 22"/>
                <a:gd name="T10" fmla="*/ 21 w 23"/>
                <a:gd name="T11" fmla="*/ 20 h 22"/>
                <a:gd name="T12" fmla="*/ 22 w 23"/>
                <a:gd name="T13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22" y="16"/>
                  </a:moveTo>
                  <a:cubicBezTo>
                    <a:pt x="21" y="13"/>
                    <a:pt x="16" y="13"/>
                    <a:pt x="14" y="11"/>
                  </a:cubicBezTo>
                  <a:cubicBezTo>
                    <a:pt x="11" y="9"/>
                    <a:pt x="8" y="6"/>
                    <a:pt x="6" y="3"/>
                  </a:cubicBezTo>
                  <a:cubicBezTo>
                    <a:pt x="5" y="0"/>
                    <a:pt x="0" y="3"/>
                    <a:pt x="2" y="6"/>
                  </a:cubicBezTo>
                  <a:cubicBezTo>
                    <a:pt x="3" y="10"/>
                    <a:pt x="6" y="14"/>
                    <a:pt x="9" y="17"/>
                  </a:cubicBezTo>
                  <a:cubicBezTo>
                    <a:pt x="12" y="19"/>
                    <a:pt x="18" y="22"/>
                    <a:pt x="21" y="20"/>
                  </a:cubicBezTo>
                  <a:cubicBezTo>
                    <a:pt x="23" y="20"/>
                    <a:pt x="23" y="18"/>
                    <a:pt x="2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6" name="Freeform 30">
              <a:extLst>
                <a:ext uri="{FF2B5EF4-FFF2-40B4-BE49-F238E27FC236}">
                  <a16:creationId xmlns:a16="http://schemas.microsoft.com/office/drawing/2014/main" id="{BD29C779-CBA8-4476-8E1E-549D9F5565D7}"/>
                </a:ext>
              </a:extLst>
            </p:cNvPr>
            <p:cNvSpPr/>
            <p:nvPr/>
          </p:nvSpPr>
          <p:spPr bwMode="auto">
            <a:xfrm>
              <a:off x="5556" y="1194"/>
              <a:ext cx="47" cy="67"/>
            </a:xfrm>
            <a:custGeom>
              <a:avLst/>
              <a:gdLst>
                <a:gd name="T0" fmla="*/ 15 w 20"/>
                <a:gd name="T1" fmla="*/ 13 h 28"/>
                <a:gd name="T2" fmla="*/ 7 w 20"/>
                <a:gd name="T3" fmla="*/ 2 h 28"/>
                <a:gd name="T4" fmla="*/ 2 w 20"/>
                <a:gd name="T5" fmla="*/ 6 h 28"/>
                <a:gd name="T6" fmla="*/ 9 w 20"/>
                <a:gd name="T7" fmla="*/ 16 h 28"/>
                <a:gd name="T8" fmla="*/ 14 w 20"/>
                <a:gd name="T9" fmla="*/ 27 h 28"/>
                <a:gd name="T10" fmla="*/ 20 w 20"/>
                <a:gd name="T11" fmla="*/ 25 h 28"/>
                <a:gd name="T12" fmla="*/ 15 w 20"/>
                <a:gd name="T13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8">
                  <a:moveTo>
                    <a:pt x="15" y="13"/>
                  </a:moveTo>
                  <a:cubicBezTo>
                    <a:pt x="13" y="9"/>
                    <a:pt x="10" y="6"/>
                    <a:pt x="7" y="2"/>
                  </a:cubicBezTo>
                  <a:cubicBezTo>
                    <a:pt x="5" y="0"/>
                    <a:pt x="0" y="3"/>
                    <a:pt x="2" y="6"/>
                  </a:cubicBezTo>
                  <a:cubicBezTo>
                    <a:pt x="4" y="9"/>
                    <a:pt x="7" y="13"/>
                    <a:pt x="9" y="16"/>
                  </a:cubicBezTo>
                  <a:cubicBezTo>
                    <a:pt x="10" y="20"/>
                    <a:pt x="11" y="24"/>
                    <a:pt x="14" y="27"/>
                  </a:cubicBezTo>
                  <a:cubicBezTo>
                    <a:pt x="16" y="28"/>
                    <a:pt x="19" y="28"/>
                    <a:pt x="20" y="25"/>
                  </a:cubicBezTo>
                  <a:cubicBezTo>
                    <a:pt x="20" y="21"/>
                    <a:pt x="18" y="17"/>
                    <a:pt x="1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7" name="Freeform 31">
              <a:extLst>
                <a:ext uri="{FF2B5EF4-FFF2-40B4-BE49-F238E27FC236}">
                  <a16:creationId xmlns:a16="http://schemas.microsoft.com/office/drawing/2014/main" id="{BF7629FC-DC0B-453D-BF96-07F2D575D1C3}"/>
                </a:ext>
              </a:extLst>
            </p:cNvPr>
            <p:cNvSpPr/>
            <p:nvPr/>
          </p:nvSpPr>
          <p:spPr bwMode="auto">
            <a:xfrm>
              <a:off x="3496" y="1630"/>
              <a:ext cx="86" cy="26"/>
            </a:xfrm>
            <a:custGeom>
              <a:avLst/>
              <a:gdLst>
                <a:gd name="T0" fmla="*/ 33 w 36"/>
                <a:gd name="T1" fmla="*/ 3 h 11"/>
                <a:gd name="T2" fmla="*/ 20 w 36"/>
                <a:gd name="T3" fmla="*/ 1 h 11"/>
                <a:gd name="T4" fmla="*/ 4 w 36"/>
                <a:gd name="T5" fmla="*/ 0 h 11"/>
                <a:gd name="T6" fmla="*/ 3 w 36"/>
                <a:gd name="T7" fmla="*/ 7 h 11"/>
                <a:gd name="T8" fmla="*/ 20 w 36"/>
                <a:gd name="T9" fmla="*/ 9 h 11"/>
                <a:gd name="T10" fmla="*/ 33 w 36"/>
                <a:gd name="T11" fmla="*/ 9 h 11"/>
                <a:gd name="T12" fmla="*/ 33 w 36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">
                  <a:moveTo>
                    <a:pt x="33" y="3"/>
                  </a:moveTo>
                  <a:cubicBezTo>
                    <a:pt x="29" y="0"/>
                    <a:pt x="24" y="1"/>
                    <a:pt x="20" y="1"/>
                  </a:cubicBezTo>
                  <a:cubicBezTo>
                    <a:pt x="15" y="0"/>
                    <a:pt x="9" y="0"/>
                    <a:pt x="4" y="0"/>
                  </a:cubicBezTo>
                  <a:cubicBezTo>
                    <a:pt x="1" y="0"/>
                    <a:pt x="0" y="6"/>
                    <a:pt x="3" y="7"/>
                  </a:cubicBezTo>
                  <a:cubicBezTo>
                    <a:pt x="9" y="8"/>
                    <a:pt x="14" y="8"/>
                    <a:pt x="20" y="9"/>
                  </a:cubicBezTo>
                  <a:cubicBezTo>
                    <a:pt x="24" y="10"/>
                    <a:pt x="28" y="11"/>
                    <a:pt x="33" y="9"/>
                  </a:cubicBezTo>
                  <a:cubicBezTo>
                    <a:pt x="36" y="8"/>
                    <a:pt x="35" y="4"/>
                    <a:pt x="3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8" name="Freeform 32">
              <a:extLst>
                <a:ext uri="{FF2B5EF4-FFF2-40B4-BE49-F238E27FC236}">
                  <a16:creationId xmlns:a16="http://schemas.microsoft.com/office/drawing/2014/main" id="{37CDE933-7717-4149-AA2C-41E8D941E8D6}"/>
                </a:ext>
              </a:extLst>
            </p:cNvPr>
            <p:cNvSpPr/>
            <p:nvPr/>
          </p:nvSpPr>
          <p:spPr bwMode="auto">
            <a:xfrm>
              <a:off x="3655" y="1637"/>
              <a:ext cx="83" cy="24"/>
            </a:xfrm>
            <a:custGeom>
              <a:avLst/>
              <a:gdLst>
                <a:gd name="T0" fmla="*/ 32 w 35"/>
                <a:gd name="T1" fmla="*/ 1 h 10"/>
                <a:gd name="T2" fmla="*/ 17 w 35"/>
                <a:gd name="T3" fmla="*/ 1 h 10"/>
                <a:gd name="T4" fmla="*/ 3 w 35"/>
                <a:gd name="T5" fmla="*/ 2 h 10"/>
                <a:gd name="T6" fmla="*/ 3 w 35"/>
                <a:gd name="T7" fmla="*/ 9 h 10"/>
                <a:gd name="T8" fmla="*/ 17 w 35"/>
                <a:gd name="T9" fmla="*/ 10 h 10"/>
                <a:gd name="T10" fmla="*/ 32 w 35"/>
                <a:gd name="T11" fmla="*/ 9 h 10"/>
                <a:gd name="T12" fmla="*/ 32 w 35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0">
                  <a:moveTo>
                    <a:pt x="32" y="1"/>
                  </a:moveTo>
                  <a:cubicBezTo>
                    <a:pt x="27" y="0"/>
                    <a:pt x="22" y="0"/>
                    <a:pt x="17" y="1"/>
                  </a:cubicBezTo>
                  <a:cubicBezTo>
                    <a:pt x="13" y="1"/>
                    <a:pt x="8" y="1"/>
                    <a:pt x="3" y="2"/>
                  </a:cubicBezTo>
                  <a:cubicBezTo>
                    <a:pt x="0" y="2"/>
                    <a:pt x="0" y="8"/>
                    <a:pt x="3" y="9"/>
                  </a:cubicBezTo>
                  <a:cubicBezTo>
                    <a:pt x="8" y="9"/>
                    <a:pt x="13" y="10"/>
                    <a:pt x="17" y="10"/>
                  </a:cubicBezTo>
                  <a:cubicBezTo>
                    <a:pt x="22" y="10"/>
                    <a:pt x="27" y="10"/>
                    <a:pt x="32" y="9"/>
                  </a:cubicBezTo>
                  <a:cubicBezTo>
                    <a:pt x="35" y="8"/>
                    <a:pt x="35" y="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9" name="Freeform 33">
              <a:extLst>
                <a:ext uri="{FF2B5EF4-FFF2-40B4-BE49-F238E27FC236}">
                  <a16:creationId xmlns:a16="http://schemas.microsoft.com/office/drawing/2014/main" id="{468A8276-E1A4-412B-BC05-764616C31FAE}"/>
                </a:ext>
              </a:extLst>
            </p:cNvPr>
            <p:cNvSpPr/>
            <p:nvPr/>
          </p:nvSpPr>
          <p:spPr bwMode="auto">
            <a:xfrm>
              <a:off x="3807" y="1640"/>
              <a:ext cx="104" cy="35"/>
            </a:xfrm>
            <a:custGeom>
              <a:avLst/>
              <a:gdLst>
                <a:gd name="T0" fmla="*/ 40 w 44"/>
                <a:gd name="T1" fmla="*/ 5 h 15"/>
                <a:gd name="T2" fmla="*/ 6 w 44"/>
                <a:gd name="T3" fmla="*/ 6 h 15"/>
                <a:gd name="T4" fmla="*/ 8 w 44"/>
                <a:gd name="T5" fmla="*/ 15 h 15"/>
                <a:gd name="T6" fmla="*/ 24 w 44"/>
                <a:gd name="T7" fmla="*/ 13 h 15"/>
                <a:gd name="T8" fmla="*/ 39 w 44"/>
                <a:gd name="T9" fmla="*/ 13 h 15"/>
                <a:gd name="T10" fmla="*/ 40 w 44"/>
                <a:gd name="T11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15">
                  <a:moveTo>
                    <a:pt x="40" y="5"/>
                  </a:moveTo>
                  <a:cubicBezTo>
                    <a:pt x="30" y="0"/>
                    <a:pt x="16" y="4"/>
                    <a:pt x="6" y="6"/>
                  </a:cubicBezTo>
                  <a:cubicBezTo>
                    <a:pt x="0" y="8"/>
                    <a:pt x="3" y="15"/>
                    <a:pt x="8" y="15"/>
                  </a:cubicBezTo>
                  <a:cubicBezTo>
                    <a:pt x="13" y="14"/>
                    <a:pt x="19" y="13"/>
                    <a:pt x="24" y="13"/>
                  </a:cubicBezTo>
                  <a:cubicBezTo>
                    <a:pt x="29" y="13"/>
                    <a:pt x="34" y="14"/>
                    <a:pt x="39" y="13"/>
                  </a:cubicBezTo>
                  <a:cubicBezTo>
                    <a:pt x="43" y="12"/>
                    <a:pt x="44" y="7"/>
                    <a:pt x="4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0" name="Freeform 34">
              <a:extLst>
                <a:ext uri="{FF2B5EF4-FFF2-40B4-BE49-F238E27FC236}">
                  <a16:creationId xmlns:a16="http://schemas.microsoft.com/office/drawing/2014/main" id="{122E15BB-714D-43D5-BFDC-1F538B4669DC}"/>
                </a:ext>
              </a:extLst>
            </p:cNvPr>
            <p:cNvSpPr/>
            <p:nvPr/>
          </p:nvSpPr>
          <p:spPr bwMode="auto">
            <a:xfrm>
              <a:off x="3975" y="1632"/>
              <a:ext cx="107" cy="36"/>
            </a:xfrm>
            <a:custGeom>
              <a:avLst/>
              <a:gdLst>
                <a:gd name="T0" fmla="*/ 42 w 45"/>
                <a:gd name="T1" fmla="*/ 2 h 15"/>
                <a:gd name="T2" fmla="*/ 25 w 45"/>
                <a:gd name="T3" fmla="*/ 3 h 15"/>
                <a:gd name="T4" fmla="*/ 6 w 45"/>
                <a:gd name="T5" fmla="*/ 1 h 15"/>
                <a:gd name="T6" fmla="*/ 4 w 45"/>
                <a:gd name="T7" fmla="*/ 8 h 15"/>
                <a:gd name="T8" fmla="*/ 42 w 45"/>
                <a:gd name="T9" fmla="*/ 9 h 15"/>
                <a:gd name="T10" fmla="*/ 42 w 45"/>
                <a:gd name="T11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5">
                  <a:moveTo>
                    <a:pt x="42" y="2"/>
                  </a:moveTo>
                  <a:cubicBezTo>
                    <a:pt x="36" y="1"/>
                    <a:pt x="31" y="2"/>
                    <a:pt x="25" y="3"/>
                  </a:cubicBezTo>
                  <a:cubicBezTo>
                    <a:pt x="19" y="3"/>
                    <a:pt x="12" y="2"/>
                    <a:pt x="6" y="1"/>
                  </a:cubicBezTo>
                  <a:cubicBezTo>
                    <a:pt x="1" y="0"/>
                    <a:pt x="0" y="6"/>
                    <a:pt x="4" y="8"/>
                  </a:cubicBezTo>
                  <a:cubicBezTo>
                    <a:pt x="14" y="12"/>
                    <a:pt x="32" y="15"/>
                    <a:pt x="42" y="9"/>
                  </a:cubicBezTo>
                  <a:cubicBezTo>
                    <a:pt x="45" y="7"/>
                    <a:pt x="45" y="3"/>
                    <a:pt x="4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1" name="Freeform 35">
              <a:extLst>
                <a:ext uri="{FF2B5EF4-FFF2-40B4-BE49-F238E27FC236}">
                  <a16:creationId xmlns:a16="http://schemas.microsoft.com/office/drawing/2014/main" id="{5859643D-B6D3-4E76-A9E5-87F239DF3AFB}"/>
                </a:ext>
              </a:extLst>
            </p:cNvPr>
            <p:cNvSpPr/>
            <p:nvPr/>
          </p:nvSpPr>
          <p:spPr bwMode="auto">
            <a:xfrm>
              <a:off x="4143" y="1647"/>
              <a:ext cx="93" cy="26"/>
            </a:xfrm>
            <a:custGeom>
              <a:avLst/>
              <a:gdLst>
                <a:gd name="T0" fmla="*/ 36 w 39"/>
                <a:gd name="T1" fmla="*/ 2 h 11"/>
                <a:gd name="T2" fmla="*/ 22 w 39"/>
                <a:gd name="T3" fmla="*/ 1 h 11"/>
                <a:gd name="T4" fmla="*/ 5 w 39"/>
                <a:gd name="T5" fmla="*/ 2 h 11"/>
                <a:gd name="T6" fmla="*/ 5 w 39"/>
                <a:gd name="T7" fmla="*/ 10 h 11"/>
                <a:gd name="T8" fmla="*/ 22 w 39"/>
                <a:gd name="T9" fmla="*/ 10 h 11"/>
                <a:gd name="T10" fmla="*/ 36 w 39"/>
                <a:gd name="T11" fmla="*/ 9 h 11"/>
                <a:gd name="T12" fmla="*/ 36 w 3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1">
                  <a:moveTo>
                    <a:pt x="36" y="2"/>
                  </a:moveTo>
                  <a:cubicBezTo>
                    <a:pt x="31" y="0"/>
                    <a:pt x="27" y="1"/>
                    <a:pt x="22" y="1"/>
                  </a:cubicBezTo>
                  <a:cubicBezTo>
                    <a:pt x="16" y="1"/>
                    <a:pt x="10" y="1"/>
                    <a:pt x="5" y="2"/>
                  </a:cubicBezTo>
                  <a:cubicBezTo>
                    <a:pt x="0" y="2"/>
                    <a:pt x="0" y="9"/>
                    <a:pt x="5" y="10"/>
                  </a:cubicBezTo>
                  <a:cubicBezTo>
                    <a:pt x="10" y="10"/>
                    <a:pt x="16" y="10"/>
                    <a:pt x="22" y="10"/>
                  </a:cubicBezTo>
                  <a:cubicBezTo>
                    <a:pt x="27" y="11"/>
                    <a:pt x="31" y="11"/>
                    <a:pt x="36" y="9"/>
                  </a:cubicBezTo>
                  <a:cubicBezTo>
                    <a:pt x="39" y="8"/>
                    <a:pt x="39" y="3"/>
                    <a:pt x="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2" name="Freeform 36">
              <a:extLst>
                <a:ext uri="{FF2B5EF4-FFF2-40B4-BE49-F238E27FC236}">
                  <a16:creationId xmlns:a16="http://schemas.microsoft.com/office/drawing/2014/main" id="{CC2F593F-5D00-4C9F-AADC-574FE40D2850}"/>
                </a:ext>
              </a:extLst>
            </p:cNvPr>
            <p:cNvSpPr/>
            <p:nvPr/>
          </p:nvSpPr>
          <p:spPr bwMode="auto">
            <a:xfrm>
              <a:off x="4307" y="1647"/>
              <a:ext cx="92" cy="26"/>
            </a:xfrm>
            <a:custGeom>
              <a:avLst/>
              <a:gdLst>
                <a:gd name="T0" fmla="*/ 35 w 39"/>
                <a:gd name="T1" fmla="*/ 2 h 11"/>
                <a:gd name="T2" fmla="*/ 18 w 39"/>
                <a:gd name="T3" fmla="*/ 1 h 11"/>
                <a:gd name="T4" fmla="*/ 2 w 39"/>
                <a:gd name="T5" fmla="*/ 3 h 11"/>
                <a:gd name="T6" fmla="*/ 2 w 39"/>
                <a:gd name="T7" fmla="*/ 8 h 11"/>
                <a:gd name="T8" fmla="*/ 18 w 39"/>
                <a:gd name="T9" fmla="*/ 10 h 11"/>
                <a:gd name="T10" fmla="*/ 35 w 39"/>
                <a:gd name="T11" fmla="*/ 9 h 11"/>
                <a:gd name="T12" fmla="*/ 35 w 3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1">
                  <a:moveTo>
                    <a:pt x="35" y="2"/>
                  </a:moveTo>
                  <a:cubicBezTo>
                    <a:pt x="29" y="0"/>
                    <a:pt x="24" y="1"/>
                    <a:pt x="18" y="1"/>
                  </a:cubicBezTo>
                  <a:cubicBezTo>
                    <a:pt x="13" y="1"/>
                    <a:pt x="7" y="2"/>
                    <a:pt x="2" y="3"/>
                  </a:cubicBezTo>
                  <a:cubicBezTo>
                    <a:pt x="0" y="4"/>
                    <a:pt x="0" y="7"/>
                    <a:pt x="2" y="8"/>
                  </a:cubicBezTo>
                  <a:cubicBezTo>
                    <a:pt x="7" y="9"/>
                    <a:pt x="13" y="10"/>
                    <a:pt x="18" y="10"/>
                  </a:cubicBezTo>
                  <a:cubicBezTo>
                    <a:pt x="24" y="10"/>
                    <a:pt x="29" y="11"/>
                    <a:pt x="35" y="9"/>
                  </a:cubicBezTo>
                  <a:cubicBezTo>
                    <a:pt x="39" y="8"/>
                    <a:pt x="39" y="3"/>
                    <a:pt x="3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3" name="Freeform 37">
              <a:extLst>
                <a:ext uri="{FF2B5EF4-FFF2-40B4-BE49-F238E27FC236}">
                  <a16:creationId xmlns:a16="http://schemas.microsoft.com/office/drawing/2014/main" id="{3EDAA88B-D6E2-44D8-B168-A5122223FEBA}"/>
                </a:ext>
              </a:extLst>
            </p:cNvPr>
            <p:cNvSpPr/>
            <p:nvPr/>
          </p:nvSpPr>
          <p:spPr bwMode="auto">
            <a:xfrm>
              <a:off x="4473" y="1652"/>
              <a:ext cx="83" cy="28"/>
            </a:xfrm>
            <a:custGeom>
              <a:avLst/>
              <a:gdLst>
                <a:gd name="T0" fmla="*/ 32 w 35"/>
                <a:gd name="T1" fmla="*/ 2 h 12"/>
                <a:gd name="T2" fmla="*/ 3 w 35"/>
                <a:gd name="T3" fmla="*/ 6 h 12"/>
                <a:gd name="T4" fmla="*/ 14 w 35"/>
                <a:gd name="T5" fmla="*/ 10 h 12"/>
                <a:gd name="T6" fmla="*/ 32 w 35"/>
                <a:gd name="T7" fmla="*/ 10 h 12"/>
                <a:gd name="T8" fmla="*/ 32 w 35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2">
                  <a:moveTo>
                    <a:pt x="32" y="2"/>
                  </a:moveTo>
                  <a:cubicBezTo>
                    <a:pt x="28" y="1"/>
                    <a:pt x="0" y="0"/>
                    <a:pt x="3" y="6"/>
                  </a:cubicBezTo>
                  <a:cubicBezTo>
                    <a:pt x="4" y="10"/>
                    <a:pt x="11" y="10"/>
                    <a:pt x="14" y="10"/>
                  </a:cubicBezTo>
                  <a:cubicBezTo>
                    <a:pt x="20" y="11"/>
                    <a:pt x="26" y="12"/>
                    <a:pt x="32" y="10"/>
                  </a:cubicBezTo>
                  <a:cubicBezTo>
                    <a:pt x="35" y="8"/>
                    <a:pt x="35" y="3"/>
                    <a:pt x="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4" name="Freeform 38">
              <a:extLst>
                <a:ext uri="{FF2B5EF4-FFF2-40B4-BE49-F238E27FC236}">
                  <a16:creationId xmlns:a16="http://schemas.microsoft.com/office/drawing/2014/main" id="{6C1844DA-1F5B-41D6-874D-00EF5E471B56}"/>
                </a:ext>
              </a:extLst>
            </p:cNvPr>
            <p:cNvSpPr/>
            <p:nvPr/>
          </p:nvSpPr>
          <p:spPr bwMode="auto">
            <a:xfrm>
              <a:off x="4624" y="1642"/>
              <a:ext cx="93" cy="24"/>
            </a:xfrm>
            <a:custGeom>
              <a:avLst/>
              <a:gdLst>
                <a:gd name="T0" fmla="*/ 34 w 39"/>
                <a:gd name="T1" fmla="*/ 1 h 10"/>
                <a:gd name="T2" fmla="*/ 20 w 39"/>
                <a:gd name="T3" fmla="*/ 1 h 10"/>
                <a:gd name="T4" fmla="*/ 4 w 39"/>
                <a:gd name="T5" fmla="*/ 2 h 10"/>
                <a:gd name="T6" fmla="*/ 4 w 39"/>
                <a:gd name="T7" fmla="*/ 9 h 10"/>
                <a:gd name="T8" fmla="*/ 20 w 39"/>
                <a:gd name="T9" fmla="*/ 10 h 10"/>
                <a:gd name="T10" fmla="*/ 34 w 39"/>
                <a:gd name="T11" fmla="*/ 9 h 10"/>
                <a:gd name="T12" fmla="*/ 34 w 39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0">
                  <a:moveTo>
                    <a:pt x="34" y="1"/>
                  </a:moveTo>
                  <a:cubicBezTo>
                    <a:pt x="30" y="0"/>
                    <a:pt x="25" y="1"/>
                    <a:pt x="20" y="1"/>
                  </a:cubicBezTo>
                  <a:cubicBezTo>
                    <a:pt x="15" y="1"/>
                    <a:pt x="10" y="2"/>
                    <a:pt x="4" y="2"/>
                  </a:cubicBezTo>
                  <a:cubicBezTo>
                    <a:pt x="0" y="3"/>
                    <a:pt x="0" y="8"/>
                    <a:pt x="4" y="9"/>
                  </a:cubicBezTo>
                  <a:cubicBezTo>
                    <a:pt x="10" y="9"/>
                    <a:pt x="15" y="9"/>
                    <a:pt x="20" y="10"/>
                  </a:cubicBezTo>
                  <a:cubicBezTo>
                    <a:pt x="25" y="10"/>
                    <a:pt x="30" y="10"/>
                    <a:pt x="34" y="9"/>
                  </a:cubicBezTo>
                  <a:cubicBezTo>
                    <a:pt x="39" y="9"/>
                    <a:pt x="39" y="2"/>
                    <a:pt x="3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5" name="Freeform 39">
              <a:extLst>
                <a:ext uri="{FF2B5EF4-FFF2-40B4-BE49-F238E27FC236}">
                  <a16:creationId xmlns:a16="http://schemas.microsoft.com/office/drawing/2014/main" id="{DA26E4BB-D0B4-4F02-A3CF-AD576A0087A4}"/>
                </a:ext>
              </a:extLst>
            </p:cNvPr>
            <p:cNvSpPr/>
            <p:nvPr/>
          </p:nvSpPr>
          <p:spPr bwMode="auto">
            <a:xfrm>
              <a:off x="4762" y="1640"/>
              <a:ext cx="106" cy="28"/>
            </a:xfrm>
            <a:custGeom>
              <a:avLst/>
              <a:gdLst>
                <a:gd name="T0" fmla="*/ 41 w 45"/>
                <a:gd name="T1" fmla="*/ 3 h 12"/>
                <a:gd name="T2" fmla="*/ 3 w 45"/>
                <a:gd name="T3" fmla="*/ 5 h 12"/>
                <a:gd name="T4" fmla="*/ 4 w 45"/>
                <a:gd name="T5" fmla="*/ 11 h 12"/>
                <a:gd name="T6" fmla="*/ 22 w 45"/>
                <a:gd name="T7" fmla="*/ 10 h 12"/>
                <a:gd name="T8" fmla="*/ 40 w 45"/>
                <a:gd name="T9" fmla="*/ 10 h 12"/>
                <a:gd name="T10" fmla="*/ 41 w 45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2">
                  <a:moveTo>
                    <a:pt x="41" y="3"/>
                  </a:moveTo>
                  <a:cubicBezTo>
                    <a:pt x="29" y="0"/>
                    <a:pt x="15" y="2"/>
                    <a:pt x="3" y="5"/>
                  </a:cubicBezTo>
                  <a:cubicBezTo>
                    <a:pt x="0" y="6"/>
                    <a:pt x="0" y="12"/>
                    <a:pt x="4" y="11"/>
                  </a:cubicBezTo>
                  <a:cubicBezTo>
                    <a:pt x="10" y="11"/>
                    <a:pt x="16" y="10"/>
                    <a:pt x="22" y="10"/>
                  </a:cubicBezTo>
                  <a:cubicBezTo>
                    <a:pt x="28" y="10"/>
                    <a:pt x="34" y="11"/>
                    <a:pt x="40" y="10"/>
                  </a:cubicBezTo>
                  <a:cubicBezTo>
                    <a:pt x="44" y="10"/>
                    <a:pt x="45" y="4"/>
                    <a:pt x="4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6" name="Freeform 40">
              <a:extLst>
                <a:ext uri="{FF2B5EF4-FFF2-40B4-BE49-F238E27FC236}">
                  <a16:creationId xmlns:a16="http://schemas.microsoft.com/office/drawing/2014/main" id="{E376C523-7C09-4A80-A33B-674369002FD8}"/>
                </a:ext>
              </a:extLst>
            </p:cNvPr>
            <p:cNvSpPr/>
            <p:nvPr/>
          </p:nvSpPr>
          <p:spPr bwMode="auto">
            <a:xfrm>
              <a:off x="4951" y="1637"/>
              <a:ext cx="98" cy="26"/>
            </a:xfrm>
            <a:custGeom>
              <a:avLst/>
              <a:gdLst>
                <a:gd name="T0" fmla="*/ 37 w 41"/>
                <a:gd name="T1" fmla="*/ 1 h 11"/>
                <a:gd name="T2" fmla="*/ 21 w 41"/>
                <a:gd name="T3" fmla="*/ 2 h 11"/>
                <a:gd name="T4" fmla="*/ 3 w 41"/>
                <a:gd name="T5" fmla="*/ 5 h 11"/>
                <a:gd name="T6" fmla="*/ 4 w 41"/>
                <a:gd name="T7" fmla="*/ 11 h 11"/>
                <a:gd name="T8" fmla="*/ 21 w 41"/>
                <a:gd name="T9" fmla="*/ 11 h 11"/>
                <a:gd name="T10" fmla="*/ 37 w 41"/>
                <a:gd name="T11" fmla="*/ 9 h 11"/>
                <a:gd name="T12" fmla="*/ 37 w 41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">
                  <a:moveTo>
                    <a:pt x="37" y="1"/>
                  </a:moveTo>
                  <a:cubicBezTo>
                    <a:pt x="31" y="0"/>
                    <a:pt x="26" y="1"/>
                    <a:pt x="21" y="2"/>
                  </a:cubicBezTo>
                  <a:cubicBezTo>
                    <a:pt x="15" y="2"/>
                    <a:pt x="9" y="3"/>
                    <a:pt x="3" y="5"/>
                  </a:cubicBezTo>
                  <a:cubicBezTo>
                    <a:pt x="0" y="5"/>
                    <a:pt x="1" y="11"/>
                    <a:pt x="4" y="11"/>
                  </a:cubicBezTo>
                  <a:cubicBezTo>
                    <a:pt x="10" y="11"/>
                    <a:pt x="15" y="11"/>
                    <a:pt x="21" y="11"/>
                  </a:cubicBezTo>
                  <a:cubicBezTo>
                    <a:pt x="26" y="10"/>
                    <a:pt x="32" y="11"/>
                    <a:pt x="37" y="9"/>
                  </a:cubicBezTo>
                  <a:cubicBezTo>
                    <a:pt x="40" y="8"/>
                    <a:pt x="41" y="2"/>
                    <a:pt x="3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7" name="Freeform 41">
              <a:extLst>
                <a:ext uri="{FF2B5EF4-FFF2-40B4-BE49-F238E27FC236}">
                  <a16:creationId xmlns:a16="http://schemas.microsoft.com/office/drawing/2014/main" id="{74707C21-460B-4EB6-B2BF-510A5BABF4AF}"/>
                </a:ext>
              </a:extLst>
            </p:cNvPr>
            <p:cNvSpPr/>
            <p:nvPr/>
          </p:nvSpPr>
          <p:spPr bwMode="auto">
            <a:xfrm>
              <a:off x="5091" y="1587"/>
              <a:ext cx="121" cy="72"/>
            </a:xfrm>
            <a:custGeom>
              <a:avLst/>
              <a:gdLst>
                <a:gd name="T0" fmla="*/ 46 w 51"/>
                <a:gd name="T1" fmla="*/ 1 h 30"/>
                <a:gd name="T2" fmla="*/ 27 w 51"/>
                <a:gd name="T3" fmla="*/ 12 h 30"/>
                <a:gd name="T4" fmla="*/ 5 w 51"/>
                <a:gd name="T5" fmla="*/ 22 h 30"/>
                <a:gd name="T6" fmla="*/ 7 w 51"/>
                <a:gd name="T7" fmla="*/ 29 h 30"/>
                <a:gd name="T8" fmla="*/ 50 w 51"/>
                <a:gd name="T9" fmla="*/ 7 h 30"/>
                <a:gd name="T10" fmla="*/ 46 w 51"/>
                <a:gd name="T11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30">
                  <a:moveTo>
                    <a:pt x="46" y="1"/>
                  </a:moveTo>
                  <a:cubicBezTo>
                    <a:pt x="39" y="4"/>
                    <a:pt x="33" y="8"/>
                    <a:pt x="27" y="12"/>
                  </a:cubicBezTo>
                  <a:cubicBezTo>
                    <a:pt x="20" y="16"/>
                    <a:pt x="13" y="19"/>
                    <a:pt x="5" y="22"/>
                  </a:cubicBezTo>
                  <a:cubicBezTo>
                    <a:pt x="0" y="23"/>
                    <a:pt x="2" y="30"/>
                    <a:pt x="7" y="29"/>
                  </a:cubicBezTo>
                  <a:cubicBezTo>
                    <a:pt x="21" y="26"/>
                    <a:pt x="41" y="20"/>
                    <a:pt x="50" y="7"/>
                  </a:cubicBezTo>
                  <a:cubicBezTo>
                    <a:pt x="51" y="4"/>
                    <a:pt x="49" y="0"/>
                    <a:pt x="4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8" name="Freeform 42">
              <a:extLst>
                <a:ext uri="{FF2B5EF4-FFF2-40B4-BE49-F238E27FC236}">
                  <a16:creationId xmlns:a16="http://schemas.microsoft.com/office/drawing/2014/main" id="{22836DDD-1580-4683-A7D7-5036336A0473}"/>
                </a:ext>
              </a:extLst>
            </p:cNvPr>
            <p:cNvSpPr/>
            <p:nvPr/>
          </p:nvSpPr>
          <p:spPr bwMode="auto">
            <a:xfrm>
              <a:off x="5257" y="1513"/>
              <a:ext cx="83" cy="67"/>
            </a:xfrm>
            <a:custGeom>
              <a:avLst/>
              <a:gdLst>
                <a:gd name="T0" fmla="*/ 31 w 35"/>
                <a:gd name="T1" fmla="*/ 4 h 28"/>
                <a:gd name="T2" fmla="*/ 17 w 35"/>
                <a:gd name="T3" fmla="*/ 6 h 28"/>
                <a:gd name="T4" fmla="*/ 4 w 35"/>
                <a:gd name="T5" fmla="*/ 19 h 28"/>
                <a:gd name="T6" fmla="*/ 9 w 35"/>
                <a:gd name="T7" fmla="*/ 24 h 28"/>
                <a:gd name="T8" fmla="*/ 24 w 35"/>
                <a:gd name="T9" fmla="*/ 14 h 28"/>
                <a:gd name="T10" fmla="*/ 31 w 35"/>
                <a:gd name="T11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1" y="4"/>
                  </a:moveTo>
                  <a:cubicBezTo>
                    <a:pt x="28" y="0"/>
                    <a:pt x="21" y="4"/>
                    <a:pt x="17" y="6"/>
                  </a:cubicBezTo>
                  <a:cubicBezTo>
                    <a:pt x="12" y="10"/>
                    <a:pt x="7" y="14"/>
                    <a:pt x="4" y="19"/>
                  </a:cubicBezTo>
                  <a:cubicBezTo>
                    <a:pt x="0" y="23"/>
                    <a:pt x="5" y="28"/>
                    <a:pt x="9" y="24"/>
                  </a:cubicBezTo>
                  <a:cubicBezTo>
                    <a:pt x="14" y="20"/>
                    <a:pt x="19" y="17"/>
                    <a:pt x="24" y="14"/>
                  </a:cubicBezTo>
                  <a:cubicBezTo>
                    <a:pt x="27" y="12"/>
                    <a:pt x="35" y="9"/>
                    <a:pt x="3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43">
              <a:extLst>
                <a:ext uri="{FF2B5EF4-FFF2-40B4-BE49-F238E27FC236}">
                  <a16:creationId xmlns:a16="http://schemas.microsoft.com/office/drawing/2014/main" id="{94304C0C-163D-420F-88C0-0B30831ED267}"/>
                </a:ext>
              </a:extLst>
            </p:cNvPr>
            <p:cNvSpPr/>
            <p:nvPr/>
          </p:nvSpPr>
          <p:spPr bwMode="auto">
            <a:xfrm>
              <a:off x="5361" y="1440"/>
              <a:ext cx="76" cy="57"/>
            </a:xfrm>
            <a:custGeom>
              <a:avLst/>
              <a:gdLst>
                <a:gd name="T0" fmla="*/ 26 w 32"/>
                <a:gd name="T1" fmla="*/ 0 h 24"/>
                <a:gd name="T2" fmla="*/ 15 w 32"/>
                <a:gd name="T3" fmla="*/ 8 h 24"/>
                <a:gd name="T4" fmla="*/ 3 w 32"/>
                <a:gd name="T5" fmla="*/ 17 h 24"/>
                <a:gd name="T6" fmla="*/ 7 w 32"/>
                <a:gd name="T7" fmla="*/ 22 h 24"/>
                <a:gd name="T8" fmla="*/ 20 w 32"/>
                <a:gd name="T9" fmla="*/ 14 h 24"/>
                <a:gd name="T10" fmla="*/ 30 w 32"/>
                <a:gd name="T11" fmla="*/ 6 h 24"/>
                <a:gd name="T12" fmla="*/ 26 w 32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4">
                  <a:moveTo>
                    <a:pt x="26" y="0"/>
                  </a:moveTo>
                  <a:cubicBezTo>
                    <a:pt x="22" y="2"/>
                    <a:pt x="18" y="5"/>
                    <a:pt x="15" y="8"/>
                  </a:cubicBezTo>
                  <a:cubicBezTo>
                    <a:pt x="11" y="11"/>
                    <a:pt x="6" y="14"/>
                    <a:pt x="3" y="17"/>
                  </a:cubicBezTo>
                  <a:cubicBezTo>
                    <a:pt x="0" y="20"/>
                    <a:pt x="4" y="24"/>
                    <a:pt x="7" y="22"/>
                  </a:cubicBezTo>
                  <a:cubicBezTo>
                    <a:pt x="11" y="20"/>
                    <a:pt x="15" y="17"/>
                    <a:pt x="20" y="14"/>
                  </a:cubicBezTo>
                  <a:cubicBezTo>
                    <a:pt x="24" y="12"/>
                    <a:pt x="28" y="10"/>
                    <a:pt x="30" y="6"/>
                  </a:cubicBezTo>
                  <a:cubicBezTo>
                    <a:pt x="32" y="3"/>
                    <a:pt x="29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10" name="Freeform 44">
              <a:extLst>
                <a:ext uri="{FF2B5EF4-FFF2-40B4-BE49-F238E27FC236}">
                  <a16:creationId xmlns:a16="http://schemas.microsoft.com/office/drawing/2014/main" id="{96241B87-9228-4535-804B-14410DB12301}"/>
                </a:ext>
              </a:extLst>
            </p:cNvPr>
            <p:cNvSpPr/>
            <p:nvPr/>
          </p:nvSpPr>
          <p:spPr bwMode="auto">
            <a:xfrm>
              <a:off x="5489" y="1344"/>
              <a:ext cx="69" cy="67"/>
            </a:xfrm>
            <a:custGeom>
              <a:avLst/>
              <a:gdLst>
                <a:gd name="T0" fmla="*/ 20 w 29"/>
                <a:gd name="T1" fmla="*/ 1 h 28"/>
                <a:gd name="T2" fmla="*/ 2 w 29"/>
                <a:gd name="T3" fmla="*/ 19 h 28"/>
                <a:gd name="T4" fmla="*/ 10 w 29"/>
                <a:gd name="T5" fmla="*/ 23 h 28"/>
                <a:gd name="T6" fmla="*/ 17 w 29"/>
                <a:gd name="T7" fmla="*/ 16 h 28"/>
                <a:gd name="T8" fmla="*/ 25 w 29"/>
                <a:gd name="T9" fmla="*/ 10 h 28"/>
                <a:gd name="T10" fmla="*/ 20 w 29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8">
                  <a:moveTo>
                    <a:pt x="20" y="1"/>
                  </a:moveTo>
                  <a:cubicBezTo>
                    <a:pt x="12" y="4"/>
                    <a:pt x="6" y="12"/>
                    <a:pt x="2" y="19"/>
                  </a:cubicBezTo>
                  <a:cubicBezTo>
                    <a:pt x="0" y="24"/>
                    <a:pt x="7" y="28"/>
                    <a:pt x="10" y="23"/>
                  </a:cubicBezTo>
                  <a:cubicBezTo>
                    <a:pt x="12" y="21"/>
                    <a:pt x="14" y="18"/>
                    <a:pt x="17" y="16"/>
                  </a:cubicBezTo>
                  <a:cubicBezTo>
                    <a:pt x="19" y="14"/>
                    <a:pt x="22" y="12"/>
                    <a:pt x="25" y="10"/>
                  </a:cubicBezTo>
                  <a:cubicBezTo>
                    <a:pt x="29" y="7"/>
                    <a:pt x="24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11" name="Freeform 45">
              <a:extLst>
                <a:ext uri="{FF2B5EF4-FFF2-40B4-BE49-F238E27FC236}">
                  <a16:creationId xmlns:a16="http://schemas.microsoft.com/office/drawing/2014/main" id="{0BB5CD57-328A-4DD3-B5DB-67B16A7E494B}"/>
                </a:ext>
              </a:extLst>
            </p:cNvPr>
            <p:cNvSpPr/>
            <p:nvPr/>
          </p:nvSpPr>
          <p:spPr bwMode="auto">
            <a:xfrm>
              <a:off x="5560" y="1273"/>
              <a:ext cx="55" cy="57"/>
            </a:xfrm>
            <a:custGeom>
              <a:avLst/>
              <a:gdLst>
                <a:gd name="T0" fmla="*/ 17 w 23"/>
                <a:gd name="T1" fmla="*/ 1 h 24"/>
                <a:gd name="T2" fmla="*/ 10 w 23"/>
                <a:gd name="T3" fmla="*/ 8 h 24"/>
                <a:gd name="T4" fmla="*/ 3 w 23"/>
                <a:gd name="T5" fmla="*/ 17 h 24"/>
                <a:gd name="T6" fmla="*/ 9 w 23"/>
                <a:gd name="T7" fmla="*/ 21 h 24"/>
                <a:gd name="T8" fmla="*/ 16 w 23"/>
                <a:gd name="T9" fmla="*/ 14 h 24"/>
                <a:gd name="T10" fmla="*/ 22 w 23"/>
                <a:gd name="T11" fmla="*/ 5 h 24"/>
                <a:gd name="T12" fmla="*/ 17 w 23"/>
                <a:gd name="T1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4">
                  <a:moveTo>
                    <a:pt x="17" y="1"/>
                  </a:moveTo>
                  <a:cubicBezTo>
                    <a:pt x="14" y="2"/>
                    <a:pt x="12" y="5"/>
                    <a:pt x="10" y="8"/>
                  </a:cubicBezTo>
                  <a:cubicBezTo>
                    <a:pt x="7" y="11"/>
                    <a:pt x="5" y="14"/>
                    <a:pt x="3" y="17"/>
                  </a:cubicBezTo>
                  <a:cubicBezTo>
                    <a:pt x="0" y="20"/>
                    <a:pt x="6" y="24"/>
                    <a:pt x="9" y="21"/>
                  </a:cubicBezTo>
                  <a:cubicBezTo>
                    <a:pt x="11" y="19"/>
                    <a:pt x="14" y="16"/>
                    <a:pt x="16" y="14"/>
                  </a:cubicBezTo>
                  <a:cubicBezTo>
                    <a:pt x="19" y="11"/>
                    <a:pt x="22" y="9"/>
                    <a:pt x="22" y="5"/>
                  </a:cubicBezTo>
                  <a:cubicBezTo>
                    <a:pt x="23" y="3"/>
                    <a:pt x="20" y="0"/>
                    <a:pt x="1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2" name="文本框 55">
            <a:extLst>
              <a:ext uri="{FF2B5EF4-FFF2-40B4-BE49-F238E27FC236}">
                <a16:creationId xmlns:a16="http://schemas.microsoft.com/office/drawing/2014/main" id="{16036563-4495-4848-88EC-DC51E30C0B16}"/>
              </a:ext>
            </a:extLst>
          </p:cNvPr>
          <p:cNvSpPr txBox="1"/>
          <p:nvPr/>
        </p:nvSpPr>
        <p:spPr>
          <a:xfrm>
            <a:off x="2197354" y="786915"/>
            <a:ext cx="659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solidFill>
                  <a:srgbClr val="404040"/>
                </a:solidFill>
                <a:cs typeface="+mn-ea"/>
                <a:sym typeface="+mn-lt"/>
              </a:rPr>
              <a:t>03</a:t>
            </a:r>
            <a:endParaRPr lang="zh-CN" altLang="en-US" sz="3200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0D39475-D9DB-455C-A186-E5F7DFF003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443050"/>
              </p:ext>
            </p:extLst>
          </p:nvPr>
        </p:nvGraphicFramePr>
        <p:xfrm>
          <a:off x="1730478" y="1574375"/>
          <a:ext cx="5378245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0283">
                  <a:extLst>
                    <a:ext uri="{9D8B030D-6E8A-4147-A177-3AD203B41FA5}">
                      <a16:colId xmlns:a16="http://schemas.microsoft.com/office/drawing/2014/main" val="3642107523"/>
                    </a:ext>
                  </a:extLst>
                </a:gridCol>
                <a:gridCol w="1877962">
                  <a:extLst>
                    <a:ext uri="{9D8B030D-6E8A-4147-A177-3AD203B41FA5}">
                      <a16:colId xmlns:a16="http://schemas.microsoft.com/office/drawing/2014/main" val="2786442208"/>
                    </a:ext>
                  </a:extLst>
                </a:gridCol>
              </a:tblGrid>
              <a:tr h="1286536">
                <a:tc>
                  <a:txBody>
                    <a:bodyPr/>
                    <a:lstStyle/>
                    <a:p>
                      <a:r>
                        <a:rPr lang="zh-CN" altLang="en-US" sz="1800" b="1" kern="1200" dirty="0">
                          <a:solidFill>
                            <a:srgbClr val="3E3A39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汇入建筑物的地图</a:t>
                      </a:r>
                      <a:endParaRPr lang="en-US" sz="1800" b="1" kern="1200" dirty="0">
                        <a:solidFill>
                          <a:srgbClr val="3E3A39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800" b="1" kern="1200" dirty="0">
                          <a:solidFill>
                            <a:srgbClr val="3E3A39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使用「图片」工具，</a:t>
                      </a:r>
                      <a:br>
                        <a:rPr lang="en-US" altLang="zh-CN" sz="1800" b="1" kern="1200" dirty="0">
                          <a:solidFill>
                            <a:srgbClr val="3E3A39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lang="zh-CN" altLang="en-US" sz="1800" b="1" kern="1200" dirty="0">
                          <a:solidFill>
                            <a:srgbClr val="3E3A39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从档案中指定要插入的图片</a:t>
                      </a:r>
                      <a:endParaRPr lang="en-US" sz="1800" b="1" kern="1200" dirty="0">
                        <a:solidFill>
                          <a:srgbClr val="3E3A39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800" b="1" kern="1200" dirty="0">
                          <a:solidFill>
                            <a:srgbClr val="3E3A39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到「上传」页 </a:t>
                      </a:r>
                      <a:r>
                        <a:rPr lang="en-GB" sz="1800" b="1" kern="1200" dirty="0">
                          <a:solidFill>
                            <a:srgbClr val="3E3A39"/>
                          </a:solidFill>
                          <a:effectLst/>
                          <a:latin typeface="+mn-ea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zh-TW" altLang="en-US" sz="1800" b="1" kern="1200" dirty="0">
                          <a:solidFill>
                            <a:srgbClr val="3E3A39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「</a:t>
                      </a:r>
                      <a:r>
                        <a:rPr lang="zh-CN" altLang="en-US" sz="1800" b="1" kern="1200" dirty="0">
                          <a:solidFill>
                            <a:srgbClr val="3E3A39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浏览」</a:t>
                      </a:r>
                      <a:endParaRPr lang="en-US" sz="1800" b="1" kern="1200" dirty="0">
                        <a:solidFill>
                          <a:srgbClr val="3E3A39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800" b="1" kern="1200" dirty="0">
                          <a:solidFill>
                            <a:srgbClr val="3E3A39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上传地图</a:t>
                      </a:r>
                      <a:endParaRPr lang="en-US" sz="1800" b="1" kern="1200" dirty="0">
                        <a:solidFill>
                          <a:srgbClr val="3E3A39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80404"/>
                  </a:ext>
                </a:extLst>
              </a:tr>
            </a:tbl>
          </a:graphicData>
        </a:graphic>
      </p:graphicFrame>
      <p:pic>
        <p:nvPicPr>
          <p:cNvPr id="52" name="Picture 51" descr="A screenshot of a phone&#10;&#10;Description automatically generated">
            <a:extLst>
              <a:ext uri="{FF2B5EF4-FFF2-40B4-BE49-F238E27FC236}">
                <a16:creationId xmlns:a16="http://schemas.microsoft.com/office/drawing/2014/main" id="{C6EDAA19-D4D7-4FBE-AF5B-49EB38D92850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05"/>
          <a:stretch/>
        </p:blipFill>
        <p:spPr bwMode="auto">
          <a:xfrm>
            <a:off x="5461010" y="1574375"/>
            <a:ext cx="640715" cy="1143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52719619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6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A4475-52A4-46BD-BBC0-8590F16F3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45</a:t>
            </a:fld>
            <a:endParaRPr lang="zh-CN" altLang="en-US" dirty="0"/>
          </a:p>
        </p:txBody>
      </p:sp>
      <p:grpSp>
        <p:nvGrpSpPr>
          <p:cNvPr id="70" name="Group 4">
            <a:extLst>
              <a:ext uri="{FF2B5EF4-FFF2-40B4-BE49-F238E27FC236}">
                <a16:creationId xmlns:a16="http://schemas.microsoft.com/office/drawing/2014/main" id="{553410CF-182D-4AFA-8636-084A5C086FF9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1860444" y="767704"/>
            <a:ext cx="1133478" cy="621619"/>
            <a:chOff x="3326" y="771"/>
            <a:chExt cx="2348" cy="95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1" name="Freeform 5">
              <a:extLst>
                <a:ext uri="{FF2B5EF4-FFF2-40B4-BE49-F238E27FC236}">
                  <a16:creationId xmlns:a16="http://schemas.microsoft.com/office/drawing/2014/main" id="{9997A38E-3E88-44C2-9F16-3772F434CC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6" y="771"/>
              <a:ext cx="2348" cy="954"/>
            </a:xfrm>
            <a:custGeom>
              <a:avLst/>
              <a:gdLst>
                <a:gd name="T0" fmla="*/ 969 w 991"/>
                <a:gd name="T1" fmla="*/ 166 h 401"/>
                <a:gd name="T2" fmla="*/ 911 w 991"/>
                <a:gd name="T3" fmla="*/ 115 h 401"/>
                <a:gd name="T4" fmla="*/ 851 w 991"/>
                <a:gd name="T5" fmla="*/ 67 h 401"/>
                <a:gd name="T6" fmla="*/ 780 w 991"/>
                <a:gd name="T7" fmla="*/ 16 h 401"/>
                <a:gd name="T8" fmla="*/ 774 w 991"/>
                <a:gd name="T9" fmla="*/ 17 h 401"/>
                <a:gd name="T10" fmla="*/ 770 w 991"/>
                <a:gd name="T11" fmla="*/ 16 h 401"/>
                <a:gd name="T12" fmla="*/ 354 w 991"/>
                <a:gd name="T13" fmla="*/ 3 h 401"/>
                <a:gd name="T14" fmla="*/ 149 w 991"/>
                <a:gd name="T15" fmla="*/ 2 h 401"/>
                <a:gd name="T16" fmla="*/ 44 w 991"/>
                <a:gd name="T17" fmla="*/ 3 h 401"/>
                <a:gd name="T18" fmla="*/ 9 w 991"/>
                <a:gd name="T19" fmla="*/ 34 h 401"/>
                <a:gd name="T20" fmla="*/ 6 w 991"/>
                <a:gd name="T21" fmla="*/ 38 h 401"/>
                <a:gd name="T22" fmla="*/ 3 w 991"/>
                <a:gd name="T23" fmla="*/ 263 h 401"/>
                <a:gd name="T24" fmla="*/ 2 w 991"/>
                <a:gd name="T25" fmla="*/ 319 h 401"/>
                <a:gd name="T26" fmla="*/ 4 w 991"/>
                <a:gd name="T27" fmla="*/ 363 h 401"/>
                <a:gd name="T28" fmla="*/ 63 w 991"/>
                <a:gd name="T29" fmla="*/ 388 h 401"/>
                <a:gd name="T30" fmla="*/ 514 w 991"/>
                <a:gd name="T31" fmla="*/ 399 h 401"/>
                <a:gd name="T32" fmla="*/ 768 w 991"/>
                <a:gd name="T33" fmla="*/ 392 h 401"/>
                <a:gd name="T34" fmla="*/ 772 w 991"/>
                <a:gd name="T35" fmla="*/ 391 h 401"/>
                <a:gd name="T36" fmla="*/ 778 w 991"/>
                <a:gd name="T37" fmla="*/ 391 h 401"/>
                <a:gd name="T38" fmla="*/ 901 w 991"/>
                <a:gd name="T39" fmla="*/ 317 h 401"/>
                <a:gd name="T40" fmla="*/ 952 w 991"/>
                <a:gd name="T41" fmla="*/ 270 h 401"/>
                <a:gd name="T42" fmla="*/ 987 w 991"/>
                <a:gd name="T43" fmla="*/ 214 h 401"/>
                <a:gd name="T44" fmla="*/ 969 w 991"/>
                <a:gd name="T45" fmla="*/ 166 h 401"/>
                <a:gd name="T46" fmla="*/ 970 w 991"/>
                <a:gd name="T47" fmla="*/ 222 h 401"/>
                <a:gd name="T48" fmla="*/ 879 w 991"/>
                <a:gd name="T49" fmla="*/ 316 h 401"/>
                <a:gd name="T50" fmla="*/ 772 w 991"/>
                <a:gd name="T51" fmla="*/ 380 h 401"/>
                <a:gd name="T52" fmla="*/ 771 w 991"/>
                <a:gd name="T53" fmla="*/ 380 h 401"/>
                <a:gd name="T54" fmla="*/ 768 w 991"/>
                <a:gd name="T55" fmla="*/ 379 h 401"/>
                <a:gd name="T56" fmla="*/ 349 w 991"/>
                <a:gd name="T57" fmla="*/ 386 h 401"/>
                <a:gd name="T58" fmla="*/ 142 w 991"/>
                <a:gd name="T59" fmla="*/ 380 h 401"/>
                <a:gd name="T60" fmla="*/ 38 w 991"/>
                <a:gd name="T61" fmla="*/ 374 h 401"/>
                <a:gd name="T62" fmla="*/ 14 w 991"/>
                <a:gd name="T63" fmla="*/ 329 h 401"/>
                <a:gd name="T64" fmla="*/ 15 w 991"/>
                <a:gd name="T65" fmla="*/ 276 h 401"/>
                <a:gd name="T66" fmla="*/ 14 w 991"/>
                <a:gd name="T67" fmla="*/ 38 h 401"/>
                <a:gd name="T68" fmla="*/ 14 w 991"/>
                <a:gd name="T69" fmla="*/ 37 h 401"/>
                <a:gd name="T70" fmla="*/ 66 w 991"/>
                <a:gd name="T71" fmla="*/ 15 h 401"/>
                <a:gd name="T72" fmla="*/ 112 w 991"/>
                <a:gd name="T73" fmla="*/ 15 h 401"/>
                <a:gd name="T74" fmla="*/ 208 w 991"/>
                <a:gd name="T75" fmla="*/ 15 h 401"/>
                <a:gd name="T76" fmla="*/ 393 w 991"/>
                <a:gd name="T77" fmla="*/ 17 h 401"/>
                <a:gd name="T78" fmla="*/ 770 w 991"/>
                <a:gd name="T79" fmla="*/ 29 h 401"/>
                <a:gd name="T80" fmla="*/ 776 w 991"/>
                <a:gd name="T81" fmla="*/ 25 h 401"/>
                <a:gd name="T82" fmla="*/ 830 w 991"/>
                <a:gd name="T83" fmla="*/ 68 h 401"/>
                <a:gd name="T84" fmla="*/ 886 w 991"/>
                <a:gd name="T85" fmla="*/ 114 h 401"/>
                <a:gd name="T86" fmla="*/ 941 w 991"/>
                <a:gd name="T87" fmla="*/ 160 h 401"/>
                <a:gd name="T88" fmla="*/ 970 w 991"/>
                <a:gd name="T89" fmla="*/ 222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91" h="401">
                  <a:moveTo>
                    <a:pt x="969" y="166"/>
                  </a:moveTo>
                  <a:cubicBezTo>
                    <a:pt x="951" y="148"/>
                    <a:pt x="930" y="132"/>
                    <a:pt x="911" y="115"/>
                  </a:cubicBezTo>
                  <a:cubicBezTo>
                    <a:pt x="891" y="99"/>
                    <a:pt x="871" y="83"/>
                    <a:pt x="851" y="67"/>
                  </a:cubicBezTo>
                  <a:cubicBezTo>
                    <a:pt x="828" y="49"/>
                    <a:pt x="805" y="29"/>
                    <a:pt x="780" y="16"/>
                  </a:cubicBezTo>
                  <a:cubicBezTo>
                    <a:pt x="777" y="15"/>
                    <a:pt x="775" y="15"/>
                    <a:pt x="774" y="17"/>
                  </a:cubicBezTo>
                  <a:cubicBezTo>
                    <a:pt x="773" y="16"/>
                    <a:pt x="772" y="16"/>
                    <a:pt x="770" y="16"/>
                  </a:cubicBezTo>
                  <a:cubicBezTo>
                    <a:pt x="631" y="10"/>
                    <a:pt x="493" y="5"/>
                    <a:pt x="354" y="3"/>
                  </a:cubicBezTo>
                  <a:cubicBezTo>
                    <a:pt x="285" y="2"/>
                    <a:pt x="217" y="2"/>
                    <a:pt x="149" y="2"/>
                  </a:cubicBezTo>
                  <a:cubicBezTo>
                    <a:pt x="114" y="2"/>
                    <a:pt x="78" y="0"/>
                    <a:pt x="44" y="3"/>
                  </a:cubicBezTo>
                  <a:cubicBezTo>
                    <a:pt x="26" y="5"/>
                    <a:pt x="6" y="14"/>
                    <a:pt x="9" y="34"/>
                  </a:cubicBezTo>
                  <a:cubicBezTo>
                    <a:pt x="8" y="34"/>
                    <a:pt x="6" y="35"/>
                    <a:pt x="6" y="38"/>
                  </a:cubicBezTo>
                  <a:cubicBezTo>
                    <a:pt x="2" y="113"/>
                    <a:pt x="3" y="188"/>
                    <a:pt x="3" y="263"/>
                  </a:cubicBezTo>
                  <a:cubicBezTo>
                    <a:pt x="2" y="282"/>
                    <a:pt x="2" y="301"/>
                    <a:pt x="2" y="319"/>
                  </a:cubicBezTo>
                  <a:cubicBezTo>
                    <a:pt x="2" y="333"/>
                    <a:pt x="0" y="349"/>
                    <a:pt x="4" y="363"/>
                  </a:cubicBezTo>
                  <a:cubicBezTo>
                    <a:pt x="11" y="389"/>
                    <a:pt x="41" y="387"/>
                    <a:pt x="63" y="388"/>
                  </a:cubicBezTo>
                  <a:cubicBezTo>
                    <a:pt x="213" y="397"/>
                    <a:pt x="364" y="401"/>
                    <a:pt x="514" y="399"/>
                  </a:cubicBezTo>
                  <a:cubicBezTo>
                    <a:pt x="599" y="398"/>
                    <a:pt x="683" y="396"/>
                    <a:pt x="768" y="392"/>
                  </a:cubicBezTo>
                  <a:cubicBezTo>
                    <a:pt x="770" y="392"/>
                    <a:pt x="771" y="392"/>
                    <a:pt x="772" y="391"/>
                  </a:cubicBezTo>
                  <a:cubicBezTo>
                    <a:pt x="774" y="392"/>
                    <a:pt x="776" y="392"/>
                    <a:pt x="778" y="391"/>
                  </a:cubicBezTo>
                  <a:cubicBezTo>
                    <a:pt x="821" y="369"/>
                    <a:pt x="863" y="346"/>
                    <a:pt x="901" y="317"/>
                  </a:cubicBezTo>
                  <a:cubicBezTo>
                    <a:pt x="919" y="303"/>
                    <a:pt x="937" y="287"/>
                    <a:pt x="952" y="270"/>
                  </a:cubicBezTo>
                  <a:cubicBezTo>
                    <a:pt x="966" y="254"/>
                    <a:pt x="983" y="235"/>
                    <a:pt x="987" y="214"/>
                  </a:cubicBezTo>
                  <a:cubicBezTo>
                    <a:pt x="991" y="195"/>
                    <a:pt x="982" y="179"/>
                    <a:pt x="969" y="166"/>
                  </a:cubicBezTo>
                  <a:close/>
                  <a:moveTo>
                    <a:pt x="970" y="222"/>
                  </a:moveTo>
                  <a:cubicBezTo>
                    <a:pt x="952" y="260"/>
                    <a:pt x="912" y="292"/>
                    <a:pt x="879" y="316"/>
                  </a:cubicBezTo>
                  <a:cubicBezTo>
                    <a:pt x="845" y="340"/>
                    <a:pt x="808" y="360"/>
                    <a:pt x="772" y="380"/>
                  </a:cubicBezTo>
                  <a:cubicBezTo>
                    <a:pt x="772" y="380"/>
                    <a:pt x="772" y="380"/>
                    <a:pt x="771" y="380"/>
                  </a:cubicBezTo>
                  <a:cubicBezTo>
                    <a:pt x="770" y="379"/>
                    <a:pt x="769" y="379"/>
                    <a:pt x="768" y="379"/>
                  </a:cubicBezTo>
                  <a:cubicBezTo>
                    <a:pt x="629" y="386"/>
                    <a:pt x="489" y="388"/>
                    <a:pt x="349" y="386"/>
                  </a:cubicBezTo>
                  <a:cubicBezTo>
                    <a:pt x="280" y="385"/>
                    <a:pt x="211" y="383"/>
                    <a:pt x="142" y="380"/>
                  </a:cubicBezTo>
                  <a:cubicBezTo>
                    <a:pt x="107" y="378"/>
                    <a:pt x="72" y="378"/>
                    <a:pt x="38" y="374"/>
                  </a:cubicBezTo>
                  <a:cubicBezTo>
                    <a:pt x="12" y="371"/>
                    <a:pt x="14" y="350"/>
                    <a:pt x="14" y="329"/>
                  </a:cubicBezTo>
                  <a:cubicBezTo>
                    <a:pt x="15" y="312"/>
                    <a:pt x="15" y="294"/>
                    <a:pt x="15" y="276"/>
                  </a:cubicBezTo>
                  <a:cubicBezTo>
                    <a:pt x="15" y="197"/>
                    <a:pt x="18" y="117"/>
                    <a:pt x="14" y="38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20" y="14"/>
                    <a:pt x="47" y="15"/>
                    <a:pt x="66" y="15"/>
                  </a:cubicBezTo>
                  <a:cubicBezTo>
                    <a:pt x="81" y="15"/>
                    <a:pt x="97" y="15"/>
                    <a:pt x="112" y="15"/>
                  </a:cubicBezTo>
                  <a:cubicBezTo>
                    <a:pt x="144" y="15"/>
                    <a:pt x="176" y="15"/>
                    <a:pt x="208" y="15"/>
                  </a:cubicBezTo>
                  <a:cubicBezTo>
                    <a:pt x="270" y="16"/>
                    <a:pt x="332" y="16"/>
                    <a:pt x="393" y="17"/>
                  </a:cubicBezTo>
                  <a:cubicBezTo>
                    <a:pt x="519" y="19"/>
                    <a:pt x="645" y="23"/>
                    <a:pt x="770" y="29"/>
                  </a:cubicBezTo>
                  <a:cubicBezTo>
                    <a:pt x="773" y="29"/>
                    <a:pt x="775" y="27"/>
                    <a:pt x="776" y="25"/>
                  </a:cubicBezTo>
                  <a:cubicBezTo>
                    <a:pt x="792" y="41"/>
                    <a:pt x="812" y="54"/>
                    <a:pt x="830" y="68"/>
                  </a:cubicBezTo>
                  <a:cubicBezTo>
                    <a:pt x="849" y="83"/>
                    <a:pt x="867" y="98"/>
                    <a:pt x="886" y="114"/>
                  </a:cubicBezTo>
                  <a:cubicBezTo>
                    <a:pt x="905" y="129"/>
                    <a:pt x="923" y="145"/>
                    <a:pt x="941" y="160"/>
                  </a:cubicBezTo>
                  <a:cubicBezTo>
                    <a:pt x="959" y="176"/>
                    <a:pt x="982" y="195"/>
                    <a:pt x="970" y="2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id="{41603308-F7E7-448D-A2CB-696A9743B9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02" y="1201"/>
              <a:ext cx="123" cy="129"/>
            </a:xfrm>
            <a:custGeom>
              <a:avLst/>
              <a:gdLst>
                <a:gd name="T0" fmla="*/ 51 w 52"/>
                <a:gd name="T1" fmla="*/ 28 h 54"/>
                <a:gd name="T2" fmla="*/ 44 w 52"/>
                <a:gd name="T3" fmla="*/ 13 h 54"/>
                <a:gd name="T4" fmla="*/ 32 w 52"/>
                <a:gd name="T5" fmla="*/ 1 h 54"/>
                <a:gd name="T6" fmla="*/ 19 w 52"/>
                <a:gd name="T7" fmla="*/ 3 h 54"/>
                <a:gd name="T8" fmla="*/ 0 w 52"/>
                <a:gd name="T9" fmla="*/ 29 h 54"/>
                <a:gd name="T10" fmla="*/ 26 w 52"/>
                <a:gd name="T11" fmla="*/ 53 h 54"/>
                <a:gd name="T12" fmla="*/ 51 w 52"/>
                <a:gd name="T13" fmla="*/ 28 h 54"/>
                <a:gd name="T14" fmla="*/ 26 w 52"/>
                <a:gd name="T15" fmla="*/ 42 h 54"/>
                <a:gd name="T16" fmla="*/ 11 w 52"/>
                <a:gd name="T17" fmla="*/ 29 h 54"/>
                <a:gd name="T18" fmla="*/ 16 w 52"/>
                <a:gd name="T19" fmla="*/ 18 h 54"/>
                <a:gd name="T20" fmla="*/ 25 w 52"/>
                <a:gd name="T21" fmla="*/ 12 h 54"/>
                <a:gd name="T22" fmla="*/ 27 w 52"/>
                <a:gd name="T23" fmla="*/ 10 h 54"/>
                <a:gd name="T24" fmla="*/ 26 w 52"/>
                <a:gd name="T25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54">
                  <a:moveTo>
                    <a:pt x="51" y="28"/>
                  </a:moveTo>
                  <a:cubicBezTo>
                    <a:pt x="50" y="23"/>
                    <a:pt x="48" y="17"/>
                    <a:pt x="44" y="13"/>
                  </a:cubicBezTo>
                  <a:cubicBezTo>
                    <a:pt x="46" y="7"/>
                    <a:pt x="37" y="2"/>
                    <a:pt x="32" y="1"/>
                  </a:cubicBezTo>
                  <a:cubicBezTo>
                    <a:pt x="28" y="0"/>
                    <a:pt x="23" y="1"/>
                    <a:pt x="19" y="3"/>
                  </a:cubicBezTo>
                  <a:cubicBezTo>
                    <a:pt x="8" y="4"/>
                    <a:pt x="0" y="20"/>
                    <a:pt x="0" y="29"/>
                  </a:cubicBezTo>
                  <a:cubicBezTo>
                    <a:pt x="0" y="44"/>
                    <a:pt x="12" y="54"/>
                    <a:pt x="26" y="53"/>
                  </a:cubicBezTo>
                  <a:cubicBezTo>
                    <a:pt x="40" y="53"/>
                    <a:pt x="52" y="43"/>
                    <a:pt x="51" y="28"/>
                  </a:cubicBezTo>
                  <a:close/>
                  <a:moveTo>
                    <a:pt x="26" y="42"/>
                  </a:moveTo>
                  <a:cubicBezTo>
                    <a:pt x="18" y="42"/>
                    <a:pt x="11" y="37"/>
                    <a:pt x="11" y="29"/>
                  </a:cubicBezTo>
                  <a:cubicBezTo>
                    <a:pt x="11" y="25"/>
                    <a:pt x="13" y="21"/>
                    <a:pt x="16" y="18"/>
                  </a:cubicBezTo>
                  <a:cubicBezTo>
                    <a:pt x="18" y="15"/>
                    <a:pt x="22" y="14"/>
                    <a:pt x="25" y="12"/>
                  </a:cubicBezTo>
                  <a:cubicBezTo>
                    <a:pt x="26" y="11"/>
                    <a:pt x="26" y="11"/>
                    <a:pt x="27" y="10"/>
                  </a:cubicBezTo>
                  <a:cubicBezTo>
                    <a:pt x="40" y="17"/>
                    <a:pt x="45" y="40"/>
                    <a:pt x="2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7">
              <a:extLst>
                <a:ext uri="{FF2B5EF4-FFF2-40B4-BE49-F238E27FC236}">
                  <a16:creationId xmlns:a16="http://schemas.microsoft.com/office/drawing/2014/main" id="{A8C6DD86-1D47-45A1-B0F0-40DBC03DE2C2}"/>
                </a:ext>
              </a:extLst>
            </p:cNvPr>
            <p:cNvSpPr/>
            <p:nvPr/>
          </p:nvSpPr>
          <p:spPr bwMode="auto">
            <a:xfrm>
              <a:off x="3375" y="1549"/>
              <a:ext cx="76" cy="100"/>
            </a:xfrm>
            <a:custGeom>
              <a:avLst/>
              <a:gdLst>
                <a:gd name="T0" fmla="*/ 28 w 32"/>
                <a:gd name="T1" fmla="*/ 31 h 42"/>
                <a:gd name="T2" fmla="*/ 14 w 32"/>
                <a:gd name="T3" fmla="*/ 22 h 42"/>
                <a:gd name="T4" fmla="*/ 15 w 32"/>
                <a:gd name="T5" fmla="*/ 5 h 42"/>
                <a:gd name="T6" fmla="*/ 11 w 32"/>
                <a:gd name="T7" fmla="*/ 2 h 42"/>
                <a:gd name="T8" fmla="*/ 4 w 32"/>
                <a:gd name="T9" fmla="*/ 26 h 42"/>
                <a:gd name="T10" fmla="*/ 28 w 32"/>
                <a:gd name="T11" fmla="*/ 40 h 42"/>
                <a:gd name="T12" fmla="*/ 28 w 32"/>
                <a:gd name="T13" fmla="*/ 3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42">
                  <a:moveTo>
                    <a:pt x="28" y="31"/>
                  </a:moveTo>
                  <a:cubicBezTo>
                    <a:pt x="22" y="29"/>
                    <a:pt x="17" y="28"/>
                    <a:pt x="14" y="22"/>
                  </a:cubicBezTo>
                  <a:cubicBezTo>
                    <a:pt x="12" y="17"/>
                    <a:pt x="12" y="10"/>
                    <a:pt x="15" y="5"/>
                  </a:cubicBezTo>
                  <a:cubicBezTo>
                    <a:pt x="16" y="3"/>
                    <a:pt x="14" y="0"/>
                    <a:pt x="11" y="2"/>
                  </a:cubicBezTo>
                  <a:cubicBezTo>
                    <a:pt x="4" y="8"/>
                    <a:pt x="0" y="17"/>
                    <a:pt x="4" y="26"/>
                  </a:cubicBezTo>
                  <a:cubicBezTo>
                    <a:pt x="8" y="35"/>
                    <a:pt x="18" y="42"/>
                    <a:pt x="28" y="40"/>
                  </a:cubicBezTo>
                  <a:cubicBezTo>
                    <a:pt x="32" y="39"/>
                    <a:pt x="32" y="33"/>
                    <a:pt x="28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4" name="Freeform 8">
              <a:extLst>
                <a:ext uri="{FF2B5EF4-FFF2-40B4-BE49-F238E27FC236}">
                  <a16:creationId xmlns:a16="http://schemas.microsoft.com/office/drawing/2014/main" id="{F7FD735D-FD34-4CF9-B806-FE86F6FF7DCB}"/>
                </a:ext>
              </a:extLst>
            </p:cNvPr>
            <p:cNvSpPr/>
            <p:nvPr/>
          </p:nvSpPr>
          <p:spPr bwMode="auto">
            <a:xfrm>
              <a:off x="3382" y="1437"/>
              <a:ext cx="27" cy="79"/>
            </a:xfrm>
            <a:custGeom>
              <a:avLst/>
              <a:gdLst>
                <a:gd name="T0" fmla="*/ 9 w 11"/>
                <a:gd name="T1" fmla="*/ 3 h 33"/>
                <a:gd name="T2" fmla="*/ 2 w 11"/>
                <a:gd name="T3" fmla="*/ 3 h 33"/>
                <a:gd name="T4" fmla="*/ 1 w 11"/>
                <a:gd name="T5" fmla="*/ 15 h 33"/>
                <a:gd name="T6" fmla="*/ 3 w 11"/>
                <a:gd name="T7" fmla="*/ 29 h 33"/>
                <a:gd name="T8" fmla="*/ 9 w 11"/>
                <a:gd name="T9" fmla="*/ 29 h 33"/>
                <a:gd name="T10" fmla="*/ 10 w 11"/>
                <a:gd name="T11" fmla="*/ 15 h 33"/>
                <a:gd name="T12" fmla="*/ 9 w 11"/>
                <a:gd name="T13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3">
                  <a:moveTo>
                    <a:pt x="9" y="3"/>
                  </a:moveTo>
                  <a:cubicBezTo>
                    <a:pt x="8" y="0"/>
                    <a:pt x="3" y="0"/>
                    <a:pt x="2" y="3"/>
                  </a:cubicBezTo>
                  <a:cubicBezTo>
                    <a:pt x="0" y="7"/>
                    <a:pt x="1" y="11"/>
                    <a:pt x="1" y="15"/>
                  </a:cubicBezTo>
                  <a:cubicBezTo>
                    <a:pt x="2" y="20"/>
                    <a:pt x="2" y="24"/>
                    <a:pt x="3" y="29"/>
                  </a:cubicBezTo>
                  <a:cubicBezTo>
                    <a:pt x="3" y="33"/>
                    <a:pt x="8" y="33"/>
                    <a:pt x="9" y="29"/>
                  </a:cubicBezTo>
                  <a:cubicBezTo>
                    <a:pt x="9" y="24"/>
                    <a:pt x="10" y="20"/>
                    <a:pt x="10" y="15"/>
                  </a:cubicBezTo>
                  <a:cubicBezTo>
                    <a:pt x="10" y="11"/>
                    <a:pt x="11" y="7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5" name="Freeform 9">
              <a:extLst>
                <a:ext uri="{FF2B5EF4-FFF2-40B4-BE49-F238E27FC236}">
                  <a16:creationId xmlns:a16="http://schemas.microsoft.com/office/drawing/2014/main" id="{775E19F0-D4E0-4132-BD6B-0F31A2AD326E}"/>
                </a:ext>
              </a:extLst>
            </p:cNvPr>
            <p:cNvSpPr/>
            <p:nvPr/>
          </p:nvSpPr>
          <p:spPr bwMode="auto">
            <a:xfrm>
              <a:off x="3380" y="1285"/>
              <a:ext cx="31" cy="86"/>
            </a:xfrm>
            <a:custGeom>
              <a:avLst/>
              <a:gdLst>
                <a:gd name="T0" fmla="*/ 9 w 13"/>
                <a:gd name="T1" fmla="*/ 1 h 36"/>
                <a:gd name="T2" fmla="*/ 4 w 13"/>
                <a:gd name="T3" fmla="*/ 1 h 36"/>
                <a:gd name="T4" fmla="*/ 2 w 13"/>
                <a:gd name="T5" fmla="*/ 16 h 36"/>
                <a:gd name="T6" fmla="*/ 4 w 13"/>
                <a:gd name="T7" fmla="*/ 34 h 36"/>
                <a:gd name="T8" fmla="*/ 9 w 13"/>
                <a:gd name="T9" fmla="*/ 34 h 36"/>
                <a:gd name="T10" fmla="*/ 11 w 13"/>
                <a:gd name="T11" fmla="*/ 16 h 36"/>
                <a:gd name="T12" fmla="*/ 9 w 13"/>
                <a:gd name="T1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6">
                  <a:moveTo>
                    <a:pt x="9" y="1"/>
                  </a:moveTo>
                  <a:cubicBezTo>
                    <a:pt x="8" y="0"/>
                    <a:pt x="5" y="0"/>
                    <a:pt x="4" y="1"/>
                  </a:cubicBezTo>
                  <a:cubicBezTo>
                    <a:pt x="0" y="6"/>
                    <a:pt x="2" y="11"/>
                    <a:pt x="2" y="16"/>
                  </a:cubicBezTo>
                  <a:cubicBezTo>
                    <a:pt x="2" y="22"/>
                    <a:pt x="3" y="28"/>
                    <a:pt x="4" y="34"/>
                  </a:cubicBezTo>
                  <a:cubicBezTo>
                    <a:pt x="5" y="36"/>
                    <a:pt x="9" y="36"/>
                    <a:pt x="9" y="34"/>
                  </a:cubicBezTo>
                  <a:cubicBezTo>
                    <a:pt x="10" y="28"/>
                    <a:pt x="11" y="22"/>
                    <a:pt x="11" y="16"/>
                  </a:cubicBezTo>
                  <a:cubicBezTo>
                    <a:pt x="12" y="11"/>
                    <a:pt x="13" y="6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6" name="Freeform 10">
              <a:extLst>
                <a:ext uri="{FF2B5EF4-FFF2-40B4-BE49-F238E27FC236}">
                  <a16:creationId xmlns:a16="http://schemas.microsoft.com/office/drawing/2014/main" id="{29785D45-44E2-448F-AAA0-D49BBC71D3EA}"/>
                </a:ext>
              </a:extLst>
            </p:cNvPr>
            <p:cNvSpPr/>
            <p:nvPr/>
          </p:nvSpPr>
          <p:spPr bwMode="auto">
            <a:xfrm>
              <a:off x="3380" y="1132"/>
              <a:ext cx="31" cy="89"/>
            </a:xfrm>
            <a:custGeom>
              <a:avLst/>
              <a:gdLst>
                <a:gd name="T0" fmla="*/ 8 w 13"/>
                <a:gd name="T1" fmla="*/ 4 h 37"/>
                <a:gd name="T2" fmla="*/ 0 w 13"/>
                <a:gd name="T3" fmla="*/ 6 h 37"/>
                <a:gd name="T4" fmla="*/ 2 w 13"/>
                <a:gd name="T5" fmla="*/ 18 h 37"/>
                <a:gd name="T6" fmla="*/ 3 w 13"/>
                <a:gd name="T7" fmla="*/ 32 h 37"/>
                <a:gd name="T8" fmla="*/ 10 w 13"/>
                <a:gd name="T9" fmla="*/ 33 h 37"/>
                <a:gd name="T10" fmla="*/ 8 w 13"/>
                <a:gd name="T11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7">
                  <a:moveTo>
                    <a:pt x="8" y="4"/>
                  </a:moveTo>
                  <a:cubicBezTo>
                    <a:pt x="6" y="0"/>
                    <a:pt x="1" y="2"/>
                    <a:pt x="0" y="6"/>
                  </a:cubicBezTo>
                  <a:cubicBezTo>
                    <a:pt x="0" y="10"/>
                    <a:pt x="2" y="14"/>
                    <a:pt x="2" y="18"/>
                  </a:cubicBezTo>
                  <a:cubicBezTo>
                    <a:pt x="3" y="23"/>
                    <a:pt x="3" y="28"/>
                    <a:pt x="3" y="32"/>
                  </a:cubicBezTo>
                  <a:cubicBezTo>
                    <a:pt x="3" y="36"/>
                    <a:pt x="9" y="37"/>
                    <a:pt x="10" y="33"/>
                  </a:cubicBezTo>
                  <a:cubicBezTo>
                    <a:pt x="12" y="25"/>
                    <a:pt x="13" y="12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7" name="Freeform 11">
              <a:extLst>
                <a:ext uri="{FF2B5EF4-FFF2-40B4-BE49-F238E27FC236}">
                  <a16:creationId xmlns:a16="http://schemas.microsoft.com/office/drawing/2014/main" id="{904095EE-7588-4706-A267-3A8D99D673EA}"/>
                </a:ext>
              </a:extLst>
            </p:cNvPr>
            <p:cNvSpPr/>
            <p:nvPr/>
          </p:nvSpPr>
          <p:spPr bwMode="auto">
            <a:xfrm>
              <a:off x="3390" y="985"/>
              <a:ext cx="33" cy="88"/>
            </a:xfrm>
            <a:custGeom>
              <a:avLst/>
              <a:gdLst>
                <a:gd name="T0" fmla="*/ 7 w 14"/>
                <a:gd name="T1" fmla="*/ 3 h 37"/>
                <a:gd name="T2" fmla="*/ 0 w 14"/>
                <a:gd name="T3" fmla="*/ 6 h 37"/>
                <a:gd name="T4" fmla="*/ 2 w 14"/>
                <a:gd name="T5" fmla="*/ 17 h 37"/>
                <a:gd name="T6" fmla="*/ 2 w 14"/>
                <a:gd name="T7" fmla="*/ 31 h 37"/>
                <a:gd name="T8" fmla="*/ 8 w 14"/>
                <a:gd name="T9" fmla="*/ 33 h 37"/>
                <a:gd name="T10" fmla="*/ 7 w 14"/>
                <a:gd name="T11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7">
                  <a:moveTo>
                    <a:pt x="7" y="3"/>
                  </a:moveTo>
                  <a:cubicBezTo>
                    <a:pt x="4" y="0"/>
                    <a:pt x="0" y="2"/>
                    <a:pt x="0" y="6"/>
                  </a:cubicBezTo>
                  <a:cubicBezTo>
                    <a:pt x="0" y="10"/>
                    <a:pt x="2" y="13"/>
                    <a:pt x="2" y="17"/>
                  </a:cubicBezTo>
                  <a:cubicBezTo>
                    <a:pt x="3" y="22"/>
                    <a:pt x="3" y="27"/>
                    <a:pt x="2" y="31"/>
                  </a:cubicBezTo>
                  <a:cubicBezTo>
                    <a:pt x="1" y="36"/>
                    <a:pt x="7" y="37"/>
                    <a:pt x="8" y="33"/>
                  </a:cubicBezTo>
                  <a:cubicBezTo>
                    <a:pt x="11" y="25"/>
                    <a:pt x="14" y="10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 12">
              <a:extLst>
                <a:ext uri="{FF2B5EF4-FFF2-40B4-BE49-F238E27FC236}">
                  <a16:creationId xmlns:a16="http://schemas.microsoft.com/office/drawing/2014/main" id="{9CB82380-7DE4-464A-AF5B-3CFF612790ED}"/>
                </a:ext>
              </a:extLst>
            </p:cNvPr>
            <p:cNvSpPr/>
            <p:nvPr/>
          </p:nvSpPr>
          <p:spPr bwMode="auto">
            <a:xfrm>
              <a:off x="3390" y="823"/>
              <a:ext cx="59" cy="88"/>
            </a:xfrm>
            <a:custGeom>
              <a:avLst/>
              <a:gdLst>
                <a:gd name="T0" fmla="*/ 23 w 25"/>
                <a:gd name="T1" fmla="*/ 6 h 37"/>
                <a:gd name="T2" fmla="*/ 4 w 25"/>
                <a:gd name="T3" fmla="*/ 15 h 37"/>
                <a:gd name="T4" fmla="*/ 7 w 25"/>
                <a:gd name="T5" fmla="*/ 36 h 37"/>
                <a:gd name="T6" fmla="*/ 11 w 25"/>
                <a:gd name="T7" fmla="*/ 34 h 37"/>
                <a:gd name="T8" fmla="*/ 13 w 25"/>
                <a:gd name="T9" fmla="*/ 20 h 37"/>
                <a:gd name="T10" fmla="*/ 24 w 25"/>
                <a:gd name="T11" fmla="*/ 11 h 37"/>
                <a:gd name="T12" fmla="*/ 23 w 25"/>
                <a:gd name="T13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7">
                  <a:moveTo>
                    <a:pt x="23" y="6"/>
                  </a:moveTo>
                  <a:cubicBezTo>
                    <a:pt x="17" y="0"/>
                    <a:pt x="7" y="9"/>
                    <a:pt x="4" y="15"/>
                  </a:cubicBezTo>
                  <a:cubicBezTo>
                    <a:pt x="0" y="22"/>
                    <a:pt x="1" y="31"/>
                    <a:pt x="7" y="36"/>
                  </a:cubicBezTo>
                  <a:cubicBezTo>
                    <a:pt x="8" y="37"/>
                    <a:pt x="11" y="36"/>
                    <a:pt x="11" y="34"/>
                  </a:cubicBezTo>
                  <a:cubicBezTo>
                    <a:pt x="9" y="29"/>
                    <a:pt x="10" y="24"/>
                    <a:pt x="13" y="20"/>
                  </a:cubicBezTo>
                  <a:cubicBezTo>
                    <a:pt x="16" y="15"/>
                    <a:pt x="21" y="15"/>
                    <a:pt x="24" y="11"/>
                  </a:cubicBezTo>
                  <a:cubicBezTo>
                    <a:pt x="25" y="10"/>
                    <a:pt x="25" y="7"/>
                    <a:pt x="2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9" name="Freeform 13">
              <a:extLst>
                <a:ext uri="{FF2B5EF4-FFF2-40B4-BE49-F238E27FC236}">
                  <a16:creationId xmlns:a16="http://schemas.microsoft.com/office/drawing/2014/main" id="{990E081C-3A01-4D77-9F67-B1DDEA60C301}"/>
                </a:ext>
              </a:extLst>
            </p:cNvPr>
            <p:cNvSpPr/>
            <p:nvPr/>
          </p:nvSpPr>
          <p:spPr bwMode="auto">
            <a:xfrm>
              <a:off x="3494" y="825"/>
              <a:ext cx="73" cy="26"/>
            </a:xfrm>
            <a:custGeom>
              <a:avLst/>
              <a:gdLst>
                <a:gd name="T0" fmla="*/ 26 w 31"/>
                <a:gd name="T1" fmla="*/ 2 h 11"/>
                <a:gd name="T2" fmla="*/ 16 w 31"/>
                <a:gd name="T3" fmla="*/ 1 h 11"/>
                <a:gd name="T4" fmla="*/ 5 w 31"/>
                <a:gd name="T5" fmla="*/ 2 h 11"/>
                <a:gd name="T6" fmla="*/ 5 w 31"/>
                <a:gd name="T7" fmla="*/ 10 h 11"/>
                <a:gd name="T8" fmla="*/ 16 w 31"/>
                <a:gd name="T9" fmla="*/ 10 h 11"/>
                <a:gd name="T10" fmla="*/ 26 w 31"/>
                <a:gd name="T11" fmla="*/ 10 h 11"/>
                <a:gd name="T12" fmla="*/ 26 w 31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">
                  <a:moveTo>
                    <a:pt x="26" y="2"/>
                  </a:moveTo>
                  <a:cubicBezTo>
                    <a:pt x="23" y="0"/>
                    <a:pt x="20" y="1"/>
                    <a:pt x="16" y="1"/>
                  </a:cubicBezTo>
                  <a:cubicBezTo>
                    <a:pt x="12" y="1"/>
                    <a:pt x="9" y="2"/>
                    <a:pt x="5" y="2"/>
                  </a:cubicBezTo>
                  <a:cubicBezTo>
                    <a:pt x="0" y="2"/>
                    <a:pt x="0" y="9"/>
                    <a:pt x="5" y="10"/>
                  </a:cubicBezTo>
                  <a:cubicBezTo>
                    <a:pt x="9" y="10"/>
                    <a:pt x="12" y="10"/>
                    <a:pt x="16" y="10"/>
                  </a:cubicBezTo>
                  <a:cubicBezTo>
                    <a:pt x="20" y="11"/>
                    <a:pt x="23" y="11"/>
                    <a:pt x="26" y="10"/>
                  </a:cubicBezTo>
                  <a:cubicBezTo>
                    <a:pt x="31" y="8"/>
                    <a:pt x="31" y="3"/>
                    <a:pt x="2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0" name="Freeform 14">
              <a:extLst>
                <a:ext uri="{FF2B5EF4-FFF2-40B4-BE49-F238E27FC236}">
                  <a16:creationId xmlns:a16="http://schemas.microsoft.com/office/drawing/2014/main" id="{57A90899-AC78-44EA-9A47-D1E35E6C369A}"/>
                </a:ext>
              </a:extLst>
            </p:cNvPr>
            <p:cNvSpPr/>
            <p:nvPr/>
          </p:nvSpPr>
          <p:spPr bwMode="auto">
            <a:xfrm>
              <a:off x="3629" y="825"/>
              <a:ext cx="83" cy="31"/>
            </a:xfrm>
            <a:custGeom>
              <a:avLst/>
              <a:gdLst>
                <a:gd name="T0" fmla="*/ 33 w 35"/>
                <a:gd name="T1" fmla="*/ 4 h 13"/>
                <a:gd name="T2" fmla="*/ 20 w 35"/>
                <a:gd name="T3" fmla="*/ 2 h 13"/>
                <a:gd name="T4" fmla="*/ 6 w 35"/>
                <a:gd name="T5" fmla="*/ 0 h 13"/>
                <a:gd name="T6" fmla="*/ 5 w 35"/>
                <a:gd name="T7" fmla="*/ 8 h 13"/>
                <a:gd name="T8" fmla="*/ 19 w 35"/>
                <a:gd name="T9" fmla="*/ 11 h 13"/>
                <a:gd name="T10" fmla="*/ 32 w 35"/>
                <a:gd name="T11" fmla="*/ 11 h 13"/>
                <a:gd name="T12" fmla="*/ 33 w 35"/>
                <a:gd name="T1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3">
                  <a:moveTo>
                    <a:pt x="33" y="4"/>
                  </a:moveTo>
                  <a:cubicBezTo>
                    <a:pt x="29" y="2"/>
                    <a:pt x="24" y="2"/>
                    <a:pt x="20" y="2"/>
                  </a:cubicBezTo>
                  <a:cubicBezTo>
                    <a:pt x="16" y="1"/>
                    <a:pt x="11" y="1"/>
                    <a:pt x="6" y="0"/>
                  </a:cubicBezTo>
                  <a:cubicBezTo>
                    <a:pt x="1" y="0"/>
                    <a:pt x="0" y="7"/>
                    <a:pt x="5" y="8"/>
                  </a:cubicBezTo>
                  <a:cubicBezTo>
                    <a:pt x="10" y="9"/>
                    <a:pt x="14" y="10"/>
                    <a:pt x="19" y="11"/>
                  </a:cubicBezTo>
                  <a:cubicBezTo>
                    <a:pt x="23" y="12"/>
                    <a:pt x="28" y="13"/>
                    <a:pt x="32" y="11"/>
                  </a:cubicBezTo>
                  <a:cubicBezTo>
                    <a:pt x="35" y="10"/>
                    <a:pt x="35" y="6"/>
                    <a:pt x="3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1" name="Freeform 15">
              <a:extLst>
                <a:ext uri="{FF2B5EF4-FFF2-40B4-BE49-F238E27FC236}">
                  <a16:creationId xmlns:a16="http://schemas.microsoft.com/office/drawing/2014/main" id="{A9A72A36-FBCF-4592-A197-668CD490FC08}"/>
                </a:ext>
              </a:extLst>
            </p:cNvPr>
            <p:cNvSpPr/>
            <p:nvPr/>
          </p:nvSpPr>
          <p:spPr bwMode="auto">
            <a:xfrm>
              <a:off x="3764" y="823"/>
              <a:ext cx="74" cy="26"/>
            </a:xfrm>
            <a:custGeom>
              <a:avLst/>
              <a:gdLst>
                <a:gd name="T0" fmla="*/ 30 w 31"/>
                <a:gd name="T1" fmla="*/ 5 h 11"/>
                <a:gd name="T2" fmla="*/ 18 w 31"/>
                <a:gd name="T3" fmla="*/ 1 h 11"/>
                <a:gd name="T4" fmla="*/ 4 w 31"/>
                <a:gd name="T5" fmla="*/ 2 h 11"/>
                <a:gd name="T6" fmla="*/ 5 w 31"/>
                <a:gd name="T7" fmla="*/ 8 h 11"/>
                <a:gd name="T8" fmla="*/ 17 w 31"/>
                <a:gd name="T9" fmla="*/ 9 h 11"/>
                <a:gd name="T10" fmla="*/ 28 w 31"/>
                <a:gd name="T11" fmla="*/ 10 h 11"/>
                <a:gd name="T12" fmla="*/ 30 w 31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">
                  <a:moveTo>
                    <a:pt x="30" y="5"/>
                  </a:moveTo>
                  <a:cubicBezTo>
                    <a:pt x="27" y="1"/>
                    <a:pt x="23" y="1"/>
                    <a:pt x="18" y="1"/>
                  </a:cubicBezTo>
                  <a:cubicBezTo>
                    <a:pt x="14" y="0"/>
                    <a:pt x="9" y="0"/>
                    <a:pt x="4" y="2"/>
                  </a:cubicBezTo>
                  <a:cubicBezTo>
                    <a:pt x="0" y="3"/>
                    <a:pt x="1" y="8"/>
                    <a:pt x="5" y="8"/>
                  </a:cubicBezTo>
                  <a:cubicBezTo>
                    <a:pt x="9" y="8"/>
                    <a:pt x="13" y="8"/>
                    <a:pt x="17" y="9"/>
                  </a:cubicBezTo>
                  <a:cubicBezTo>
                    <a:pt x="21" y="9"/>
                    <a:pt x="24" y="11"/>
                    <a:pt x="28" y="10"/>
                  </a:cubicBezTo>
                  <a:cubicBezTo>
                    <a:pt x="30" y="9"/>
                    <a:pt x="31" y="7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2" name="Freeform 16">
              <a:extLst>
                <a:ext uri="{FF2B5EF4-FFF2-40B4-BE49-F238E27FC236}">
                  <a16:creationId xmlns:a16="http://schemas.microsoft.com/office/drawing/2014/main" id="{1DA592A0-2A9D-4E6C-B1AE-21AC85513EEC}"/>
                </a:ext>
              </a:extLst>
            </p:cNvPr>
            <p:cNvSpPr/>
            <p:nvPr/>
          </p:nvSpPr>
          <p:spPr bwMode="auto">
            <a:xfrm>
              <a:off x="3892" y="828"/>
              <a:ext cx="71" cy="23"/>
            </a:xfrm>
            <a:custGeom>
              <a:avLst/>
              <a:gdLst>
                <a:gd name="T0" fmla="*/ 28 w 30"/>
                <a:gd name="T1" fmla="*/ 2 h 10"/>
                <a:gd name="T2" fmla="*/ 17 w 30"/>
                <a:gd name="T3" fmla="*/ 1 h 10"/>
                <a:gd name="T4" fmla="*/ 4 w 30"/>
                <a:gd name="T5" fmla="*/ 1 h 10"/>
                <a:gd name="T6" fmla="*/ 4 w 30"/>
                <a:gd name="T7" fmla="*/ 8 h 10"/>
                <a:gd name="T8" fmla="*/ 17 w 30"/>
                <a:gd name="T9" fmla="*/ 9 h 10"/>
                <a:gd name="T10" fmla="*/ 28 w 30"/>
                <a:gd name="T11" fmla="*/ 8 h 10"/>
                <a:gd name="T12" fmla="*/ 28 w 30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0">
                  <a:moveTo>
                    <a:pt x="28" y="2"/>
                  </a:moveTo>
                  <a:cubicBezTo>
                    <a:pt x="25" y="0"/>
                    <a:pt x="21" y="1"/>
                    <a:pt x="17" y="1"/>
                  </a:cubicBezTo>
                  <a:cubicBezTo>
                    <a:pt x="13" y="1"/>
                    <a:pt x="8" y="1"/>
                    <a:pt x="4" y="1"/>
                  </a:cubicBezTo>
                  <a:cubicBezTo>
                    <a:pt x="0" y="2"/>
                    <a:pt x="0" y="8"/>
                    <a:pt x="4" y="8"/>
                  </a:cubicBezTo>
                  <a:cubicBezTo>
                    <a:pt x="8" y="8"/>
                    <a:pt x="13" y="9"/>
                    <a:pt x="17" y="9"/>
                  </a:cubicBezTo>
                  <a:cubicBezTo>
                    <a:pt x="21" y="9"/>
                    <a:pt x="25" y="10"/>
                    <a:pt x="28" y="8"/>
                  </a:cubicBezTo>
                  <a:cubicBezTo>
                    <a:pt x="30" y="6"/>
                    <a:pt x="30" y="3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3" name="Freeform 17">
              <a:extLst>
                <a:ext uri="{FF2B5EF4-FFF2-40B4-BE49-F238E27FC236}">
                  <a16:creationId xmlns:a16="http://schemas.microsoft.com/office/drawing/2014/main" id="{D5C1F552-41A0-4C5E-99EF-B362F47AF3D9}"/>
                </a:ext>
              </a:extLst>
            </p:cNvPr>
            <p:cNvSpPr/>
            <p:nvPr/>
          </p:nvSpPr>
          <p:spPr bwMode="auto">
            <a:xfrm>
              <a:off x="4013" y="832"/>
              <a:ext cx="90" cy="24"/>
            </a:xfrm>
            <a:custGeom>
              <a:avLst/>
              <a:gdLst>
                <a:gd name="T0" fmla="*/ 34 w 38"/>
                <a:gd name="T1" fmla="*/ 1 h 10"/>
                <a:gd name="T2" fmla="*/ 20 w 38"/>
                <a:gd name="T3" fmla="*/ 0 h 10"/>
                <a:gd name="T4" fmla="*/ 4 w 38"/>
                <a:gd name="T5" fmla="*/ 1 h 10"/>
                <a:gd name="T6" fmla="*/ 4 w 38"/>
                <a:gd name="T7" fmla="*/ 8 h 10"/>
                <a:gd name="T8" fmla="*/ 20 w 38"/>
                <a:gd name="T9" fmla="*/ 9 h 10"/>
                <a:gd name="T10" fmla="*/ 34 w 38"/>
                <a:gd name="T11" fmla="*/ 9 h 10"/>
                <a:gd name="T12" fmla="*/ 34 w 38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0">
                  <a:moveTo>
                    <a:pt x="34" y="1"/>
                  </a:moveTo>
                  <a:cubicBezTo>
                    <a:pt x="30" y="0"/>
                    <a:pt x="25" y="0"/>
                    <a:pt x="20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0" y="1"/>
                    <a:pt x="0" y="8"/>
                    <a:pt x="4" y="8"/>
                  </a:cubicBezTo>
                  <a:cubicBezTo>
                    <a:pt x="10" y="8"/>
                    <a:pt x="15" y="9"/>
                    <a:pt x="20" y="9"/>
                  </a:cubicBezTo>
                  <a:cubicBezTo>
                    <a:pt x="25" y="9"/>
                    <a:pt x="30" y="10"/>
                    <a:pt x="34" y="9"/>
                  </a:cubicBezTo>
                  <a:cubicBezTo>
                    <a:pt x="38" y="7"/>
                    <a:pt x="38" y="3"/>
                    <a:pt x="3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4" name="Freeform 18">
              <a:extLst>
                <a:ext uri="{FF2B5EF4-FFF2-40B4-BE49-F238E27FC236}">
                  <a16:creationId xmlns:a16="http://schemas.microsoft.com/office/drawing/2014/main" id="{68520377-3624-4B31-B0F4-57FFA943C7F8}"/>
                </a:ext>
              </a:extLst>
            </p:cNvPr>
            <p:cNvSpPr/>
            <p:nvPr/>
          </p:nvSpPr>
          <p:spPr bwMode="auto">
            <a:xfrm>
              <a:off x="4167" y="825"/>
              <a:ext cx="66" cy="26"/>
            </a:xfrm>
            <a:custGeom>
              <a:avLst/>
              <a:gdLst>
                <a:gd name="T0" fmla="*/ 25 w 28"/>
                <a:gd name="T1" fmla="*/ 1 h 11"/>
                <a:gd name="T2" fmla="*/ 3 w 28"/>
                <a:gd name="T3" fmla="*/ 5 h 11"/>
                <a:gd name="T4" fmla="*/ 4 w 28"/>
                <a:gd name="T5" fmla="*/ 11 h 11"/>
                <a:gd name="T6" fmla="*/ 25 w 28"/>
                <a:gd name="T7" fmla="*/ 7 h 11"/>
                <a:gd name="T8" fmla="*/ 25 w 28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1">
                  <a:moveTo>
                    <a:pt x="25" y="1"/>
                  </a:moveTo>
                  <a:cubicBezTo>
                    <a:pt x="18" y="0"/>
                    <a:pt x="10" y="3"/>
                    <a:pt x="3" y="5"/>
                  </a:cubicBezTo>
                  <a:cubicBezTo>
                    <a:pt x="0" y="5"/>
                    <a:pt x="0" y="11"/>
                    <a:pt x="4" y="11"/>
                  </a:cubicBezTo>
                  <a:cubicBezTo>
                    <a:pt x="11" y="10"/>
                    <a:pt x="19" y="10"/>
                    <a:pt x="25" y="7"/>
                  </a:cubicBezTo>
                  <a:cubicBezTo>
                    <a:pt x="28" y="6"/>
                    <a:pt x="27" y="2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5" name="Freeform 19">
              <a:extLst>
                <a:ext uri="{FF2B5EF4-FFF2-40B4-BE49-F238E27FC236}">
                  <a16:creationId xmlns:a16="http://schemas.microsoft.com/office/drawing/2014/main" id="{A78CFD07-1350-4B3E-BE47-43FCDCB5DA5A}"/>
                </a:ext>
              </a:extLst>
            </p:cNvPr>
            <p:cNvSpPr/>
            <p:nvPr/>
          </p:nvSpPr>
          <p:spPr bwMode="auto">
            <a:xfrm>
              <a:off x="4302" y="835"/>
              <a:ext cx="64" cy="24"/>
            </a:xfrm>
            <a:custGeom>
              <a:avLst/>
              <a:gdLst>
                <a:gd name="T0" fmla="*/ 23 w 27"/>
                <a:gd name="T1" fmla="*/ 3 h 10"/>
                <a:gd name="T2" fmla="*/ 12 w 27"/>
                <a:gd name="T3" fmla="*/ 1 h 10"/>
                <a:gd name="T4" fmla="*/ 2 w 27"/>
                <a:gd name="T5" fmla="*/ 2 h 10"/>
                <a:gd name="T6" fmla="*/ 1 w 27"/>
                <a:gd name="T7" fmla="*/ 5 h 10"/>
                <a:gd name="T8" fmla="*/ 11 w 27"/>
                <a:gd name="T9" fmla="*/ 9 h 10"/>
                <a:gd name="T10" fmla="*/ 22 w 27"/>
                <a:gd name="T11" fmla="*/ 10 h 10"/>
                <a:gd name="T12" fmla="*/ 23 w 27"/>
                <a:gd name="T1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0">
                  <a:moveTo>
                    <a:pt x="23" y="3"/>
                  </a:moveTo>
                  <a:cubicBezTo>
                    <a:pt x="20" y="2"/>
                    <a:pt x="16" y="2"/>
                    <a:pt x="12" y="1"/>
                  </a:cubicBezTo>
                  <a:cubicBezTo>
                    <a:pt x="9" y="1"/>
                    <a:pt x="5" y="0"/>
                    <a:pt x="2" y="2"/>
                  </a:cubicBezTo>
                  <a:cubicBezTo>
                    <a:pt x="1" y="2"/>
                    <a:pt x="0" y="4"/>
                    <a:pt x="1" y="5"/>
                  </a:cubicBezTo>
                  <a:cubicBezTo>
                    <a:pt x="4" y="7"/>
                    <a:pt x="7" y="8"/>
                    <a:pt x="11" y="9"/>
                  </a:cubicBezTo>
                  <a:cubicBezTo>
                    <a:pt x="15" y="9"/>
                    <a:pt x="19" y="10"/>
                    <a:pt x="22" y="10"/>
                  </a:cubicBezTo>
                  <a:cubicBezTo>
                    <a:pt x="26" y="10"/>
                    <a:pt x="27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6" name="Freeform 20">
              <a:extLst>
                <a:ext uri="{FF2B5EF4-FFF2-40B4-BE49-F238E27FC236}">
                  <a16:creationId xmlns:a16="http://schemas.microsoft.com/office/drawing/2014/main" id="{D75A3FE3-2166-452C-A18F-FB5BCD846EA0}"/>
                </a:ext>
              </a:extLst>
            </p:cNvPr>
            <p:cNvSpPr/>
            <p:nvPr/>
          </p:nvSpPr>
          <p:spPr bwMode="auto">
            <a:xfrm>
              <a:off x="4416" y="840"/>
              <a:ext cx="80" cy="19"/>
            </a:xfrm>
            <a:custGeom>
              <a:avLst/>
              <a:gdLst>
                <a:gd name="T0" fmla="*/ 31 w 34"/>
                <a:gd name="T1" fmla="*/ 2 h 8"/>
                <a:gd name="T2" fmla="*/ 19 w 34"/>
                <a:gd name="T3" fmla="*/ 0 h 8"/>
                <a:gd name="T4" fmla="*/ 3 w 34"/>
                <a:gd name="T5" fmla="*/ 1 h 8"/>
                <a:gd name="T6" fmla="*/ 3 w 34"/>
                <a:gd name="T7" fmla="*/ 6 h 8"/>
                <a:gd name="T8" fmla="*/ 18 w 34"/>
                <a:gd name="T9" fmla="*/ 7 h 8"/>
                <a:gd name="T10" fmla="*/ 31 w 34"/>
                <a:gd name="T11" fmla="*/ 7 h 8"/>
                <a:gd name="T12" fmla="*/ 31 w 34"/>
                <a:gd name="T1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">
                  <a:moveTo>
                    <a:pt x="31" y="2"/>
                  </a:moveTo>
                  <a:cubicBezTo>
                    <a:pt x="28" y="0"/>
                    <a:pt x="23" y="0"/>
                    <a:pt x="19" y="0"/>
                  </a:cubicBezTo>
                  <a:cubicBezTo>
                    <a:pt x="14" y="0"/>
                    <a:pt x="9" y="1"/>
                    <a:pt x="3" y="1"/>
                  </a:cubicBezTo>
                  <a:cubicBezTo>
                    <a:pt x="0" y="1"/>
                    <a:pt x="0" y="5"/>
                    <a:pt x="3" y="6"/>
                  </a:cubicBezTo>
                  <a:cubicBezTo>
                    <a:pt x="8" y="6"/>
                    <a:pt x="13" y="7"/>
                    <a:pt x="18" y="7"/>
                  </a:cubicBezTo>
                  <a:cubicBezTo>
                    <a:pt x="22" y="7"/>
                    <a:pt x="27" y="8"/>
                    <a:pt x="31" y="7"/>
                  </a:cubicBezTo>
                  <a:cubicBezTo>
                    <a:pt x="33" y="6"/>
                    <a:pt x="34" y="3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7" name="Freeform 21">
              <a:extLst>
                <a:ext uri="{FF2B5EF4-FFF2-40B4-BE49-F238E27FC236}">
                  <a16:creationId xmlns:a16="http://schemas.microsoft.com/office/drawing/2014/main" id="{58BD2C97-66AC-4859-8EC8-5F637DA0CDC8}"/>
                </a:ext>
              </a:extLst>
            </p:cNvPr>
            <p:cNvSpPr/>
            <p:nvPr/>
          </p:nvSpPr>
          <p:spPr bwMode="auto">
            <a:xfrm>
              <a:off x="4551" y="837"/>
              <a:ext cx="71" cy="26"/>
            </a:xfrm>
            <a:custGeom>
              <a:avLst/>
              <a:gdLst>
                <a:gd name="T0" fmla="*/ 28 w 30"/>
                <a:gd name="T1" fmla="*/ 3 h 11"/>
                <a:gd name="T2" fmla="*/ 4 w 30"/>
                <a:gd name="T3" fmla="*/ 2 h 11"/>
                <a:gd name="T4" fmla="*/ 4 w 30"/>
                <a:gd name="T5" fmla="*/ 9 h 11"/>
                <a:gd name="T6" fmla="*/ 28 w 30"/>
                <a:gd name="T7" fmla="*/ 8 h 11"/>
                <a:gd name="T8" fmla="*/ 28 w 30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1">
                  <a:moveTo>
                    <a:pt x="28" y="3"/>
                  </a:moveTo>
                  <a:cubicBezTo>
                    <a:pt x="21" y="0"/>
                    <a:pt x="11" y="2"/>
                    <a:pt x="4" y="2"/>
                  </a:cubicBezTo>
                  <a:cubicBezTo>
                    <a:pt x="0" y="2"/>
                    <a:pt x="0" y="9"/>
                    <a:pt x="4" y="9"/>
                  </a:cubicBezTo>
                  <a:cubicBezTo>
                    <a:pt x="11" y="9"/>
                    <a:pt x="21" y="11"/>
                    <a:pt x="28" y="8"/>
                  </a:cubicBezTo>
                  <a:cubicBezTo>
                    <a:pt x="30" y="7"/>
                    <a:pt x="30" y="3"/>
                    <a:pt x="2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8" name="Freeform 22">
              <a:extLst>
                <a:ext uri="{FF2B5EF4-FFF2-40B4-BE49-F238E27FC236}">
                  <a16:creationId xmlns:a16="http://schemas.microsoft.com/office/drawing/2014/main" id="{D177F52D-26D9-4FA9-95EC-5748DBC034C3}"/>
                </a:ext>
              </a:extLst>
            </p:cNvPr>
            <p:cNvSpPr/>
            <p:nvPr/>
          </p:nvSpPr>
          <p:spPr bwMode="auto">
            <a:xfrm>
              <a:off x="4691" y="844"/>
              <a:ext cx="64" cy="22"/>
            </a:xfrm>
            <a:custGeom>
              <a:avLst/>
              <a:gdLst>
                <a:gd name="T0" fmla="*/ 24 w 27"/>
                <a:gd name="T1" fmla="*/ 1 h 9"/>
                <a:gd name="T2" fmla="*/ 12 w 27"/>
                <a:gd name="T3" fmla="*/ 1 h 9"/>
                <a:gd name="T4" fmla="*/ 2 w 27"/>
                <a:gd name="T5" fmla="*/ 2 h 9"/>
                <a:gd name="T6" fmla="*/ 2 w 27"/>
                <a:gd name="T7" fmla="*/ 7 h 9"/>
                <a:gd name="T8" fmla="*/ 12 w 27"/>
                <a:gd name="T9" fmla="*/ 8 h 9"/>
                <a:gd name="T10" fmla="*/ 24 w 27"/>
                <a:gd name="T11" fmla="*/ 8 h 9"/>
                <a:gd name="T12" fmla="*/ 24 w 2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9">
                  <a:moveTo>
                    <a:pt x="24" y="1"/>
                  </a:moveTo>
                  <a:cubicBezTo>
                    <a:pt x="20" y="0"/>
                    <a:pt x="16" y="0"/>
                    <a:pt x="12" y="1"/>
                  </a:cubicBezTo>
                  <a:cubicBezTo>
                    <a:pt x="9" y="1"/>
                    <a:pt x="5" y="0"/>
                    <a:pt x="2" y="2"/>
                  </a:cubicBezTo>
                  <a:cubicBezTo>
                    <a:pt x="0" y="3"/>
                    <a:pt x="0" y="5"/>
                    <a:pt x="2" y="7"/>
                  </a:cubicBezTo>
                  <a:cubicBezTo>
                    <a:pt x="5" y="8"/>
                    <a:pt x="9" y="8"/>
                    <a:pt x="12" y="8"/>
                  </a:cubicBezTo>
                  <a:cubicBezTo>
                    <a:pt x="16" y="9"/>
                    <a:pt x="20" y="9"/>
                    <a:pt x="24" y="8"/>
                  </a:cubicBezTo>
                  <a:cubicBezTo>
                    <a:pt x="27" y="7"/>
                    <a:pt x="27" y="2"/>
                    <a:pt x="2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9" name="Freeform 23">
              <a:extLst>
                <a:ext uri="{FF2B5EF4-FFF2-40B4-BE49-F238E27FC236}">
                  <a16:creationId xmlns:a16="http://schemas.microsoft.com/office/drawing/2014/main" id="{116C182B-5422-4DB8-8B01-F27D1BF2E64C}"/>
                </a:ext>
              </a:extLst>
            </p:cNvPr>
            <p:cNvSpPr/>
            <p:nvPr/>
          </p:nvSpPr>
          <p:spPr bwMode="auto">
            <a:xfrm>
              <a:off x="4814" y="851"/>
              <a:ext cx="88" cy="29"/>
            </a:xfrm>
            <a:custGeom>
              <a:avLst/>
              <a:gdLst>
                <a:gd name="T0" fmla="*/ 34 w 37"/>
                <a:gd name="T1" fmla="*/ 4 h 12"/>
                <a:gd name="T2" fmla="*/ 21 w 37"/>
                <a:gd name="T3" fmla="*/ 2 h 12"/>
                <a:gd name="T4" fmla="*/ 5 w 37"/>
                <a:gd name="T5" fmla="*/ 1 h 12"/>
                <a:gd name="T6" fmla="*/ 4 w 37"/>
                <a:gd name="T7" fmla="*/ 7 h 12"/>
                <a:gd name="T8" fmla="*/ 34 w 37"/>
                <a:gd name="T9" fmla="*/ 8 h 12"/>
                <a:gd name="T10" fmla="*/ 34 w 37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2">
                  <a:moveTo>
                    <a:pt x="34" y="4"/>
                  </a:moveTo>
                  <a:cubicBezTo>
                    <a:pt x="30" y="2"/>
                    <a:pt x="26" y="2"/>
                    <a:pt x="21" y="2"/>
                  </a:cubicBezTo>
                  <a:cubicBezTo>
                    <a:pt x="16" y="2"/>
                    <a:pt x="11" y="1"/>
                    <a:pt x="5" y="1"/>
                  </a:cubicBezTo>
                  <a:cubicBezTo>
                    <a:pt x="2" y="0"/>
                    <a:pt x="0" y="5"/>
                    <a:pt x="4" y="7"/>
                  </a:cubicBezTo>
                  <a:cubicBezTo>
                    <a:pt x="13" y="9"/>
                    <a:pt x="25" y="12"/>
                    <a:pt x="34" y="8"/>
                  </a:cubicBezTo>
                  <a:cubicBezTo>
                    <a:pt x="36" y="7"/>
                    <a:pt x="37" y="4"/>
                    <a:pt x="3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0" name="Freeform 24">
              <a:extLst>
                <a:ext uri="{FF2B5EF4-FFF2-40B4-BE49-F238E27FC236}">
                  <a16:creationId xmlns:a16="http://schemas.microsoft.com/office/drawing/2014/main" id="{8728AD0F-7CB3-4335-B143-5648C37CAB50}"/>
                </a:ext>
              </a:extLst>
            </p:cNvPr>
            <p:cNvSpPr/>
            <p:nvPr/>
          </p:nvSpPr>
          <p:spPr bwMode="auto">
            <a:xfrm>
              <a:off x="4942" y="856"/>
              <a:ext cx="71" cy="19"/>
            </a:xfrm>
            <a:custGeom>
              <a:avLst/>
              <a:gdLst>
                <a:gd name="T0" fmla="*/ 26 w 30"/>
                <a:gd name="T1" fmla="*/ 1 h 8"/>
                <a:gd name="T2" fmla="*/ 4 w 30"/>
                <a:gd name="T3" fmla="*/ 1 h 8"/>
                <a:gd name="T4" fmla="*/ 4 w 30"/>
                <a:gd name="T5" fmla="*/ 7 h 8"/>
                <a:gd name="T6" fmla="*/ 26 w 30"/>
                <a:gd name="T7" fmla="*/ 7 h 8"/>
                <a:gd name="T8" fmla="*/ 26 w 30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8">
                  <a:moveTo>
                    <a:pt x="26" y="1"/>
                  </a:moveTo>
                  <a:cubicBezTo>
                    <a:pt x="19" y="0"/>
                    <a:pt x="11" y="0"/>
                    <a:pt x="4" y="1"/>
                  </a:cubicBezTo>
                  <a:cubicBezTo>
                    <a:pt x="0" y="1"/>
                    <a:pt x="0" y="6"/>
                    <a:pt x="4" y="7"/>
                  </a:cubicBezTo>
                  <a:cubicBezTo>
                    <a:pt x="11" y="7"/>
                    <a:pt x="19" y="8"/>
                    <a:pt x="26" y="7"/>
                  </a:cubicBezTo>
                  <a:cubicBezTo>
                    <a:pt x="30" y="6"/>
                    <a:pt x="30" y="1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1" name="Freeform 25">
              <a:extLst>
                <a:ext uri="{FF2B5EF4-FFF2-40B4-BE49-F238E27FC236}">
                  <a16:creationId xmlns:a16="http://schemas.microsoft.com/office/drawing/2014/main" id="{4C0F3F64-9727-430E-9A1F-1F9250109CB8}"/>
                </a:ext>
              </a:extLst>
            </p:cNvPr>
            <p:cNvSpPr/>
            <p:nvPr/>
          </p:nvSpPr>
          <p:spPr bwMode="auto">
            <a:xfrm>
              <a:off x="5058" y="849"/>
              <a:ext cx="128" cy="67"/>
            </a:xfrm>
            <a:custGeom>
              <a:avLst/>
              <a:gdLst>
                <a:gd name="T0" fmla="*/ 49 w 54"/>
                <a:gd name="T1" fmla="*/ 17 h 28"/>
                <a:gd name="T2" fmla="*/ 4 w 54"/>
                <a:gd name="T3" fmla="*/ 6 h 28"/>
                <a:gd name="T4" fmla="*/ 4 w 54"/>
                <a:gd name="T5" fmla="*/ 12 h 28"/>
                <a:gd name="T6" fmla="*/ 43 w 54"/>
                <a:gd name="T7" fmla="*/ 24 h 28"/>
                <a:gd name="T8" fmla="*/ 49 w 54"/>
                <a:gd name="T9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8">
                  <a:moveTo>
                    <a:pt x="49" y="17"/>
                  </a:moveTo>
                  <a:cubicBezTo>
                    <a:pt x="37" y="5"/>
                    <a:pt x="20" y="0"/>
                    <a:pt x="4" y="6"/>
                  </a:cubicBezTo>
                  <a:cubicBezTo>
                    <a:pt x="0" y="7"/>
                    <a:pt x="1" y="12"/>
                    <a:pt x="4" y="12"/>
                  </a:cubicBezTo>
                  <a:cubicBezTo>
                    <a:pt x="18" y="10"/>
                    <a:pt x="32" y="14"/>
                    <a:pt x="43" y="24"/>
                  </a:cubicBezTo>
                  <a:cubicBezTo>
                    <a:pt x="47" y="28"/>
                    <a:pt x="54" y="21"/>
                    <a:pt x="4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2" name="Freeform 26">
              <a:extLst>
                <a:ext uri="{FF2B5EF4-FFF2-40B4-BE49-F238E27FC236}">
                  <a16:creationId xmlns:a16="http://schemas.microsoft.com/office/drawing/2014/main" id="{945078BA-AA74-482A-B3D5-5C3F286A132C}"/>
                </a:ext>
              </a:extLst>
            </p:cNvPr>
            <p:cNvSpPr/>
            <p:nvPr/>
          </p:nvSpPr>
          <p:spPr bwMode="auto">
            <a:xfrm>
              <a:off x="5203" y="913"/>
              <a:ext cx="78" cy="62"/>
            </a:xfrm>
            <a:custGeom>
              <a:avLst/>
              <a:gdLst>
                <a:gd name="T0" fmla="*/ 32 w 33"/>
                <a:gd name="T1" fmla="*/ 21 h 26"/>
                <a:gd name="T2" fmla="*/ 20 w 33"/>
                <a:gd name="T3" fmla="*/ 11 h 26"/>
                <a:gd name="T4" fmla="*/ 5 w 33"/>
                <a:gd name="T5" fmla="*/ 2 h 26"/>
                <a:gd name="T6" fmla="*/ 2 w 33"/>
                <a:gd name="T7" fmla="*/ 5 h 26"/>
                <a:gd name="T8" fmla="*/ 15 w 33"/>
                <a:gd name="T9" fmla="*/ 16 h 26"/>
                <a:gd name="T10" fmla="*/ 28 w 33"/>
                <a:gd name="T11" fmla="*/ 25 h 26"/>
                <a:gd name="T12" fmla="*/ 32 w 33"/>
                <a:gd name="T13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6">
                  <a:moveTo>
                    <a:pt x="32" y="21"/>
                  </a:moveTo>
                  <a:cubicBezTo>
                    <a:pt x="29" y="17"/>
                    <a:pt x="24" y="14"/>
                    <a:pt x="20" y="11"/>
                  </a:cubicBezTo>
                  <a:cubicBezTo>
                    <a:pt x="15" y="8"/>
                    <a:pt x="10" y="5"/>
                    <a:pt x="5" y="2"/>
                  </a:cubicBezTo>
                  <a:cubicBezTo>
                    <a:pt x="2" y="0"/>
                    <a:pt x="0" y="3"/>
                    <a:pt x="2" y="5"/>
                  </a:cubicBezTo>
                  <a:cubicBezTo>
                    <a:pt x="6" y="9"/>
                    <a:pt x="10" y="13"/>
                    <a:pt x="15" y="16"/>
                  </a:cubicBezTo>
                  <a:cubicBezTo>
                    <a:pt x="19" y="19"/>
                    <a:pt x="23" y="24"/>
                    <a:pt x="28" y="25"/>
                  </a:cubicBezTo>
                  <a:cubicBezTo>
                    <a:pt x="31" y="26"/>
                    <a:pt x="33" y="23"/>
                    <a:pt x="3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3" name="Freeform 27">
              <a:extLst>
                <a:ext uri="{FF2B5EF4-FFF2-40B4-BE49-F238E27FC236}">
                  <a16:creationId xmlns:a16="http://schemas.microsoft.com/office/drawing/2014/main" id="{1B502C91-A30F-4692-A64B-3CBEFB564078}"/>
                </a:ext>
              </a:extLst>
            </p:cNvPr>
            <p:cNvSpPr/>
            <p:nvPr/>
          </p:nvSpPr>
          <p:spPr bwMode="auto">
            <a:xfrm>
              <a:off x="5314" y="997"/>
              <a:ext cx="52" cy="45"/>
            </a:xfrm>
            <a:custGeom>
              <a:avLst/>
              <a:gdLst>
                <a:gd name="T0" fmla="*/ 21 w 22"/>
                <a:gd name="T1" fmla="*/ 15 h 19"/>
                <a:gd name="T2" fmla="*/ 15 w 22"/>
                <a:gd name="T3" fmla="*/ 8 h 19"/>
                <a:gd name="T4" fmla="*/ 7 w 22"/>
                <a:gd name="T5" fmla="*/ 2 h 19"/>
                <a:gd name="T6" fmla="*/ 3 w 22"/>
                <a:gd name="T7" fmla="*/ 7 h 19"/>
                <a:gd name="T8" fmla="*/ 10 w 22"/>
                <a:gd name="T9" fmla="*/ 13 h 19"/>
                <a:gd name="T10" fmla="*/ 18 w 22"/>
                <a:gd name="T11" fmla="*/ 18 h 19"/>
                <a:gd name="T12" fmla="*/ 21 w 22"/>
                <a:gd name="T13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9">
                  <a:moveTo>
                    <a:pt x="21" y="15"/>
                  </a:moveTo>
                  <a:cubicBezTo>
                    <a:pt x="20" y="12"/>
                    <a:pt x="17" y="10"/>
                    <a:pt x="15" y="8"/>
                  </a:cubicBezTo>
                  <a:cubicBezTo>
                    <a:pt x="12" y="6"/>
                    <a:pt x="9" y="4"/>
                    <a:pt x="7" y="2"/>
                  </a:cubicBezTo>
                  <a:cubicBezTo>
                    <a:pt x="4" y="0"/>
                    <a:pt x="0" y="5"/>
                    <a:pt x="3" y="7"/>
                  </a:cubicBezTo>
                  <a:cubicBezTo>
                    <a:pt x="5" y="9"/>
                    <a:pt x="8" y="11"/>
                    <a:pt x="10" y="13"/>
                  </a:cubicBezTo>
                  <a:cubicBezTo>
                    <a:pt x="12" y="15"/>
                    <a:pt x="15" y="18"/>
                    <a:pt x="18" y="18"/>
                  </a:cubicBezTo>
                  <a:cubicBezTo>
                    <a:pt x="20" y="19"/>
                    <a:pt x="22" y="17"/>
                    <a:pt x="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4" name="Freeform 28">
              <a:extLst>
                <a:ext uri="{FF2B5EF4-FFF2-40B4-BE49-F238E27FC236}">
                  <a16:creationId xmlns:a16="http://schemas.microsoft.com/office/drawing/2014/main" id="{41D59416-06C1-41B9-A14A-2C784A47C83E}"/>
                </a:ext>
              </a:extLst>
            </p:cNvPr>
            <p:cNvSpPr/>
            <p:nvPr/>
          </p:nvSpPr>
          <p:spPr bwMode="auto">
            <a:xfrm>
              <a:off x="5395" y="1063"/>
              <a:ext cx="63" cy="43"/>
            </a:xfrm>
            <a:custGeom>
              <a:avLst/>
              <a:gdLst>
                <a:gd name="T0" fmla="*/ 27 w 27"/>
                <a:gd name="T1" fmla="*/ 14 h 18"/>
                <a:gd name="T2" fmla="*/ 18 w 27"/>
                <a:gd name="T3" fmla="*/ 6 h 18"/>
                <a:gd name="T4" fmla="*/ 5 w 27"/>
                <a:gd name="T5" fmla="*/ 1 h 18"/>
                <a:gd name="T6" fmla="*/ 3 w 27"/>
                <a:gd name="T7" fmla="*/ 5 h 18"/>
                <a:gd name="T8" fmla="*/ 14 w 27"/>
                <a:gd name="T9" fmla="*/ 11 h 18"/>
                <a:gd name="T10" fmla="*/ 23 w 27"/>
                <a:gd name="T11" fmla="*/ 17 h 18"/>
                <a:gd name="T12" fmla="*/ 27 w 27"/>
                <a:gd name="T13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8">
                  <a:moveTo>
                    <a:pt x="27" y="14"/>
                  </a:moveTo>
                  <a:cubicBezTo>
                    <a:pt x="25" y="10"/>
                    <a:pt x="21" y="8"/>
                    <a:pt x="18" y="6"/>
                  </a:cubicBezTo>
                  <a:cubicBezTo>
                    <a:pt x="14" y="4"/>
                    <a:pt x="9" y="2"/>
                    <a:pt x="5" y="1"/>
                  </a:cubicBezTo>
                  <a:cubicBezTo>
                    <a:pt x="2" y="0"/>
                    <a:pt x="0" y="4"/>
                    <a:pt x="3" y="5"/>
                  </a:cubicBezTo>
                  <a:cubicBezTo>
                    <a:pt x="7" y="7"/>
                    <a:pt x="10" y="9"/>
                    <a:pt x="14" y="11"/>
                  </a:cubicBezTo>
                  <a:cubicBezTo>
                    <a:pt x="17" y="13"/>
                    <a:pt x="20" y="17"/>
                    <a:pt x="23" y="17"/>
                  </a:cubicBezTo>
                  <a:cubicBezTo>
                    <a:pt x="25" y="18"/>
                    <a:pt x="27" y="16"/>
                    <a:pt x="2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5" name="Freeform 29">
              <a:extLst>
                <a:ext uri="{FF2B5EF4-FFF2-40B4-BE49-F238E27FC236}">
                  <a16:creationId xmlns:a16="http://schemas.microsoft.com/office/drawing/2014/main" id="{4DC7807F-DFE1-421F-8C56-CF3990CDFE74}"/>
                </a:ext>
              </a:extLst>
            </p:cNvPr>
            <p:cNvSpPr/>
            <p:nvPr/>
          </p:nvSpPr>
          <p:spPr bwMode="auto">
            <a:xfrm>
              <a:off x="5489" y="1130"/>
              <a:ext cx="55" cy="52"/>
            </a:xfrm>
            <a:custGeom>
              <a:avLst/>
              <a:gdLst>
                <a:gd name="T0" fmla="*/ 22 w 23"/>
                <a:gd name="T1" fmla="*/ 16 h 22"/>
                <a:gd name="T2" fmla="*/ 14 w 23"/>
                <a:gd name="T3" fmla="*/ 11 h 22"/>
                <a:gd name="T4" fmla="*/ 6 w 23"/>
                <a:gd name="T5" fmla="*/ 3 h 22"/>
                <a:gd name="T6" fmla="*/ 2 w 23"/>
                <a:gd name="T7" fmla="*/ 6 h 22"/>
                <a:gd name="T8" fmla="*/ 9 w 23"/>
                <a:gd name="T9" fmla="*/ 17 h 22"/>
                <a:gd name="T10" fmla="*/ 21 w 23"/>
                <a:gd name="T11" fmla="*/ 20 h 22"/>
                <a:gd name="T12" fmla="*/ 22 w 23"/>
                <a:gd name="T13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22" y="16"/>
                  </a:moveTo>
                  <a:cubicBezTo>
                    <a:pt x="21" y="13"/>
                    <a:pt x="16" y="13"/>
                    <a:pt x="14" y="11"/>
                  </a:cubicBezTo>
                  <a:cubicBezTo>
                    <a:pt x="11" y="9"/>
                    <a:pt x="8" y="6"/>
                    <a:pt x="6" y="3"/>
                  </a:cubicBezTo>
                  <a:cubicBezTo>
                    <a:pt x="5" y="0"/>
                    <a:pt x="0" y="3"/>
                    <a:pt x="2" y="6"/>
                  </a:cubicBezTo>
                  <a:cubicBezTo>
                    <a:pt x="3" y="10"/>
                    <a:pt x="6" y="14"/>
                    <a:pt x="9" y="17"/>
                  </a:cubicBezTo>
                  <a:cubicBezTo>
                    <a:pt x="12" y="19"/>
                    <a:pt x="18" y="22"/>
                    <a:pt x="21" y="20"/>
                  </a:cubicBezTo>
                  <a:cubicBezTo>
                    <a:pt x="23" y="20"/>
                    <a:pt x="23" y="18"/>
                    <a:pt x="2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6" name="Freeform 30">
              <a:extLst>
                <a:ext uri="{FF2B5EF4-FFF2-40B4-BE49-F238E27FC236}">
                  <a16:creationId xmlns:a16="http://schemas.microsoft.com/office/drawing/2014/main" id="{BD29C779-CBA8-4476-8E1E-549D9F5565D7}"/>
                </a:ext>
              </a:extLst>
            </p:cNvPr>
            <p:cNvSpPr/>
            <p:nvPr/>
          </p:nvSpPr>
          <p:spPr bwMode="auto">
            <a:xfrm>
              <a:off x="5556" y="1194"/>
              <a:ext cx="47" cy="67"/>
            </a:xfrm>
            <a:custGeom>
              <a:avLst/>
              <a:gdLst>
                <a:gd name="T0" fmla="*/ 15 w 20"/>
                <a:gd name="T1" fmla="*/ 13 h 28"/>
                <a:gd name="T2" fmla="*/ 7 w 20"/>
                <a:gd name="T3" fmla="*/ 2 h 28"/>
                <a:gd name="T4" fmla="*/ 2 w 20"/>
                <a:gd name="T5" fmla="*/ 6 h 28"/>
                <a:gd name="T6" fmla="*/ 9 w 20"/>
                <a:gd name="T7" fmla="*/ 16 h 28"/>
                <a:gd name="T8" fmla="*/ 14 w 20"/>
                <a:gd name="T9" fmla="*/ 27 h 28"/>
                <a:gd name="T10" fmla="*/ 20 w 20"/>
                <a:gd name="T11" fmla="*/ 25 h 28"/>
                <a:gd name="T12" fmla="*/ 15 w 20"/>
                <a:gd name="T13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8">
                  <a:moveTo>
                    <a:pt x="15" y="13"/>
                  </a:moveTo>
                  <a:cubicBezTo>
                    <a:pt x="13" y="9"/>
                    <a:pt x="10" y="6"/>
                    <a:pt x="7" y="2"/>
                  </a:cubicBezTo>
                  <a:cubicBezTo>
                    <a:pt x="5" y="0"/>
                    <a:pt x="0" y="3"/>
                    <a:pt x="2" y="6"/>
                  </a:cubicBezTo>
                  <a:cubicBezTo>
                    <a:pt x="4" y="9"/>
                    <a:pt x="7" y="13"/>
                    <a:pt x="9" y="16"/>
                  </a:cubicBezTo>
                  <a:cubicBezTo>
                    <a:pt x="10" y="20"/>
                    <a:pt x="11" y="24"/>
                    <a:pt x="14" y="27"/>
                  </a:cubicBezTo>
                  <a:cubicBezTo>
                    <a:pt x="16" y="28"/>
                    <a:pt x="19" y="28"/>
                    <a:pt x="20" y="25"/>
                  </a:cubicBezTo>
                  <a:cubicBezTo>
                    <a:pt x="20" y="21"/>
                    <a:pt x="18" y="17"/>
                    <a:pt x="1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7" name="Freeform 31">
              <a:extLst>
                <a:ext uri="{FF2B5EF4-FFF2-40B4-BE49-F238E27FC236}">
                  <a16:creationId xmlns:a16="http://schemas.microsoft.com/office/drawing/2014/main" id="{BF7629FC-DC0B-453D-BF96-07F2D575D1C3}"/>
                </a:ext>
              </a:extLst>
            </p:cNvPr>
            <p:cNvSpPr/>
            <p:nvPr/>
          </p:nvSpPr>
          <p:spPr bwMode="auto">
            <a:xfrm>
              <a:off x="3496" y="1630"/>
              <a:ext cx="86" cy="26"/>
            </a:xfrm>
            <a:custGeom>
              <a:avLst/>
              <a:gdLst>
                <a:gd name="T0" fmla="*/ 33 w 36"/>
                <a:gd name="T1" fmla="*/ 3 h 11"/>
                <a:gd name="T2" fmla="*/ 20 w 36"/>
                <a:gd name="T3" fmla="*/ 1 h 11"/>
                <a:gd name="T4" fmla="*/ 4 w 36"/>
                <a:gd name="T5" fmla="*/ 0 h 11"/>
                <a:gd name="T6" fmla="*/ 3 w 36"/>
                <a:gd name="T7" fmla="*/ 7 h 11"/>
                <a:gd name="T8" fmla="*/ 20 w 36"/>
                <a:gd name="T9" fmla="*/ 9 h 11"/>
                <a:gd name="T10" fmla="*/ 33 w 36"/>
                <a:gd name="T11" fmla="*/ 9 h 11"/>
                <a:gd name="T12" fmla="*/ 33 w 36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">
                  <a:moveTo>
                    <a:pt x="33" y="3"/>
                  </a:moveTo>
                  <a:cubicBezTo>
                    <a:pt x="29" y="0"/>
                    <a:pt x="24" y="1"/>
                    <a:pt x="20" y="1"/>
                  </a:cubicBezTo>
                  <a:cubicBezTo>
                    <a:pt x="15" y="0"/>
                    <a:pt x="9" y="0"/>
                    <a:pt x="4" y="0"/>
                  </a:cubicBezTo>
                  <a:cubicBezTo>
                    <a:pt x="1" y="0"/>
                    <a:pt x="0" y="6"/>
                    <a:pt x="3" y="7"/>
                  </a:cubicBezTo>
                  <a:cubicBezTo>
                    <a:pt x="9" y="8"/>
                    <a:pt x="14" y="8"/>
                    <a:pt x="20" y="9"/>
                  </a:cubicBezTo>
                  <a:cubicBezTo>
                    <a:pt x="24" y="10"/>
                    <a:pt x="28" y="11"/>
                    <a:pt x="33" y="9"/>
                  </a:cubicBezTo>
                  <a:cubicBezTo>
                    <a:pt x="36" y="8"/>
                    <a:pt x="35" y="4"/>
                    <a:pt x="3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8" name="Freeform 32">
              <a:extLst>
                <a:ext uri="{FF2B5EF4-FFF2-40B4-BE49-F238E27FC236}">
                  <a16:creationId xmlns:a16="http://schemas.microsoft.com/office/drawing/2014/main" id="{37CDE933-7717-4149-AA2C-41E8D941E8D6}"/>
                </a:ext>
              </a:extLst>
            </p:cNvPr>
            <p:cNvSpPr/>
            <p:nvPr/>
          </p:nvSpPr>
          <p:spPr bwMode="auto">
            <a:xfrm>
              <a:off x="3655" y="1637"/>
              <a:ext cx="83" cy="24"/>
            </a:xfrm>
            <a:custGeom>
              <a:avLst/>
              <a:gdLst>
                <a:gd name="T0" fmla="*/ 32 w 35"/>
                <a:gd name="T1" fmla="*/ 1 h 10"/>
                <a:gd name="T2" fmla="*/ 17 w 35"/>
                <a:gd name="T3" fmla="*/ 1 h 10"/>
                <a:gd name="T4" fmla="*/ 3 w 35"/>
                <a:gd name="T5" fmla="*/ 2 h 10"/>
                <a:gd name="T6" fmla="*/ 3 w 35"/>
                <a:gd name="T7" fmla="*/ 9 h 10"/>
                <a:gd name="T8" fmla="*/ 17 w 35"/>
                <a:gd name="T9" fmla="*/ 10 h 10"/>
                <a:gd name="T10" fmla="*/ 32 w 35"/>
                <a:gd name="T11" fmla="*/ 9 h 10"/>
                <a:gd name="T12" fmla="*/ 32 w 35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0">
                  <a:moveTo>
                    <a:pt x="32" y="1"/>
                  </a:moveTo>
                  <a:cubicBezTo>
                    <a:pt x="27" y="0"/>
                    <a:pt x="22" y="0"/>
                    <a:pt x="17" y="1"/>
                  </a:cubicBezTo>
                  <a:cubicBezTo>
                    <a:pt x="13" y="1"/>
                    <a:pt x="8" y="1"/>
                    <a:pt x="3" y="2"/>
                  </a:cubicBezTo>
                  <a:cubicBezTo>
                    <a:pt x="0" y="2"/>
                    <a:pt x="0" y="8"/>
                    <a:pt x="3" y="9"/>
                  </a:cubicBezTo>
                  <a:cubicBezTo>
                    <a:pt x="8" y="9"/>
                    <a:pt x="13" y="10"/>
                    <a:pt x="17" y="10"/>
                  </a:cubicBezTo>
                  <a:cubicBezTo>
                    <a:pt x="22" y="10"/>
                    <a:pt x="27" y="10"/>
                    <a:pt x="32" y="9"/>
                  </a:cubicBezTo>
                  <a:cubicBezTo>
                    <a:pt x="35" y="8"/>
                    <a:pt x="35" y="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9" name="Freeform 33">
              <a:extLst>
                <a:ext uri="{FF2B5EF4-FFF2-40B4-BE49-F238E27FC236}">
                  <a16:creationId xmlns:a16="http://schemas.microsoft.com/office/drawing/2014/main" id="{468A8276-E1A4-412B-BC05-764616C31FAE}"/>
                </a:ext>
              </a:extLst>
            </p:cNvPr>
            <p:cNvSpPr/>
            <p:nvPr/>
          </p:nvSpPr>
          <p:spPr bwMode="auto">
            <a:xfrm>
              <a:off x="3807" y="1640"/>
              <a:ext cx="104" cy="35"/>
            </a:xfrm>
            <a:custGeom>
              <a:avLst/>
              <a:gdLst>
                <a:gd name="T0" fmla="*/ 40 w 44"/>
                <a:gd name="T1" fmla="*/ 5 h 15"/>
                <a:gd name="T2" fmla="*/ 6 w 44"/>
                <a:gd name="T3" fmla="*/ 6 h 15"/>
                <a:gd name="T4" fmla="*/ 8 w 44"/>
                <a:gd name="T5" fmla="*/ 15 h 15"/>
                <a:gd name="T6" fmla="*/ 24 w 44"/>
                <a:gd name="T7" fmla="*/ 13 h 15"/>
                <a:gd name="T8" fmla="*/ 39 w 44"/>
                <a:gd name="T9" fmla="*/ 13 h 15"/>
                <a:gd name="T10" fmla="*/ 40 w 44"/>
                <a:gd name="T11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15">
                  <a:moveTo>
                    <a:pt x="40" y="5"/>
                  </a:moveTo>
                  <a:cubicBezTo>
                    <a:pt x="30" y="0"/>
                    <a:pt x="16" y="4"/>
                    <a:pt x="6" y="6"/>
                  </a:cubicBezTo>
                  <a:cubicBezTo>
                    <a:pt x="0" y="8"/>
                    <a:pt x="3" y="15"/>
                    <a:pt x="8" y="15"/>
                  </a:cubicBezTo>
                  <a:cubicBezTo>
                    <a:pt x="13" y="14"/>
                    <a:pt x="19" y="13"/>
                    <a:pt x="24" y="13"/>
                  </a:cubicBezTo>
                  <a:cubicBezTo>
                    <a:pt x="29" y="13"/>
                    <a:pt x="34" y="14"/>
                    <a:pt x="39" y="13"/>
                  </a:cubicBezTo>
                  <a:cubicBezTo>
                    <a:pt x="43" y="12"/>
                    <a:pt x="44" y="7"/>
                    <a:pt x="4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0" name="Freeform 34">
              <a:extLst>
                <a:ext uri="{FF2B5EF4-FFF2-40B4-BE49-F238E27FC236}">
                  <a16:creationId xmlns:a16="http://schemas.microsoft.com/office/drawing/2014/main" id="{122E15BB-714D-43D5-BFDC-1F538B4669DC}"/>
                </a:ext>
              </a:extLst>
            </p:cNvPr>
            <p:cNvSpPr/>
            <p:nvPr/>
          </p:nvSpPr>
          <p:spPr bwMode="auto">
            <a:xfrm>
              <a:off x="3975" y="1632"/>
              <a:ext cx="107" cy="36"/>
            </a:xfrm>
            <a:custGeom>
              <a:avLst/>
              <a:gdLst>
                <a:gd name="T0" fmla="*/ 42 w 45"/>
                <a:gd name="T1" fmla="*/ 2 h 15"/>
                <a:gd name="T2" fmla="*/ 25 w 45"/>
                <a:gd name="T3" fmla="*/ 3 h 15"/>
                <a:gd name="T4" fmla="*/ 6 w 45"/>
                <a:gd name="T5" fmla="*/ 1 h 15"/>
                <a:gd name="T6" fmla="*/ 4 w 45"/>
                <a:gd name="T7" fmla="*/ 8 h 15"/>
                <a:gd name="T8" fmla="*/ 42 w 45"/>
                <a:gd name="T9" fmla="*/ 9 h 15"/>
                <a:gd name="T10" fmla="*/ 42 w 45"/>
                <a:gd name="T11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5">
                  <a:moveTo>
                    <a:pt x="42" y="2"/>
                  </a:moveTo>
                  <a:cubicBezTo>
                    <a:pt x="36" y="1"/>
                    <a:pt x="31" y="2"/>
                    <a:pt x="25" y="3"/>
                  </a:cubicBezTo>
                  <a:cubicBezTo>
                    <a:pt x="19" y="3"/>
                    <a:pt x="12" y="2"/>
                    <a:pt x="6" y="1"/>
                  </a:cubicBezTo>
                  <a:cubicBezTo>
                    <a:pt x="1" y="0"/>
                    <a:pt x="0" y="6"/>
                    <a:pt x="4" y="8"/>
                  </a:cubicBezTo>
                  <a:cubicBezTo>
                    <a:pt x="14" y="12"/>
                    <a:pt x="32" y="15"/>
                    <a:pt x="42" y="9"/>
                  </a:cubicBezTo>
                  <a:cubicBezTo>
                    <a:pt x="45" y="7"/>
                    <a:pt x="45" y="3"/>
                    <a:pt x="4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1" name="Freeform 35">
              <a:extLst>
                <a:ext uri="{FF2B5EF4-FFF2-40B4-BE49-F238E27FC236}">
                  <a16:creationId xmlns:a16="http://schemas.microsoft.com/office/drawing/2014/main" id="{5859643D-B6D3-4E76-A9E5-87F239DF3AFB}"/>
                </a:ext>
              </a:extLst>
            </p:cNvPr>
            <p:cNvSpPr/>
            <p:nvPr/>
          </p:nvSpPr>
          <p:spPr bwMode="auto">
            <a:xfrm>
              <a:off x="4143" y="1647"/>
              <a:ext cx="93" cy="26"/>
            </a:xfrm>
            <a:custGeom>
              <a:avLst/>
              <a:gdLst>
                <a:gd name="T0" fmla="*/ 36 w 39"/>
                <a:gd name="T1" fmla="*/ 2 h 11"/>
                <a:gd name="T2" fmla="*/ 22 w 39"/>
                <a:gd name="T3" fmla="*/ 1 h 11"/>
                <a:gd name="T4" fmla="*/ 5 w 39"/>
                <a:gd name="T5" fmla="*/ 2 h 11"/>
                <a:gd name="T6" fmla="*/ 5 w 39"/>
                <a:gd name="T7" fmla="*/ 10 h 11"/>
                <a:gd name="T8" fmla="*/ 22 w 39"/>
                <a:gd name="T9" fmla="*/ 10 h 11"/>
                <a:gd name="T10" fmla="*/ 36 w 39"/>
                <a:gd name="T11" fmla="*/ 9 h 11"/>
                <a:gd name="T12" fmla="*/ 36 w 3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1">
                  <a:moveTo>
                    <a:pt x="36" y="2"/>
                  </a:moveTo>
                  <a:cubicBezTo>
                    <a:pt x="31" y="0"/>
                    <a:pt x="27" y="1"/>
                    <a:pt x="22" y="1"/>
                  </a:cubicBezTo>
                  <a:cubicBezTo>
                    <a:pt x="16" y="1"/>
                    <a:pt x="10" y="1"/>
                    <a:pt x="5" y="2"/>
                  </a:cubicBezTo>
                  <a:cubicBezTo>
                    <a:pt x="0" y="2"/>
                    <a:pt x="0" y="9"/>
                    <a:pt x="5" y="10"/>
                  </a:cubicBezTo>
                  <a:cubicBezTo>
                    <a:pt x="10" y="10"/>
                    <a:pt x="16" y="10"/>
                    <a:pt x="22" y="10"/>
                  </a:cubicBezTo>
                  <a:cubicBezTo>
                    <a:pt x="27" y="11"/>
                    <a:pt x="31" y="11"/>
                    <a:pt x="36" y="9"/>
                  </a:cubicBezTo>
                  <a:cubicBezTo>
                    <a:pt x="39" y="8"/>
                    <a:pt x="39" y="3"/>
                    <a:pt x="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2" name="Freeform 36">
              <a:extLst>
                <a:ext uri="{FF2B5EF4-FFF2-40B4-BE49-F238E27FC236}">
                  <a16:creationId xmlns:a16="http://schemas.microsoft.com/office/drawing/2014/main" id="{CC2F593F-5D00-4C9F-AADC-574FE40D2850}"/>
                </a:ext>
              </a:extLst>
            </p:cNvPr>
            <p:cNvSpPr/>
            <p:nvPr/>
          </p:nvSpPr>
          <p:spPr bwMode="auto">
            <a:xfrm>
              <a:off x="4307" y="1647"/>
              <a:ext cx="92" cy="26"/>
            </a:xfrm>
            <a:custGeom>
              <a:avLst/>
              <a:gdLst>
                <a:gd name="T0" fmla="*/ 35 w 39"/>
                <a:gd name="T1" fmla="*/ 2 h 11"/>
                <a:gd name="T2" fmla="*/ 18 w 39"/>
                <a:gd name="T3" fmla="*/ 1 h 11"/>
                <a:gd name="T4" fmla="*/ 2 w 39"/>
                <a:gd name="T5" fmla="*/ 3 h 11"/>
                <a:gd name="T6" fmla="*/ 2 w 39"/>
                <a:gd name="T7" fmla="*/ 8 h 11"/>
                <a:gd name="T8" fmla="*/ 18 w 39"/>
                <a:gd name="T9" fmla="*/ 10 h 11"/>
                <a:gd name="T10" fmla="*/ 35 w 39"/>
                <a:gd name="T11" fmla="*/ 9 h 11"/>
                <a:gd name="T12" fmla="*/ 35 w 3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1">
                  <a:moveTo>
                    <a:pt x="35" y="2"/>
                  </a:moveTo>
                  <a:cubicBezTo>
                    <a:pt x="29" y="0"/>
                    <a:pt x="24" y="1"/>
                    <a:pt x="18" y="1"/>
                  </a:cubicBezTo>
                  <a:cubicBezTo>
                    <a:pt x="13" y="1"/>
                    <a:pt x="7" y="2"/>
                    <a:pt x="2" y="3"/>
                  </a:cubicBezTo>
                  <a:cubicBezTo>
                    <a:pt x="0" y="4"/>
                    <a:pt x="0" y="7"/>
                    <a:pt x="2" y="8"/>
                  </a:cubicBezTo>
                  <a:cubicBezTo>
                    <a:pt x="7" y="9"/>
                    <a:pt x="13" y="10"/>
                    <a:pt x="18" y="10"/>
                  </a:cubicBezTo>
                  <a:cubicBezTo>
                    <a:pt x="24" y="10"/>
                    <a:pt x="29" y="11"/>
                    <a:pt x="35" y="9"/>
                  </a:cubicBezTo>
                  <a:cubicBezTo>
                    <a:pt x="39" y="8"/>
                    <a:pt x="39" y="3"/>
                    <a:pt x="3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3" name="Freeform 37">
              <a:extLst>
                <a:ext uri="{FF2B5EF4-FFF2-40B4-BE49-F238E27FC236}">
                  <a16:creationId xmlns:a16="http://schemas.microsoft.com/office/drawing/2014/main" id="{3EDAA88B-D6E2-44D8-B168-A5122223FEBA}"/>
                </a:ext>
              </a:extLst>
            </p:cNvPr>
            <p:cNvSpPr/>
            <p:nvPr/>
          </p:nvSpPr>
          <p:spPr bwMode="auto">
            <a:xfrm>
              <a:off x="4473" y="1652"/>
              <a:ext cx="83" cy="28"/>
            </a:xfrm>
            <a:custGeom>
              <a:avLst/>
              <a:gdLst>
                <a:gd name="T0" fmla="*/ 32 w 35"/>
                <a:gd name="T1" fmla="*/ 2 h 12"/>
                <a:gd name="T2" fmla="*/ 3 w 35"/>
                <a:gd name="T3" fmla="*/ 6 h 12"/>
                <a:gd name="T4" fmla="*/ 14 w 35"/>
                <a:gd name="T5" fmla="*/ 10 h 12"/>
                <a:gd name="T6" fmla="*/ 32 w 35"/>
                <a:gd name="T7" fmla="*/ 10 h 12"/>
                <a:gd name="T8" fmla="*/ 32 w 35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2">
                  <a:moveTo>
                    <a:pt x="32" y="2"/>
                  </a:moveTo>
                  <a:cubicBezTo>
                    <a:pt x="28" y="1"/>
                    <a:pt x="0" y="0"/>
                    <a:pt x="3" y="6"/>
                  </a:cubicBezTo>
                  <a:cubicBezTo>
                    <a:pt x="4" y="10"/>
                    <a:pt x="11" y="10"/>
                    <a:pt x="14" y="10"/>
                  </a:cubicBezTo>
                  <a:cubicBezTo>
                    <a:pt x="20" y="11"/>
                    <a:pt x="26" y="12"/>
                    <a:pt x="32" y="10"/>
                  </a:cubicBezTo>
                  <a:cubicBezTo>
                    <a:pt x="35" y="8"/>
                    <a:pt x="35" y="3"/>
                    <a:pt x="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4" name="Freeform 38">
              <a:extLst>
                <a:ext uri="{FF2B5EF4-FFF2-40B4-BE49-F238E27FC236}">
                  <a16:creationId xmlns:a16="http://schemas.microsoft.com/office/drawing/2014/main" id="{6C1844DA-1F5B-41D6-874D-00EF5E471B56}"/>
                </a:ext>
              </a:extLst>
            </p:cNvPr>
            <p:cNvSpPr/>
            <p:nvPr/>
          </p:nvSpPr>
          <p:spPr bwMode="auto">
            <a:xfrm>
              <a:off x="4624" y="1642"/>
              <a:ext cx="93" cy="24"/>
            </a:xfrm>
            <a:custGeom>
              <a:avLst/>
              <a:gdLst>
                <a:gd name="T0" fmla="*/ 34 w 39"/>
                <a:gd name="T1" fmla="*/ 1 h 10"/>
                <a:gd name="T2" fmla="*/ 20 w 39"/>
                <a:gd name="T3" fmla="*/ 1 h 10"/>
                <a:gd name="T4" fmla="*/ 4 w 39"/>
                <a:gd name="T5" fmla="*/ 2 h 10"/>
                <a:gd name="T6" fmla="*/ 4 w 39"/>
                <a:gd name="T7" fmla="*/ 9 h 10"/>
                <a:gd name="T8" fmla="*/ 20 w 39"/>
                <a:gd name="T9" fmla="*/ 10 h 10"/>
                <a:gd name="T10" fmla="*/ 34 w 39"/>
                <a:gd name="T11" fmla="*/ 9 h 10"/>
                <a:gd name="T12" fmla="*/ 34 w 39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0">
                  <a:moveTo>
                    <a:pt x="34" y="1"/>
                  </a:moveTo>
                  <a:cubicBezTo>
                    <a:pt x="30" y="0"/>
                    <a:pt x="25" y="1"/>
                    <a:pt x="20" y="1"/>
                  </a:cubicBezTo>
                  <a:cubicBezTo>
                    <a:pt x="15" y="1"/>
                    <a:pt x="10" y="2"/>
                    <a:pt x="4" y="2"/>
                  </a:cubicBezTo>
                  <a:cubicBezTo>
                    <a:pt x="0" y="3"/>
                    <a:pt x="0" y="8"/>
                    <a:pt x="4" y="9"/>
                  </a:cubicBezTo>
                  <a:cubicBezTo>
                    <a:pt x="10" y="9"/>
                    <a:pt x="15" y="9"/>
                    <a:pt x="20" y="10"/>
                  </a:cubicBezTo>
                  <a:cubicBezTo>
                    <a:pt x="25" y="10"/>
                    <a:pt x="30" y="10"/>
                    <a:pt x="34" y="9"/>
                  </a:cubicBezTo>
                  <a:cubicBezTo>
                    <a:pt x="39" y="9"/>
                    <a:pt x="39" y="2"/>
                    <a:pt x="3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5" name="Freeform 39">
              <a:extLst>
                <a:ext uri="{FF2B5EF4-FFF2-40B4-BE49-F238E27FC236}">
                  <a16:creationId xmlns:a16="http://schemas.microsoft.com/office/drawing/2014/main" id="{DA26E4BB-D0B4-4F02-A3CF-AD576A0087A4}"/>
                </a:ext>
              </a:extLst>
            </p:cNvPr>
            <p:cNvSpPr/>
            <p:nvPr/>
          </p:nvSpPr>
          <p:spPr bwMode="auto">
            <a:xfrm>
              <a:off x="4762" y="1640"/>
              <a:ext cx="106" cy="28"/>
            </a:xfrm>
            <a:custGeom>
              <a:avLst/>
              <a:gdLst>
                <a:gd name="T0" fmla="*/ 41 w 45"/>
                <a:gd name="T1" fmla="*/ 3 h 12"/>
                <a:gd name="T2" fmla="*/ 3 w 45"/>
                <a:gd name="T3" fmla="*/ 5 h 12"/>
                <a:gd name="T4" fmla="*/ 4 w 45"/>
                <a:gd name="T5" fmla="*/ 11 h 12"/>
                <a:gd name="T6" fmla="*/ 22 w 45"/>
                <a:gd name="T7" fmla="*/ 10 h 12"/>
                <a:gd name="T8" fmla="*/ 40 w 45"/>
                <a:gd name="T9" fmla="*/ 10 h 12"/>
                <a:gd name="T10" fmla="*/ 41 w 45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2">
                  <a:moveTo>
                    <a:pt x="41" y="3"/>
                  </a:moveTo>
                  <a:cubicBezTo>
                    <a:pt x="29" y="0"/>
                    <a:pt x="15" y="2"/>
                    <a:pt x="3" y="5"/>
                  </a:cubicBezTo>
                  <a:cubicBezTo>
                    <a:pt x="0" y="6"/>
                    <a:pt x="0" y="12"/>
                    <a:pt x="4" y="11"/>
                  </a:cubicBezTo>
                  <a:cubicBezTo>
                    <a:pt x="10" y="11"/>
                    <a:pt x="16" y="10"/>
                    <a:pt x="22" y="10"/>
                  </a:cubicBezTo>
                  <a:cubicBezTo>
                    <a:pt x="28" y="10"/>
                    <a:pt x="34" y="11"/>
                    <a:pt x="40" y="10"/>
                  </a:cubicBezTo>
                  <a:cubicBezTo>
                    <a:pt x="44" y="10"/>
                    <a:pt x="45" y="4"/>
                    <a:pt x="4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6" name="Freeform 40">
              <a:extLst>
                <a:ext uri="{FF2B5EF4-FFF2-40B4-BE49-F238E27FC236}">
                  <a16:creationId xmlns:a16="http://schemas.microsoft.com/office/drawing/2014/main" id="{E376C523-7C09-4A80-A33B-674369002FD8}"/>
                </a:ext>
              </a:extLst>
            </p:cNvPr>
            <p:cNvSpPr/>
            <p:nvPr/>
          </p:nvSpPr>
          <p:spPr bwMode="auto">
            <a:xfrm>
              <a:off x="4951" y="1637"/>
              <a:ext cx="98" cy="26"/>
            </a:xfrm>
            <a:custGeom>
              <a:avLst/>
              <a:gdLst>
                <a:gd name="T0" fmla="*/ 37 w 41"/>
                <a:gd name="T1" fmla="*/ 1 h 11"/>
                <a:gd name="T2" fmla="*/ 21 w 41"/>
                <a:gd name="T3" fmla="*/ 2 h 11"/>
                <a:gd name="T4" fmla="*/ 3 w 41"/>
                <a:gd name="T5" fmla="*/ 5 h 11"/>
                <a:gd name="T6" fmla="*/ 4 w 41"/>
                <a:gd name="T7" fmla="*/ 11 h 11"/>
                <a:gd name="T8" fmla="*/ 21 w 41"/>
                <a:gd name="T9" fmla="*/ 11 h 11"/>
                <a:gd name="T10" fmla="*/ 37 w 41"/>
                <a:gd name="T11" fmla="*/ 9 h 11"/>
                <a:gd name="T12" fmla="*/ 37 w 41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">
                  <a:moveTo>
                    <a:pt x="37" y="1"/>
                  </a:moveTo>
                  <a:cubicBezTo>
                    <a:pt x="31" y="0"/>
                    <a:pt x="26" y="1"/>
                    <a:pt x="21" y="2"/>
                  </a:cubicBezTo>
                  <a:cubicBezTo>
                    <a:pt x="15" y="2"/>
                    <a:pt x="9" y="3"/>
                    <a:pt x="3" y="5"/>
                  </a:cubicBezTo>
                  <a:cubicBezTo>
                    <a:pt x="0" y="5"/>
                    <a:pt x="1" y="11"/>
                    <a:pt x="4" y="11"/>
                  </a:cubicBezTo>
                  <a:cubicBezTo>
                    <a:pt x="10" y="11"/>
                    <a:pt x="15" y="11"/>
                    <a:pt x="21" y="11"/>
                  </a:cubicBezTo>
                  <a:cubicBezTo>
                    <a:pt x="26" y="10"/>
                    <a:pt x="32" y="11"/>
                    <a:pt x="37" y="9"/>
                  </a:cubicBezTo>
                  <a:cubicBezTo>
                    <a:pt x="40" y="8"/>
                    <a:pt x="41" y="2"/>
                    <a:pt x="3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7" name="Freeform 41">
              <a:extLst>
                <a:ext uri="{FF2B5EF4-FFF2-40B4-BE49-F238E27FC236}">
                  <a16:creationId xmlns:a16="http://schemas.microsoft.com/office/drawing/2014/main" id="{74707C21-460B-4EB6-B2BF-510A5BABF4AF}"/>
                </a:ext>
              </a:extLst>
            </p:cNvPr>
            <p:cNvSpPr/>
            <p:nvPr/>
          </p:nvSpPr>
          <p:spPr bwMode="auto">
            <a:xfrm>
              <a:off x="5091" y="1587"/>
              <a:ext cx="121" cy="72"/>
            </a:xfrm>
            <a:custGeom>
              <a:avLst/>
              <a:gdLst>
                <a:gd name="T0" fmla="*/ 46 w 51"/>
                <a:gd name="T1" fmla="*/ 1 h 30"/>
                <a:gd name="T2" fmla="*/ 27 w 51"/>
                <a:gd name="T3" fmla="*/ 12 h 30"/>
                <a:gd name="T4" fmla="*/ 5 w 51"/>
                <a:gd name="T5" fmla="*/ 22 h 30"/>
                <a:gd name="T6" fmla="*/ 7 w 51"/>
                <a:gd name="T7" fmla="*/ 29 h 30"/>
                <a:gd name="T8" fmla="*/ 50 w 51"/>
                <a:gd name="T9" fmla="*/ 7 h 30"/>
                <a:gd name="T10" fmla="*/ 46 w 51"/>
                <a:gd name="T11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30">
                  <a:moveTo>
                    <a:pt x="46" y="1"/>
                  </a:moveTo>
                  <a:cubicBezTo>
                    <a:pt x="39" y="4"/>
                    <a:pt x="33" y="8"/>
                    <a:pt x="27" y="12"/>
                  </a:cubicBezTo>
                  <a:cubicBezTo>
                    <a:pt x="20" y="16"/>
                    <a:pt x="13" y="19"/>
                    <a:pt x="5" y="22"/>
                  </a:cubicBezTo>
                  <a:cubicBezTo>
                    <a:pt x="0" y="23"/>
                    <a:pt x="2" y="30"/>
                    <a:pt x="7" y="29"/>
                  </a:cubicBezTo>
                  <a:cubicBezTo>
                    <a:pt x="21" y="26"/>
                    <a:pt x="41" y="20"/>
                    <a:pt x="50" y="7"/>
                  </a:cubicBezTo>
                  <a:cubicBezTo>
                    <a:pt x="51" y="4"/>
                    <a:pt x="49" y="0"/>
                    <a:pt x="4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8" name="Freeform 42">
              <a:extLst>
                <a:ext uri="{FF2B5EF4-FFF2-40B4-BE49-F238E27FC236}">
                  <a16:creationId xmlns:a16="http://schemas.microsoft.com/office/drawing/2014/main" id="{22836DDD-1580-4683-A7D7-5036336A0473}"/>
                </a:ext>
              </a:extLst>
            </p:cNvPr>
            <p:cNvSpPr/>
            <p:nvPr/>
          </p:nvSpPr>
          <p:spPr bwMode="auto">
            <a:xfrm>
              <a:off x="5257" y="1513"/>
              <a:ext cx="83" cy="67"/>
            </a:xfrm>
            <a:custGeom>
              <a:avLst/>
              <a:gdLst>
                <a:gd name="T0" fmla="*/ 31 w 35"/>
                <a:gd name="T1" fmla="*/ 4 h 28"/>
                <a:gd name="T2" fmla="*/ 17 w 35"/>
                <a:gd name="T3" fmla="*/ 6 h 28"/>
                <a:gd name="T4" fmla="*/ 4 w 35"/>
                <a:gd name="T5" fmla="*/ 19 h 28"/>
                <a:gd name="T6" fmla="*/ 9 w 35"/>
                <a:gd name="T7" fmla="*/ 24 h 28"/>
                <a:gd name="T8" fmla="*/ 24 w 35"/>
                <a:gd name="T9" fmla="*/ 14 h 28"/>
                <a:gd name="T10" fmla="*/ 31 w 35"/>
                <a:gd name="T11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1" y="4"/>
                  </a:moveTo>
                  <a:cubicBezTo>
                    <a:pt x="28" y="0"/>
                    <a:pt x="21" y="4"/>
                    <a:pt x="17" y="6"/>
                  </a:cubicBezTo>
                  <a:cubicBezTo>
                    <a:pt x="12" y="10"/>
                    <a:pt x="7" y="14"/>
                    <a:pt x="4" y="19"/>
                  </a:cubicBezTo>
                  <a:cubicBezTo>
                    <a:pt x="0" y="23"/>
                    <a:pt x="5" y="28"/>
                    <a:pt x="9" y="24"/>
                  </a:cubicBezTo>
                  <a:cubicBezTo>
                    <a:pt x="14" y="20"/>
                    <a:pt x="19" y="17"/>
                    <a:pt x="24" y="14"/>
                  </a:cubicBezTo>
                  <a:cubicBezTo>
                    <a:pt x="27" y="12"/>
                    <a:pt x="35" y="9"/>
                    <a:pt x="3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43">
              <a:extLst>
                <a:ext uri="{FF2B5EF4-FFF2-40B4-BE49-F238E27FC236}">
                  <a16:creationId xmlns:a16="http://schemas.microsoft.com/office/drawing/2014/main" id="{94304C0C-163D-420F-88C0-0B30831ED267}"/>
                </a:ext>
              </a:extLst>
            </p:cNvPr>
            <p:cNvSpPr/>
            <p:nvPr/>
          </p:nvSpPr>
          <p:spPr bwMode="auto">
            <a:xfrm>
              <a:off x="5361" y="1440"/>
              <a:ext cx="76" cy="57"/>
            </a:xfrm>
            <a:custGeom>
              <a:avLst/>
              <a:gdLst>
                <a:gd name="T0" fmla="*/ 26 w 32"/>
                <a:gd name="T1" fmla="*/ 0 h 24"/>
                <a:gd name="T2" fmla="*/ 15 w 32"/>
                <a:gd name="T3" fmla="*/ 8 h 24"/>
                <a:gd name="T4" fmla="*/ 3 w 32"/>
                <a:gd name="T5" fmla="*/ 17 h 24"/>
                <a:gd name="T6" fmla="*/ 7 w 32"/>
                <a:gd name="T7" fmla="*/ 22 h 24"/>
                <a:gd name="T8" fmla="*/ 20 w 32"/>
                <a:gd name="T9" fmla="*/ 14 h 24"/>
                <a:gd name="T10" fmla="*/ 30 w 32"/>
                <a:gd name="T11" fmla="*/ 6 h 24"/>
                <a:gd name="T12" fmla="*/ 26 w 32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4">
                  <a:moveTo>
                    <a:pt x="26" y="0"/>
                  </a:moveTo>
                  <a:cubicBezTo>
                    <a:pt x="22" y="2"/>
                    <a:pt x="18" y="5"/>
                    <a:pt x="15" y="8"/>
                  </a:cubicBezTo>
                  <a:cubicBezTo>
                    <a:pt x="11" y="11"/>
                    <a:pt x="6" y="14"/>
                    <a:pt x="3" y="17"/>
                  </a:cubicBezTo>
                  <a:cubicBezTo>
                    <a:pt x="0" y="20"/>
                    <a:pt x="4" y="24"/>
                    <a:pt x="7" y="22"/>
                  </a:cubicBezTo>
                  <a:cubicBezTo>
                    <a:pt x="11" y="20"/>
                    <a:pt x="15" y="17"/>
                    <a:pt x="20" y="14"/>
                  </a:cubicBezTo>
                  <a:cubicBezTo>
                    <a:pt x="24" y="12"/>
                    <a:pt x="28" y="10"/>
                    <a:pt x="30" y="6"/>
                  </a:cubicBezTo>
                  <a:cubicBezTo>
                    <a:pt x="32" y="3"/>
                    <a:pt x="29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10" name="Freeform 44">
              <a:extLst>
                <a:ext uri="{FF2B5EF4-FFF2-40B4-BE49-F238E27FC236}">
                  <a16:creationId xmlns:a16="http://schemas.microsoft.com/office/drawing/2014/main" id="{96241B87-9228-4535-804B-14410DB12301}"/>
                </a:ext>
              </a:extLst>
            </p:cNvPr>
            <p:cNvSpPr/>
            <p:nvPr/>
          </p:nvSpPr>
          <p:spPr bwMode="auto">
            <a:xfrm>
              <a:off x="5489" y="1344"/>
              <a:ext cx="69" cy="67"/>
            </a:xfrm>
            <a:custGeom>
              <a:avLst/>
              <a:gdLst>
                <a:gd name="T0" fmla="*/ 20 w 29"/>
                <a:gd name="T1" fmla="*/ 1 h 28"/>
                <a:gd name="T2" fmla="*/ 2 w 29"/>
                <a:gd name="T3" fmla="*/ 19 h 28"/>
                <a:gd name="T4" fmla="*/ 10 w 29"/>
                <a:gd name="T5" fmla="*/ 23 h 28"/>
                <a:gd name="T6" fmla="*/ 17 w 29"/>
                <a:gd name="T7" fmla="*/ 16 h 28"/>
                <a:gd name="T8" fmla="*/ 25 w 29"/>
                <a:gd name="T9" fmla="*/ 10 h 28"/>
                <a:gd name="T10" fmla="*/ 20 w 29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8">
                  <a:moveTo>
                    <a:pt x="20" y="1"/>
                  </a:moveTo>
                  <a:cubicBezTo>
                    <a:pt x="12" y="4"/>
                    <a:pt x="6" y="12"/>
                    <a:pt x="2" y="19"/>
                  </a:cubicBezTo>
                  <a:cubicBezTo>
                    <a:pt x="0" y="24"/>
                    <a:pt x="7" y="28"/>
                    <a:pt x="10" y="23"/>
                  </a:cubicBezTo>
                  <a:cubicBezTo>
                    <a:pt x="12" y="21"/>
                    <a:pt x="14" y="18"/>
                    <a:pt x="17" y="16"/>
                  </a:cubicBezTo>
                  <a:cubicBezTo>
                    <a:pt x="19" y="14"/>
                    <a:pt x="22" y="12"/>
                    <a:pt x="25" y="10"/>
                  </a:cubicBezTo>
                  <a:cubicBezTo>
                    <a:pt x="29" y="7"/>
                    <a:pt x="24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11" name="Freeform 45">
              <a:extLst>
                <a:ext uri="{FF2B5EF4-FFF2-40B4-BE49-F238E27FC236}">
                  <a16:creationId xmlns:a16="http://schemas.microsoft.com/office/drawing/2014/main" id="{0BB5CD57-328A-4DD3-B5DB-67B16A7E494B}"/>
                </a:ext>
              </a:extLst>
            </p:cNvPr>
            <p:cNvSpPr/>
            <p:nvPr/>
          </p:nvSpPr>
          <p:spPr bwMode="auto">
            <a:xfrm>
              <a:off x="5560" y="1273"/>
              <a:ext cx="55" cy="57"/>
            </a:xfrm>
            <a:custGeom>
              <a:avLst/>
              <a:gdLst>
                <a:gd name="T0" fmla="*/ 17 w 23"/>
                <a:gd name="T1" fmla="*/ 1 h 24"/>
                <a:gd name="T2" fmla="*/ 10 w 23"/>
                <a:gd name="T3" fmla="*/ 8 h 24"/>
                <a:gd name="T4" fmla="*/ 3 w 23"/>
                <a:gd name="T5" fmla="*/ 17 h 24"/>
                <a:gd name="T6" fmla="*/ 9 w 23"/>
                <a:gd name="T7" fmla="*/ 21 h 24"/>
                <a:gd name="T8" fmla="*/ 16 w 23"/>
                <a:gd name="T9" fmla="*/ 14 h 24"/>
                <a:gd name="T10" fmla="*/ 22 w 23"/>
                <a:gd name="T11" fmla="*/ 5 h 24"/>
                <a:gd name="T12" fmla="*/ 17 w 23"/>
                <a:gd name="T1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4">
                  <a:moveTo>
                    <a:pt x="17" y="1"/>
                  </a:moveTo>
                  <a:cubicBezTo>
                    <a:pt x="14" y="2"/>
                    <a:pt x="12" y="5"/>
                    <a:pt x="10" y="8"/>
                  </a:cubicBezTo>
                  <a:cubicBezTo>
                    <a:pt x="7" y="11"/>
                    <a:pt x="5" y="14"/>
                    <a:pt x="3" y="17"/>
                  </a:cubicBezTo>
                  <a:cubicBezTo>
                    <a:pt x="0" y="20"/>
                    <a:pt x="6" y="24"/>
                    <a:pt x="9" y="21"/>
                  </a:cubicBezTo>
                  <a:cubicBezTo>
                    <a:pt x="11" y="19"/>
                    <a:pt x="14" y="16"/>
                    <a:pt x="16" y="14"/>
                  </a:cubicBezTo>
                  <a:cubicBezTo>
                    <a:pt x="19" y="11"/>
                    <a:pt x="22" y="9"/>
                    <a:pt x="22" y="5"/>
                  </a:cubicBezTo>
                  <a:cubicBezTo>
                    <a:pt x="23" y="3"/>
                    <a:pt x="20" y="0"/>
                    <a:pt x="1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2" name="文本框 55">
            <a:extLst>
              <a:ext uri="{FF2B5EF4-FFF2-40B4-BE49-F238E27FC236}">
                <a16:creationId xmlns:a16="http://schemas.microsoft.com/office/drawing/2014/main" id="{16036563-4495-4848-88EC-DC51E30C0B16}"/>
              </a:ext>
            </a:extLst>
          </p:cNvPr>
          <p:cNvSpPr txBox="1"/>
          <p:nvPr/>
        </p:nvSpPr>
        <p:spPr>
          <a:xfrm>
            <a:off x="2197354" y="786915"/>
            <a:ext cx="659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solidFill>
                  <a:srgbClr val="404040"/>
                </a:solidFill>
                <a:cs typeface="+mn-ea"/>
                <a:sym typeface="+mn-lt"/>
              </a:rPr>
              <a:t>03</a:t>
            </a:r>
            <a:endParaRPr lang="zh-CN" altLang="en-US" sz="3200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grpSp>
        <p:nvGrpSpPr>
          <p:cNvPr id="51" name="Canvas 3">
            <a:extLst>
              <a:ext uri="{FF2B5EF4-FFF2-40B4-BE49-F238E27FC236}">
                <a16:creationId xmlns:a16="http://schemas.microsoft.com/office/drawing/2014/main" id="{8816C888-167D-45C4-91E2-29947DE7D5DA}"/>
              </a:ext>
            </a:extLst>
          </p:cNvPr>
          <p:cNvGrpSpPr/>
          <p:nvPr/>
        </p:nvGrpSpPr>
        <p:grpSpPr>
          <a:xfrm>
            <a:off x="1860444" y="1683528"/>
            <a:ext cx="5274310" cy="2559050"/>
            <a:chOff x="0" y="0"/>
            <a:chExt cx="5274310" cy="2559050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8543822-8055-4ED6-BE20-3CF45C7A8F76}"/>
                </a:ext>
              </a:extLst>
            </p:cNvPr>
            <p:cNvSpPr/>
            <p:nvPr/>
          </p:nvSpPr>
          <p:spPr>
            <a:xfrm>
              <a:off x="0" y="0"/>
              <a:ext cx="5274310" cy="2559050"/>
            </a:xfrm>
            <a:prstGeom prst="rect">
              <a:avLst/>
            </a:prstGeom>
            <a:solidFill>
              <a:prstClr val="white"/>
            </a:solidFill>
          </p:spPr>
          <p:txBody>
            <a:bodyPr/>
            <a:lstStyle/>
            <a:p>
              <a:endParaRPr lang="zh-HK" altLang="en-US"/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54B70247-A1C6-46ED-B4C7-CE2CEFA62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50" y="22860"/>
              <a:ext cx="2355215" cy="2523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3A6648BB-4188-44A2-8D23-F9FB2BBD7E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5" r="6774" b="34"/>
            <a:stretch/>
          </p:blipFill>
          <p:spPr bwMode="auto">
            <a:xfrm>
              <a:off x="2854198" y="58110"/>
              <a:ext cx="2391059" cy="24262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" name="Arrow: Right 55">
              <a:extLst>
                <a:ext uri="{FF2B5EF4-FFF2-40B4-BE49-F238E27FC236}">
                  <a16:creationId xmlns:a16="http://schemas.microsoft.com/office/drawing/2014/main" id="{2605660A-C030-46AE-BE21-DC5E36870B40}"/>
                </a:ext>
              </a:extLst>
            </p:cNvPr>
            <p:cNvSpPr/>
            <p:nvPr/>
          </p:nvSpPr>
          <p:spPr>
            <a:xfrm>
              <a:off x="2302108" y="1155745"/>
              <a:ext cx="552090" cy="319372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56739002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6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A4475-52A4-46BD-BBC0-8590F16F3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46</a:t>
            </a:fld>
            <a:endParaRPr lang="zh-CN" altLang="en-US" dirty="0"/>
          </a:p>
        </p:txBody>
      </p:sp>
      <p:grpSp>
        <p:nvGrpSpPr>
          <p:cNvPr id="70" name="Group 4">
            <a:extLst>
              <a:ext uri="{FF2B5EF4-FFF2-40B4-BE49-F238E27FC236}">
                <a16:creationId xmlns:a16="http://schemas.microsoft.com/office/drawing/2014/main" id="{553410CF-182D-4AFA-8636-084A5C086FF9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1860444" y="600557"/>
            <a:ext cx="1133478" cy="621619"/>
            <a:chOff x="3326" y="771"/>
            <a:chExt cx="2348" cy="95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1" name="Freeform 5">
              <a:extLst>
                <a:ext uri="{FF2B5EF4-FFF2-40B4-BE49-F238E27FC236}">
                  <a16:creationId xmlns:a16="http://schemas.microsoft.com/office/drawing/2014/main" id="{9997A38E-3E88-44C2-9F16-3772F434CC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6" y="771"/>
              <a:ext cx="2348" cy="954"/>
            </a:xfrm>
            <a:custGeom>
              <a:avLst/>
              <a:gdLst>
                <a:gd name="T0" fmla="*/ 969 w 991"/>
                <a:gd name="T1" fmla="*/ 166 h 401"/>
                <a:gd name="T2" fmla="*/ 911 w 991"/>
                <a:gd name="T3" fmla="*/ 115 h 401"/>
                <a:gd name="T4" fmla="*/ 851 w 991"/>
                <a:gd name="T5" fmla="*/ 67 h 401"/>
                <a:gd name="T6" fmla="*/ 780 w 991"/>
                <a:gd name="T7" fmla="*/ 16 h 401"/>
                <a:gd name="T8" fmla="*/ 774 w 991"/>
                <a:gd name="T9" fmla="*/ 17 h 401"/>
                <a:gd name="T10" fmla="*/ 770 w 991"/>
                <a:gd name="T11" fmla="*/ 16 h 401"/>
                <a:gd name="T12" fmla="*/ 354 w 991"/>
                <a:gd name="T13" fmla="*/ 3 h 401"/>
                <a:gd name="T14" fmla="*/ 149 w 991"/>
                <a:gd name="T15" fmla="*/ 2 h 401"/>
                <a:gd name="T16" fmla="*/ 44 w 991"/>
                <a:gd name="T17" fmla="*/ 3 h 401"/>
                <a:gd name="T18" fmla="*/ 9 w 991"/>
                <a:gd name="T19" fmla="*/ 34 h 401"/>
                <a:gd name="T20" fmla="*/ 6 w 991"/>
                <a:gd name="T21" fmla="*/ 38 h 401"/>
                <a:gd name="T22" fmla="*/ 3 w 991"/>
                <a:gd name="T23" fmla="*/ 263 h 401"/>
                <a:gd name="T24" fmla="*/ 2 w 991"/>
                <a:gd name="T25" fmla="*/ 319 h 401"/>
                <a:gd name="T26" fmla="*/ 4 w 991"/>
                <a:gd name="T27" fmla="*/ 363 h 401"/>
                <a:gd name="T28" fmla="*/ 63 w 991"/>
                <a:gd name="T29" fmla="*/ 388 h 401"/>
                <a:gd name="T30" fmla="*/ 514 w 991"/>
                <a:gd name="T31" fmla="*/ 399 h 401"/>
                <a:gd name="T32" fmla="*/ 768 w 991"/>
                <a:gd name="T33" fmla="*/ 392 h 401"/>
                <a:gd name="T34" fmla="*/ 772 w 991"/>
                <a:gd name="T35" fmla="*/ 391 h 401"/>
                <a:gd name="T36" fmla="*/ 778 w 991"/>
                <a:gd name="T37" fmla="*/ 391 h 401"/>
                <a:gd name="T38" fmla="*/ 901 w 991"/>
                <a:gd name="T39" fmla="*/ 317 h 401"/>
                <a:gd name="T40" fmla="*/ 952 w 991"/>
                <a:gd name="T41" fmla="*/ 270 h 401"/>
                <a:gd name="T42" fmla="*/ 987 w 991"/>
                <a:gd name="T43" fmla="*/ 214 h 401"/>
                <a:gd name="T44" fmla="*/ 969 w 991"/>
                <a:gd name="T45" fmla="*/ 166 h 401"/>
                <a:gd name="T46" fmla="*/ 970 w 991"/>
                <a:gd name="T47" fmla="*/ 222 h 401"/>
                <a:gd name="T48" fmla="*/ 879 w 991"/>
                <a:gd name="T49" fmla="*/ 316 h 401"/>
                <a:gd name="T50" fmla="*/ 772 w 991"/>
                <a:gd name="T51" fmla="*/ 380 h 401"/>
                <a:gd name="T52" fmla="*/ 771 w 991"/>
                <a:gd name="T53" fmla="*/ 380 h 401"/>
                <a:gd name="T54" fmla="*/ 768 w 991"/>
                <a:gd name="T55" fmla="*/ 379 h 401"/>
                <a:gd name="T56" fmla="*/ 349 w 991"/>
                <a:gd name="T57" fmla="*/ 386 h 401"/>
                <a:gd name="T58" fmla="*/ 142 w 991"/>
                <a:gd name="T59" fmla="*/ 380 h 401"/>
                <a:gd name="T60" fmla="*/ 38 w 991"/>
                <a:gd name="T61" fmla="*/ 374 h 401"/>
                <a:gd name="T62" fmla="*/ 14 w 991"/>
                <a:gd name="T63" fmla="*/ 329 h 401"/>
                <a:gd name="T64" fmla="*/ 15 w 991"/>
                <a:gd name="T65" fmla="*/ 276 h 401"/>
                <a:gd name="T66" fmla="*/ 14 w 991"/>
                <a:gd name="T67" fmla="*/ 38 h 401"/>
                <a:gd name="T68" fmla="*/ 14 w 991"/>
                <a:gd name="T69" fmla="*/ 37 h 401"/>
                <a:gd name="T70" fmla="*/ 66 w 991"/>
                <a:gd name="T71" fmla="*/ 15 h 401"/>
                <a:gd name="T72" fmla="*/ 112 w 991"/>
                <a:gd name="T73" fmla="*/ 15 h 401"/>
                <a:gd name="T74" fmla="*/ 208 w 991"/>
                <a:gd name="T75" fmla="*/ 15 h 401"/>
                <a:gd name="T76" fmla="*/ 393 w 991"/>
                <a:gd name="T77" fmla="*/ 17 h 401"/>
                <a:gd name="T78" fmla="*/ 770 w 991"/>
                <a:gd name="T79" fmla="*/ 29 h 401"/>
                <a:gd name="T80" fmla="*/ 776 w 991"/>
                <a:gd name="T81" fmla="*/ 25 h 401"/>
                <a:gd name="T82" fmla="*/ 830 w 991"/>
                <a:gd name="T83" fmla="*/ 68 h 401"/>
                <a:gd name="T84" fmla="*/ 886 w 991"/>
                <a:gd name="T85" fmla="*/ 114 h 401"/>
                <a:gd name="T86" fmla="*/ 941 w 991"/>
                <a:gd name="T87" fmla="*/ 160 h 401"/>
                <a:gd name="T88" fmla="*/ 970 w 991"/>
                <a:gd name="T89" fmla="*/ 222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91" h="401">
                  <a:moveTo>
                    <a:pt x="969" y="166"/>
                  </a:moveTo>
                  <a:cubicBezTo>
                    <a:pt x="951" y="148"/>
                    <a:pt x="930" y="132"/>
                    <a:pt x="911" y="115"/>
                  </a:cubicBezTo>
                  <a:cubicBezTo>
                    <a:pt x="891" y="99"/>
                    <a:pt x="871" y="83"/>
                    <a:pt x="851" y="67"/>
                  </a:cubicBezTo>
                  <a:cubicBezTo>
                    <a:pt x="828" y="49"/>
                    <a:pt x="805" y="29"/>
                    <a:pt x="780" y="16"/>
                  </a:cubicBezTo>
                  <a:cubicBezTo>
                    <a:pt x="777" y="15"/>
                    <a:pt x="775" y="15"/>
                    <a:pt x="774" y="17"/>
                  </a:cubicBezTo>
                  <a:cubicBezTo>
                    <a:pt x="773" y="16"/>
                    <a:pt x="772" y="16"/>
                    <a:pt x="770" y="16"/>
                  </a:cubicBezTo>
                  <a:cubicBezTo>
                    <a:pt x="631" y="10"/>
                    <a:pt x="493" y="5"/>
                    <a:pt x="354" y="3"/>
                  </a:cubicBezTo>
                  <a:cubicBezTo>
                    <a:pt x="285" y="2"/>
                    <a:pt x="217" y="2"/>
                    <a:pt x="149" y="2"/>
                  </a:cubicBezTo>
                  <a:cubicBezTo>
                    <a:pt x="114" y="2"/>
                    <a:pt x="78" y="0"/>
                    <a:pt x="44" y="3"/>
                  </a:cubicBezTo>
                  <a:cubicBezTo>
                    <a:pt x="26" y="5"/>
                    <a:pt x="6" y="14"/>
                    <a:pt x="9" y="34"/>
                  </a:cubicBezTo>
                  <a:cubicBezTo>
                    <a:pt x="8" y="34"/>
                    <a:pt x="6" y="35"/>
                    <a:pt x="6" y="38"/>
                  </a:cubicBezTo>
                  <a:cubicBezTo>
                    <a:pt x="2" y="113"/>
                    <a:pt x="3" y="188"/>
                    <a:pt x="3" y="263"/>
                  </a:cubicBezTo>
                  <a:cubicBezTo>
                    <a:pt x="2" y="282"/>
                    <a:pt x="2" y="301"/>
                    <a:pt x="2" y="319"/>
                  </a:cubicBezTo>
                  <a:cubicBezTo>
                    <a:pt x="2" y="333"/>
                    <a:pt x="0" y="349"/>
                    <a:pt x="4" y="363"/>
                  </a:cubicBezTo>
                  <a:cubicBezTo>
                    <a:pt x="11" y="389"/>
                    <a:pt x="41" y="387"/>
                    <a:pt x="63" y="388"/>
                  </a:cubicBezTo>
                  <a:cubicBezTo>
                    <a:pt x="213" y="397"/>
                    <a:pt x="364" y="401"/>
                    <a:pt x="514" y="399"/>
                  </a:cubicBezTo>
                  <a:cubicBezTo>
                    <a:pt x="599" y="398"/>
                    <a:pt x="683" y="396"/>
                    <a:pt x="768" y="392"/>
                  </a:cubicBezTo>
                  <a:cubicBezTo>
                    <a:pt x="770" y="392"/>
                    <a:pt x="771" y="392"/>
                    <a:pt x="772" y="391"/>
                  </a:cubicBezTo>
                  <a:cubicBezTo>
                    <a:pt x="774" y="392"/>
                    <a:pt x="776" y="392"/>
                    <a:pt x="778" y="391"/>
                  </a:cubicBezTo>
                  <a:cubicBezTo>
                    <a:pt x="821" y="369"/>
                    <a:pt x="863" y="346"/>
                    <a:pt x="901" y="317"/>
                  </a:cubicBezTo>
                  <a:cubicBezTo>
                    <a:pt x="919" y="303"/>
                    <a:pt x="937" y="287"/>
                    <a:pt x="952" y="270"/>
                  </a:cubicBezTo>
                  <a:cubicBezTo>
                    <a:pt x="966" y="254"/>
                    <a:pt x="983" y="235"/>
                    <a:pt x="987" y="214"/>
                  </a:cubicBezTo>
                  <a:cubicBezTo>
                    <a:pt x="991" y="195"/>
                    <a:pt x="982" y="179"/>
                    <a:pt x="969" y="166"/>
                  </a:cubicBezTo>
                  <a:close/>
                  <a:moveTo>
                    <a:pt x="970" y="222"/>
                  </a:moveTo>
                  <a:cubicBezTo>
                    <a:pt x="952" y="260"/>
                    <a:pt x="912" y="292"/>
                    <a:pt x="879" y="316"/>
                  </a:cubicBezTo>
                  <a:cubicBezTo>
                    <a:pt x="845" y="340"/>
                    <a:pt x="808" y="360"/>
                    <a:pt x="772" y="380"/>
                  </a:cubicBezTo>
                  <a:cubicBezTo>
                    <a:pt x="772" y="380"/>
                    <a:pt x="772" y="380"/>
                    <a:pt x="771" y="380"/>
                  </a:cubicBezTo>
                  <a:cubicBezTo>
                    <a:pt x="770" y="379"/>
                    <a:pt x="769" y="379"/>
                    <a:pt x="768" y="379"/>
                  </a:cubicBezTo>
                  <a:cubicBezTo>
                    <a:pt x="629" y="386"/>
                    <a:pt x="489" y="388"/>
                    <a:pt x="349" y="386"/>
                  </a:cubicBezTo>
                  <a:cubicBezTo>
                    <a:pt x="280" y="385"/>
                    <a:pt x="211" y="383"/>
                    <a:pt x="142" y="380"/>
                  </a:cubicBezTo>
                  <a:cubicBezTo>
                    <a:pt x="107" y="378"/>
                    <a:pt x="72" y="378"/>
                    <a:pt x="38" y="374"/>
                  </a:cubicBezTo>
                  <a:cubicBezTo>
                    <a:pt x="12" y="371"/>
                    <a:pt x="14" y="350"/>
                    <a:pt x="14" y="329"/>
                  </a:cubicBezTo>
                  <a:cubicBezTo>
                    <a:pt x="15" y="312"/>
                    <a:pt x="15" y="294"/>
                    <a:pt x="15" y="276"/>
                  </a:cubicBezTo>
                  <a:cubicBezTo>
                    <a:pt x="15" y="197"/>
                    <a:pt x="18" y="117"/>
                    <a:pt x="14" y="38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20" y="14"/>
                    <a:pt x="47" y="15"/>
                    <a:pt x="66" y="15"/>
                  </a:cubicBezTo>
                  <a:cubicBezTo>
                    <a:pt x="81" y="15"/>
                    <a:pt x="97" y="15"/>
                    <a:pt x="112" y="15"/>
                  </a:cubicBezTo>
                  <a:cubicBezTo>
                    <a:pt x="144" y="15"/>
                    <a:pt x="176" y="15"/>
                    <a:pt x="208" y="15"/>
                  </a:cubicBezTo>
                  <a:cubicBezTo>
                    <a:pt x="270" y="16"/>
                    <a:pt x="332" y="16"/>
                    <a:pt x="393" y="17"/>
                  </a:cubicBezTo>
                  <a:cubicBezTo>
                    <a:pt x="519" y="19"/>
                    <a:pt x="645" y="23"/>
                    <a:pt x="770" y="29"/>
                  </a:cubicBezTo>
                  <a:cubicBezTo>
                    <a:pt x="773" y="29"/>
                    <a:pt x="775" y="27"/>
                    <a:pt x="776" y="25"/>
                  </a:cubicBezTo>
                  <a:cubicBezTo>
                    <a:pt x="792" y="41"/>
                    <a:pt x="812" y="54"/>
                    <a:pt x="830" y="68"/>
                  </a:cubicBezTo>
                  <a:cubicBezTo>
                    <a:pt x="849" y="83"/>
                    <a:pt x="867" y="98"/>
                    <a:pt x="886" y="114"/>
                  </a:cubicBezTo>
                  <a:cubicBezTo>
                    <a:pt x="905" y="129"/>
                    <a:pt x="923" y="145"/>
                    <a:pt x="941" y="160"/>
                  </a:cubicBezTo>
                  <a:cubicBezTo>
                    <a:pt x="959" y="176"/>
                    <a:pt x="982" y="195"/>
                    <a:pt x="970" y="2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id="{41603308-F7E7-448D-A2CB-696A9743B9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02" y="1201"/>
              <a:ext cx="123" cy="129"/>
            </a:xfrm>
            <a:custGeom>
              <a:avLst/>
              <a:gdLst>
                <a:gd name="T0" fmla="*/ 51 w 52"/>
                <a:gd name="T1" fmla="*/ 28 h 54"/>
                <a:gd name="T2" fmla="*/ 44 w 52"/>
                <a:gd name="T3" fmla="*/ 13 h 54"/>
                <a:gd name="T4" fmla="*/ 32 w 52"/>
                <a:gd name="T5" fmla="*/ 1 h 54"/>
                <a:gd name="T6" fmla="*/ 19 w 52"/>
                <a:gd name="T7" fmla="*/ 3 h 54"/>
                <a:gd name="T8" fmla="*/ 0 w 52"/>
                <a:gd name="T9" fmla="*/ 29 h 54"/>
                <a:gd name="T10" fmla="*/ 26 w 52"/>
                <a:gd name="T11" fmla="*/ 53 h 54"/>
                <a:gd name="T12" fmla="*/ 51 w 52"/>
                <a:gd name="T13" fmla="*/ 28 h 54"/>
                <a:gd name="T14" fmla="*/ 26 w 52"/>
                <a:gd name="T15" fmla="*/ 42 h 54"/>
                <a:gd name="T16" fmla="*/ 11 w 52"/>
                <a:gd name="T17" fmla="*/ 29 h 54"/>
                <a:gd name="T18" fmla="*/ 16 w 52"/>
                <a:gd name="T19" fmla="*/ 18 h 54"/>
                <a:gd name="T20" fmla="*/ 25 w 52"/>
                <a:gd name="T21" fmla="*/ 12 h 54"/>
                <a:gd name="T22" fmla="*/ 27 w 52"/>
                <a:gd name="T23" fmla="*/ 10 h 54"/>
                <a:gd name="T24" fmla="*/ 26 w 52"/>
                <a:gd name="T25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54">
                  <a:moveTo>
                    <a:pt x="51" y="28"/>
                  </a:moveTo>
                  <a:cubicBezTo>
                    <a:pt x="50" y="23"/>
                    <a:pt x="48" y="17"/>
                    <a:pt x="44" y="13"/>
                  </a:cubicBezTo>
                  <a:cubicBezTo>
                    <a:pt x="46" y="7"/>
                    <a:pt x="37" y="2"/>
                    <a:pt x="32" y="1"/>
                  </a:cubicBezTo>
                  <a:cubicBezTo>
                    <a:pt x="28" y="0"/>
                    <a:pt x="23" y="1"/>
                    <a:pt x="19" y="3"/>
                  </a:cubicBezTo>
                  <a:cubicBezTo>
                    <a:pt x="8" y="4"/>
                    <a:pt x="0" y="20"/>
                    <a:pt x="0" y="29"/>
                  </a:cubicBezTo>
                  <a:cubicBezTo>
                    <a:pt x="0" y="44"/>
                    <a:pt x="12" y="54"/>
                    <a:pt x="26" y="53"/>
                  </a:cubicBezTo>
                  <a:cubicBezTo>
                    <a:pt x="40" y="53"/>
                    <a:pt x="52" y="43"/>
                    <a:pt x="51" y="28"/>
                  </a:cubicBezTo>
                  <a:close/>
                  <a:moveTo>
                    <a:pt x="26" y="42"/>
                  </a:moveTo>
                  <a:cubicBezTo>
                    <a:pt x="18" y="42"/>
                    <a:pt x="11" y="37"/>
                    <a:pt x="11" y="29"/>
                  </a:cubicBezTo>
                  <a:cubicBezTo>
                    <a:pt x="11" y="25"/>
                    <a:pt x="13" y="21"/>
                    <a:pt x="16" y="18"/>
                  </a:cubicBezTo>
                  <a:cubicBezTo>
                    <a:pt x="18" y="15"/>
                    <a:pt x="22" y="14"/>
                    <a:pt x="25" y="12"/>
                  </a:cubicBezTo>
                  <a:cubicBezTo>
                    <a:pt x="26" y="11"/>
                    <a:pt x="26" y="11"/>
                    <a:pt x="27" y="10"/>
                  </a:cubicBezTo>
                  <a:cubicBezTo>
                    <a:pt x="40" y="17"/>
                    <a:pt x="45" y="40"/>
                    <a:pt x="2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7">
              <a:extLst>
                <a:ext uri="{FF2B5EF4-FFF2-40B4-BE49-F238E27FC236}">
                  <a16:creationId xmlns:a16="http://schemas.microsoft.com/office/drawing/2014/main" id="{A8C6DD86-1D47-45A1-B0F0-40DBC03DE2C2}"/>
                </a:ext>
              </a:extLst>
            </p:cNvPr>
            <p:cNvSpPr/>
            <p:nvPr/>
          </p:nvSpPr>
          <p:spPr bwMode="auto">
            <a:xfrm>
              <a:off x="3375" y="1549"/>
              <a:ext cx="76" cy="100"/>
            </a:xfrm>
            <a:custGeom>
              <a:avLst/>
              <a:gdLst>
                <a:gd name="T0" fmla="*/ 28 w 32"/>
                <a:gd name="T1" fmla="*/ 31 h 42"/>
                <a:gd name="T2" fmla="*/ 14 w 32"/>
                <a:gd name="T3" fmla="*/ 22 h 42"/>
                <a:gd name="T4" fmla="*/ 15 w 32"/>
                <a:gd name="T5" fmla="*/ 5 h 42"/>
                <a:gd name="T6" fmla="*/ 11 w 32"/>
                <a:gd name="T7" fmla="*/ 2 h 42"/>
                <a:gd name="T8" fmla="*/ 4 w 32"/>
                <a:gd name="T9" fmla="*/ 26 h 42"/>
                <a:gd name="T10" fmla="*/ 28 w 32"/>
                <a:gd name="T11" fmla="*/ 40 h 42"/>
                <a:gd name="T12" fmla="*/ 28 w 32"/>
                <a:gd name="T13" fmla="*/ 3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42">
                  <a:moveTo>
                    <a:pt x="28" y="31"/>
                  </a:moveTo>
                  <a:cubicBezTo>
                    <a:pt x="22" y="29"/>
                    <a:pt x="17" y="28"/>
                    <a:pt x="14" y="22"/>
                  </a:cubicBezTo>
                  <a:cubicBezTo>
                    <a:pt x="12" y="17"/>
                    <a:pt x="12" y="10"/>
                    <a:pt x="15" y="5"/>
                  </a:cubicBezTo>
                  <a:cubicBezTo>
                    <a:pt x="16" y="3"/>
                    <a:pt x="14" y="0"/>
                    <a:pt x="11" y="2"/>
                  </a:cubicBezTo>
                  <a:cubicBezTo>
                    <a:pt x="4" y="8"/>
                    <a:pt x="0" y="17"/>
                    <a:pt x="4" y="26"/>
                  </a:cubicBezTo>
                  <a:cubicBezTo>
                    <a:pt x="8" y="35"/>
                    <a:pt x="18" y="42"/>
                    <a:pt x="28" y="40"/>
                  </a:cubicBezTo>
                  <a:cubicBezTo>
                    <a:pt x="32" y="39"/>
                    <a:pt x="32" y="33"/>
                    <a:pt x="28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4" name="Freeform 8">
              <a:extLst>
                <a:ext uri="{FF2B5EF4-FFF2-40B4-BE49-F238E27FC236}">
                  <a16:creationId xmlns:a16="http://schemas.microsoft.com/office/drawing/2014/main" id="{F7FD735D-FD34-4CF9-B806-FE86F6FF7DCB}"/>
                </a:ext>
              </a:extLst>
            </p:cNvPr>
            <p:cNvSpPr/>
            <p:nvPr/>
          </p:nvSpPr>
          <p:spPr bwMode="auto">
            <a:xfrm>
              <a:off x="3382" y="1437"/>
              <a:ext cx="27" cy="79"/>
            </a:xfrm>
            <a:custGeom>
              <a:avLst/>
              <a:gdLst>
                <a:gd name="T0" fmla="*/ 9 w 11"/>
                <a:gd name="T1" fmla="*/ 3 h 33"/>
                <a:gd name="T2" fmla="*/ 2 w 11"/>
                <a:gd name="T3" fmla="*/ 3 h 33"/>
                <a:gd name="T4" fmla="*/ 1 w 11"/>
                <a:gd name="T5" fmla="*/ 15 h 33"/>
                <a:gd name="T6" fmla="*/ 3 w 11"/>
                <a:gd name="T7" fmla="*/ 29 h 33"/>
                <a:gd name="T8" fmla="*/ 9 w 11"/>
                <a:gd name="T9" fmla="*/ 29 h 33"/>
                <a:gd name="T10" fmla="*/ 10 w 11"/>
                <a:gd name="T11" fmla="*/ 15 h 33"/>
                <a:gd name="T12" fmla="*/ 9 w 11"/>
                <a:gd name="T13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3">
                  <a:moveTo>
                    <a:pt x="9" y="3"/>
                  </a:moveTo>
                  <a:cubicBezTo>
                    <a:pt x="8" y="0"/>
                    <a:pt x="3" y="0"/>
                    <a:pt x="2" y="3"/>
                  </a:cubicBezTo>
                  <a:cubicBezTo>
                    <a:pt x="0" y="7"/>
                    <a:pt x="1" y="11"/>
                    <a:pt x="1" y="15"/>
                  </a:cubicBezTo>
                  <a:cubicBezTo>
                    <a:pt x="2" y="20"/>
                    <a:pt x="2" y="24"/>
                    <a:pt x="3" y="29"/>
                  </a:cubicBezTo>
                  <a:cubicBezTo>
                    <a:pt x="3" y="33"/>
                    <a:pt x="8" y="33"/>
                    <a:pt x="9" y="29"/>
                  </a:cubicBezTo>
                  <a:cubicBezTo>
                    <a:pt x="9" y="24"/>
                    <a:pt x="10" y="20"/>
                    <a:pt x="10" y="15"/>
                  </a:cubicBezTo>
                  <a:cubicBezTo>
                    <a:pt x="10" y="11"/>
                    <a:pt x="11" y="7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5" name="Freeform 9">
              <a:extLst>
                <a:ext uri="{FF2B5EF4-FFF2-40B4-BE49-F238E27FC236}">
                  <a16:creationId xmlns:a16="http://schemas.microsoft.com/office/drawing/2014/main" id="{775E19F0-D4E0-4132-BD6B-0F31A2AD326E}"/>
                </a:ext>
              </a:extLst>
            </p:cNvPr>
            <p:cNvSpPr/>
            <p:nvPr/>
          </p:nvSpPr>
          <p:spPr bwMode="auto">
            <a:xfrm>
              <a:off x="3380" y="1285"/>
              <a:ext cx="31" cy="86"/>
            </a:xfrm>
            <a:custGeom>
              <a:avLst/>
              <a:gdLst>
                <a:gd name="T0" fmla="*/ 9 w 13"/>
                <a:gd name="T1" fmla="*/ 1 h 36"/>
                <a:gd name="T2" fmla="*/ 4 w 13"/>
                <a:gd name="T3" fmla="*/ 1 h 36"/>
                <a:gd name="T4" fmla="*/ 2 w 13"/>
                <a:gd name="T5" fmla="*/ 16 h 36"/>
                <a:gd name="T6" fmla="*/ 4 w 13"/>
                <a:gd name="T7" fmla="*/ 34 h 36"/>
                <a:gd name="T8" fmla="*/ 9 w 13"/>
                <a:gd name="T9" fmla="*/ 34 h 36"/>
                <a:gd name="T10" fmla="*/ 11 w 13"/>
                <a:gd name="T11" fmla="*/ 16 h 36"/>
                <a:gd name="T12" fmla="*/ 9 w 13"/>
                <a:gd name="T1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6">
                  <a:moveTo>
                    <a:pt x="9" y="1"/>
                  </a:moveTo>
                  <a:cubicBezTo>
                    <a:pt x="8" y="0"/>
                    <a:pt x="5" y="0"/>
                    <a:pt x="4" y="1"/>
                  </a:cubicBezTo>
                  <a:cubicBezTo>
                    <a:pt x="0" y="6"/>
                    <a:pt x="2" y="11"/>
                    <a:pt x="2" y="16"/>
                  </a:cubicBezTo>
                  <a:cubicBezTo>
                    <a:pt x="2" y="22"/>
                    <a:pt x="3" y="28"/>
                    <a:pt x="4" y="34"/>
                  </a:cubicBezTo>
                  <a:cubicBezTo>
                    <a:pt x="5" y="36"/>
                    <a:pt x="9" y="36"/>
                    <a:pt x="9" y="34"/>
                  </a:cubicBezTo>
                  <a:cubicBezTo>
                    <a:pt x="10" y="28"/>
                    <a:pt x="11" y="22"/>
                    <a:pt x="11" y="16"/>
                  </a:cubicBezTo>
                  <a:cubicBezTo>
                    <a:pt x="12" y="11"/>
                    <a:pt x="13" y="6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6" name="Freeform 10">
              <a:extLst>
                <a:ext uri="{FF2B5EF4-FFF2-40B4-BE49-F238E27FC236}">
                  <a16:creationId xmlns:a16="http://schemas.microsoft.com/office/drawing/2014/main" id="{29785D45-44E2-448F-AAA0-D49BBC71D3EA}"/>
                </a:ext>
              </a:extLst>
            </p:cNvPr>
            <p:cNvSpPr/>
            <p:nvPr/>
          </p:nvSpPr>
          <p:spPr bwMode="auto">
            <a:xfrm>
              <a:off x="3380" y="1132"/>
              <a:ext cx="31" cy="89"/>
            </a:xfrm>
            <a:custGeom>
              <a:avLst/>
              <a:gdLst>
                <a:gd name="T0" fmla="*/ 8 w 13"/>
                <a:gd name="T1" fmla="*/ 4 h 37"/>
                <a:gd name="T2" fmla="*/ 0 w 13"/>
                <a:gd name="T3" fmla="*/ 6 h 37"/>
                <a:gd name="T4" fmla="*/ 2 w 13"/>
                <a:gd name="T5" fmla="*/ 18 h 37"/>
                <a:gd name="T6" fmla="*/ 3 w 13"/>
                <a:gd name="T7" fmla="*/ 32 h 37"/>
                <a:gd name="T8" fmla="*/ 10 w 13"/>
                <a:gd name="T9" fmla="*/ 33 h 37"/>
                <a:gd name="T10" fmla="*/ 8 w 13"/>
                <a:gd name="T11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7">
                  <a:moveTo>
                    <a:pt x="8" y="4"/>
                  </a:moveTo>
                  <a:cubicBezTo>
                    <a:pt x="6" y="0"/>
                    <a:pt x="1" y="2"/>
                    <a:pt x="0" y="6"/>
                  </a:cubicBezTo>
                  <a:cubicBezTo>
                    <a:pt x="0" y="10"/>
                    <a:pt x="2" y="14"/>
                    <a:pt x="2" y="18"/>
                  </a:cubicBezTo>
                  <a:cubicBezTo>
                    <a:pt x="3" y="23"/>
                    <a:pt x="3" y="28"/>
                    <a:pt x="3" y="32"/>
                  </a:cubicBezTo>
                  <a:cubicBezTo>
                    <a:pt x="3" y="36"/>
                    <a:pt x="9" y="37"/>
                    <a:pt x="10" y="33"/>
                  </a:cubicBezTo>
                  <a:cubicBezTo>
                    <a:pt x="12" y="25"/>
                    <a:pt x="13" y="12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7" name="Freeform 11">
              <a:extLst>
                <a:ext uri="{FF2B5EF4-FFF2-40B4-BE49-F238E27FC236}">
                  <a16:creationId xmlns:a16="http://schemas.microsoft.com/office/drawing/2014/main" id="{904095EE-7588-4706-A267-3A8D99D673EA}"/>
                </a:ext>
              </a:extLst>
            </p:cNvPr>
            <p:cNvSpPr/>
            <p:nvPr/>
          </p:nvSpPr>
          <p:spPr bwMode="auto">
            <a:xfrm>
              <a:off x="3390" y="985"/>
              <a:ext cx="33" cy="88"/>
            </a:xfrm>
            <a:custGeom>
              <a:avLst/>
              <a:gdLst>
                <a:gd name="T0" fmla="*/ 7 w 14"/>
                <a:gd name="T1" fmla="*/ 3 h 37"/>
                <a:gd name="T2" fmla="*/ 0 w 14"/>
                <a:gd name="T3" fmla="*/ 6 h 37"/>
                <a:gd name="T4" fmla="*/ 2 w 14"/>
                <a:gd name="T5" fmla="*/ 17 h 37"/>
                <a:gd name="T6" fmla="*/ 2 w 14"/>
                <a:gd name="T7" fmla="*/ 31 h 37"/>
                <a:gd name="T8" fmla="*/ 8 w 14"/>
                <a:gd name="T9" fmla="*/ 33 h 37"/>
                <a:gd name="T10" fmla="*/ 7 w 14"/>
                <a:gd name="T11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7">
                  <a:moveTo>
                    <a:pt x="7" y="3"/>
                  </a:moveTo>
                  <a:cubicBezTo>
                    <a:pt x="4" y="0"/>
                    <a:pt x="0" y="2"/>
                    <a:pt x="0" y="6"/>
                  </a:cubicBezTo>
                  <a:cubicBezTo>
                    <a:pt x="0" y="10"/>
                    <a:pt x="2" y="13"/>
                    <a:pt x="2" y="17"/>
                  </a:cubicBezTo>
                  <a:cubicBezTo>
                    <a:pt x="3" y="22"/>
                    <a:pt x="3" y="27"/>
                    <a:pt x="2" y="31"/>
                  </a:cubicBezTo>
                  <a:cubicBezTo>
                    <a:pt x="1" y="36"/>
                    <a:pt x="7" y="37"/>
                    <a:pt x="8" y="33"/>
                  </a:cubicBezTo>
                  <a:cubicBezTo>
                    <a:pt x="11" y="25"/>
                    <a:pt x="14" y="10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 12">
              <a:extLst>
                <a:ext uri="{FF2B5EF4-FFF2-40B4-BE49-F238E27FC236}">
                  <a16:creationId xmlns:a16="http://schemas.microsoft.com/office/drawing/2014/main" id="{9CB82380-7DE4-464A-AF5B-3CFF612790ED}"/>
                </a:ext>
              </a:extLst>
            </p:cNvPr>
            <p:cNvSpPr/>
            <p:nvPr/>
          </p:nvSpPr>
          <p:spPr bwMode="auto">
            <a:xfrm>
              <a:off x="3390" y="823"/>
              <a:ext cx="59" cy="88"/>
            </a:xfrm>
            <a:custGeom>
              <a:avLst/>
              <a:gdLst>
                <a:gd name="T0" fmla="*/ 23 w 25"/>
                <a:gd name="T1" fmla="*/ 6 h 37"/>
                <a:gd name="T2" fmla="*/ 4 w 25"/>
                <a:gd name="T3" fmla="*/ 15 h 37"/>
                <a:gd name="T4" fmla="*/ 7 w 25"/>
                <a:gd name="T5" fmla="*/ 36 h 37"/>
                <a:gd name="T6" fmla="*/ 11 w 25"/>
                <a:gd name="T7" fmla="*/ 34 h 37"/>
                <a:gd name="T8" fmla="*/ 13 w 25"/>
                <a:gd name="T9" fmla="*/ 20 h 37"/>
                <a:gd name="T10" fmla="*/ 24 w 25"/>
                <a:gd name="T11" fmla="*/ 11 h 37"/>
                <a:gd name="T12" fmla="*/ 23 w 25"/>
                <a:gd name="T13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7">
                  <a:moveTo>
                    <a:pt x="23" y="6"/>
                  </a:moveTo>
                  <a:cubicBezTo>
                    <a:pt x="17" y="0"/>
                    <a:pt x="7" y="9"/>
                    <a:pt x="4" y="15"/>
                  </a:cubicBezTo>
                  <a:cubicBezTo>
                    <a:pt x="0" y="22"/>
                    <a:pt x="1" y="31"/>
                    <a:pt x="7" y="36"/>
                  </a:cubicBezTo>
                  <a:cubicBezTo>
                    <a:pt x="8" y="37"/>
                    <a:pt x="11" y="36"/>
                    <a:pt x="11" y="34"/>
                  </a:cubicBezTo>
                  <a:cubicBezTo>
                    <a:pt x="9" y="29"/>
                    <a:pt x="10" y="24"/>
                    <a:pt x="13" y="20"/>
                  </a:cubicBezTo>
                  <a:cubicBezTo>
                    <a:pt x="16" y="15"/>
                    <a:pt x="21" y="15"/>
                    <a:pt x="24" y="11"/>
                  </a:cubicBezTo>
                  <a:cubicBezTo>
                    <a:pt x="25" y="10"/>
                    <a:pt x="25" y="7"/>
                    <a:pt x="2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9" name="Freeform 13">
              <a:extLst>
                <a:ext uri="{FF2B5EF4-FFF2-40B4-BE49-F238E27FC236}">
                  <a16:creationId xmlns:a16="http://schemas.microsoft.com/office/drawing/2014/main" id="{990E081C-3A01-4D77-9F67-B1DDEA60C301}"/>
                </a:ext>
              </a:extLst>
            </p:cNvPr>
            <p:cNvSpPr/>
            <p:nvPr/>
          </p:nvSpPr>
          <p:spPr bwMode="auto">
            <a:xfrm>
              <a:off x="3494" y="825"/>
              <a:ext cx="73" cy="26"/>
            </a:xfrm>
            <a:custGeom>
              <a:avLst/>
              <a:gdLst>
                <a:gd name="T0" fmla="*/ 26 w 31"/>
                <a:gd name="T1" fmla="*/ 2 h 11"/>
                <a:gd name="T2" fmla="*/ 16 w 31"/>
                <a:gd name="T3" fmla="*/ 1 h 11"/>
                <a:gd name="T4" fmla="*/ 5 w 31"/>
                <a:gd name="T5" fmla="*/ 2 h 11"/>
                <a:gd name="T6" fmla="*/ 5 w 31"/>
                <a:gd name="T7" fmla="*/ 10 h 11"/>
                <a:gd name="T8" fmla="*/ 16 w 31"/>
                <a:gd name="T9" fmla="*/ 10 h 11"/>
                <a:gd name="T10" fmla="*/ 26 w 31"/>
                <a:gd name="T11" fmla="*/ 10 h 11"/>
                <a:gd name="T12" fmla="*/ 26 w 31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">
                  <a:moveTo>
                    <a:pt x="26" y="2"/>
                  </a:moveTo>
                  <a:cubicBezTo>
                    <a:pt x="23" y="0"/>
                    <a:pt x="20" y="1"/>
                    <a:pt x="16" y="1"/>
                  </a:cubicBezTo>
                  <a:cubicBezTo>
                    <a:pt x="12" y="1"/>
                    <a:pt x="9" y="2"/>
                    <a:pt x="5" y="2"/>
                  </a:cubicBezTo>
                  <a:cubicBezTo>
                    <a:pt x="0" y="2"/>
                    <a:pt x="0" y="9"/>
                    <a:pt x="5" y="10"/>
                  </a:cubicBezTo>
                  <a:cubicBezTo>
                    <a:pt x="9" y="10"/>
                    <a:pt x="12" y="10"/>
                    <a:pt x="16" y="10"/>
                  </a:cubicBezTo>
                  <a:cubicBezTo>
                    <a:pt x="20" y="11"/>
                    <a:pt x="23" y="11"/>
                    <a:pt x="26" y="10"/>
                  </a:cubicBezTo>
                  <a:cubicBezTo>
                    <a:pt x="31" y="8"/>
                    <a:pt x="31" y="3"/>
                    <a:pt x="2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0" name="Freeform 14">
              <a:extLst>
                <a:ext uri="{FF2B5EF4-FFF2-40B4-BE49-F238E27FC236}">
                  <a16:creationId xmlns:a16="http://schemas.microsoft.com/office/drawing/2014/main" id="{57A90899-AC78-44EA-9A47-D1E35E6C369A}"/>
                </a:ext>
              </a:extLst>
            </p:cNvPr>
            <p:cNvSpPr/>
            <p:nvPr/>
          </p:nvSpPr>
          <p:spPr bwMode="auto">
            <a:xfrm>
              <a:off x="3629" y="825"/>
              <a:ext cx="83" cy="31"/>
            </a:xfrm>
            <a:custGeom>
              <a:avLst/>
              <a:gdLst>
                <a:gd name="T0" fmla="*/ 33 w 35"/>
                <a:gd name="T1" fmla="*/ 4 h 13"/>
                <a:gd name="T2" fmla="*/ 20 w 35"/>
                <a:gd name="T3" fmla="*/ 2 h 13"/>
                <a:gd name="T4" fmla="*/ 6 w 35"/>
                <a:gd name="T5" fmla="*/ 0 h 13"/>
                <a:gd name="T6" fmla="*/ 5 w 35"/>
                <a:gd name="T7" fmla="*/ 8 h 13"/>
                <a:gd name="T8" fmla="*/ 19 w 35"/>
                <a:gd name="T9" fmla="*/ 11 h 13"/>
                <a:gd name="T10" fmla="*/ 32 w 35"/>
                <a:gd name="T11" fmla="*/ 11 h 13"/>
                <a:gd name="T12" fmla="*/ 33 w 35"/>
                <a:gd name="T1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3">
                  <a:moveTo>
                    <a:pt x="33" y="4"/>
                  </a:moveTo>
                  <a:cubicBezTo>
                    <a:pt x="29" y="2"/>
                    <a:pt x="24" y="2"/>
                    <a:pt x="20" y="2"/>
                  </a:cubicBezTo>
                  <a:cubicBezTo>
                    <a:pt x="16" y="1"/>
                    <a:pt x="11" y="1"/>
                    <a:pt x="6" y="0"/>
                  </a:cubicBezTo>
                  <a:cubicBezTo>
                    <a:pt x="1" y="0"/>
                    <a:pt x="0" y="7"/>
                    <a:pt x="5" y="8"/>
                  </a:cubicBezTo>
                  <a:cubicBezTo>
                    <a:pt x="10" y="9"/>
                    <a:pt x="14" y="10"/>
                    <a:pt x="19" y="11"/>
                  </a:cubicBezTo>
                  <a:cubicBezTo>
                    <a:pt x="23" y="12"/>
                    <a:pt x="28" y="13"/>
                    <a:pt x="32" y="11"/>
                  </a:cubicBezTo>
                  <a:cubicBezTo>
                    <a:pt x="35" y="10"/>
                    <a:pt x="35" y="6"/>
                    <a:pt x="3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1" name="Freeform 15">
              <a:extLst>
                <a:ext uri="{FF2B5EF4-FFF2-40B4-BE49-F238E27FC236}">
                  <a16:creationId xmlns:a16="http://schemas.microsoft.com/office/drawing/2014/main" id="{A9A72A36-FBCF-4592-A197-668CD490FC08}"/>
                </a:ext>
              </a:extLst>
            </p:cNvPr>
            <p:cNvSpPr/>
            <p:nvPr/>
          </p:nvSpPr>
          <p:spPr bwMode="auto">
            <a:xfrm>
              <a:off x="3764" y="823"/>
              <a:ext cx="74" cy="26"/>
            </a:xfrm>
            <a:custGeom>
              <a:avLst/>
              <a:gdLst>
                <a:gd name="T0" fmla="*/ 30 w 31"/>
                <a:gd name="T1" fmla="*/ 5 h 11"/>
                <a:gd name="T2" fmla="*/ 18 w 31"/>
                <a:gd name="T3" fmla="*/ 1 h 11"/>
                <a:gd name="T4" fmla="*/ 4 w 31"/>
                <a:gd name="T5" fmla="*/ 2 h 11"/>
                <a:gd name="T6" fmla="*/ 5 w 31"/>
                <a:gd name="T7" fmla="*/ 8 h 11"/>
                <a:gd name="T8" fmla="*/ 17 w 31"/>
                <a:gd name="T9" fmla="*/ 9 h 11"/>
                <a:gd name="T10" fmla="*/ 28 w 31"/>
                <a:gd name="T11" fmla="*/ 10 h 11"/>
                <a:gd name="T12" fmla="*/ 30 w 31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">
                  <a:moveTo>
                    <a:pt x="30" y="5"/>
                  </a:moveTo>
                  <a:cubicBezTo>
                    <a:pt x="27" y="1"/>
                    <a:pt x="23" y="1"/>
                    <a:pt x="18" y="1"/>
                  </a:cubicBezTo>
                  <a:cubicBezTo>
                    <a:pt x="14" y="0"/>
                    <a:pt x="9" y="0"/>
                    <a:pt x="4" y="2"/>
                  </a:cubicBezTo>
                  <a:cubicBezTo>
                    <a:pt x="0" y="3"/>
                    <a:pt x="1" y="8"/>
                    <a:pt x="5" y="8"/>
                  </a:cubicBezTo>
                  <a:cubicBezTo>
                    <a:pt x="9" y="8"/>
                    <a:pt x="13" y="8"/>
                    <a:pt x="17" y="9"/>
                  </a:cubicBezTo>
                  <a:cubicBezTo>
                    <a:pt x="21" y="9"/>
                    <a:pt x="24" y="11"/>
                    <a:pt x="28" y="10"/>
                  </a:cubicBezTo>
                  <a:cubicBezTo>
                    <a:pt x="30" y="9"/>
                    <a:pt x="31" y="7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2" name="Freeform 16">
              <a:extLst>
                <a:ext uri="{FF2B5EF4-FFF2-40B4-BE49-F238E27FC236}">
                  <a16:creationId xmlns:a16="http://schemas.microsoft.com/office/drawing/2014/main" id="{1DA592A0-2A9D-4E6C-B1AE-21AC85513EEC}"/>
                </a:ext>
              </a:extLst>
            </p:cNvPr>
            <p:cNvSpPr/>
            <p:nvPr/>
          </p:nvSpPr>
          <p:spPr bwMode="auto">
            <a:xfrm>
              <a:off x="3892" y="828"/>
              <a:ext cx="71" cy="23"/>
            </a:xfrm>
            <a:custGeom>
              <a:avLst/>
              <a:gdLst>
                <a:gd name="T0" fmla="*/ 28 w 30"/>
                <a:gd name="T1" fmla="*/ 2 h 10"/>
                <a:gd name="T2" fmla="*/ 17 w 30"/>
                <a:gd name="T3" fmla="*/ 1 h 10"/>
                <a:gd name="T4" fmla="*/ 4 w 30"/>
                <a:gd name="T5" fmla="*/ 1 h 10"/>
                <a:gd name="T6" fmla="*/ 4 w 30"/>
                <a:gd name="T7" fmla="*/ 8 h 10"/>
                <a:gd name="T8" fmla="*/ 17 w 30"/>
                <a:gd name="T9" fmla="*/ 9 h 10"/>
                <a:gd name="T10" fmla="*/ 28 w 30"/>
                <a:gd name="T11" fmla="*/ 8 h 10"/>
                <a:gd name="T12" fmla="*/ 28 w 30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0">
                  <a:moveTo>
                    <a:pt x="28" y="2"/>
                  </a:moveTo>
                  <a:cubicBezTo>
                    <a:pt x="25" y="0"/>
                    <a:pt x="21" y="1"/>
                    <a:pt x="17" y="1"/>
                  </a:cubicBezTo>
                  <a:cubicBezTo>
                    <a:pt x="13" y="1"/>
                    <a:pt x="8" y="1"/>
                    <a:pt x="4" y="1"/>
                  </a:cubicBezTo>
                  <a:cubicBezTo>
                    <a:pt x="0" y="2"/>
                    <a:pt x="0" y="8"/>
                    <a:pt x="4" y="8"/>
                  </a:cubicBezTo>
                  <a:cubicBezTo>
                    <a:pt x="8" y="8"/>
                    <a:pt x="13" y="9"/>
                    <a:pt x="17" y="9"/>
                  </a:cubicBezTo>
                  <a:cubicBezTo>
                    <a:pt x="21" y="9"/>
                    <a:pt x="25" y="10"/>
                    <a:pt x="28" y="8"/>
                  </a:cubicBezTo>
                  <a:cubicBezTo>
                    <a:pt x="30" y="6"/>
                    <a:pt x="30" y="3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3" name="Freeform 17">
              <a:extLst>
                <a:ext uri="{FF2B5EF4-FFF2-40B4-BE49-F238E27FC236}">
                  <a16:creationId xmlns:a16="http://schemas.microsoft.com/office/drawing/2014/main" id="{D5C1F552-41A0-4C5E-99EF-B362F47AF3D9}"/>
                </a:ext>
              </a:extLst>
            </p:cNvPr>
            <p:cNvSpPr/>
            <p:nvPr/>
          </p:nvSpPr>
          <p:spPr bwMode="auto">
            <a:xfrm>
              <a:off x="4013" y="832"/>
              <a:ext cx="90" cy="24"/>
            </a:xfrm>
            <a:custGeom>
              <a:avLst/>
              <a:gdLst>
                <a:gd name="T0" fmla="*/ 34 w 38"/>
                <a:gd name="T1" fmla="*/ 1 h 10"/>
                <a:gd name="T2" fmla="*/ 20 w 38"/>
                <a:gd name="T3" fmla="*/ 0 h 10"/>
                <a:gd name="T4" fmla="*/ 4 w 38"/>
                <a:gd name="T5" fmla="*/ 1 h 10"/>
                <a:gd name="T6" fmla="*/ 4 w 38"/>
                <a:gd name="T7" fmla="*/ 8 h 10"/>
                <a:gd name="T8" fmla="*/ 20 w 38"/>
                <a:gd name="T9" fmla="*/ 9 h 10"/>
                <a:gd name="T10" fmla="*/ 34 w 38"/>
                <a:gd name="T11" fmla="*/ 9 h 10"/>
                <a:gd name="T12" fmla="*/ 34 w 38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0">
                  <a:moveTo>
                    <a:pt x="34" y="1"/>
                  </a:moveTo>
                  <a:cubicBezTo>
                    <a:pt x="30" y="0"/>
                    <a:pt x="25" y="0"/>
                    <a:pt x="20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0" y="1"/>
                    <a:pt x="0" y="8"/>
                    <a:pt x="4" y="8"/>
                  </a:cubicBezTo>
                  <a:cubicBezTo>
                    <a:pt x="10" y="8"/>
                    <a:pt x="15" y="9"/>
                    <a:pt x="20" y="9"/>
                  </a:cubicBezTo>
                  <a:cubicBezTo>
                    <a:pt x="25" y="9"/>
                    <a:pt x="30" y="10"/>
                    <a:pt x="34" y="9"/>
                  </a:cubicBezTo>
                  <a:cubicBezTo>
                    <a:pt x="38" y="7"/>
                    <a:pt x="38" y="3"/>
                    <a:pt x="3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4" name="Freeform 18">
              <a:extLst>
                <a:ext uri="{FF2B5EF4-FFF2-40B4-BE49-F238E27FC236}">
                  <a16:creationId xmlns:a16="http://schemas.microsoft.com/office/drawing/2014/main" id="{68520377-3624-4B31-B0F4-57FFA943C7F8}"/>
                </a:ext>
              </a:extLst>
            </p:cNvPr>
            <p:cNvSpPr/>
            <p:nvPr/>
          </p:nvSpPr>
          <p:spPr bwMode="auto">
            <a:xfrm>
              <a:off x="4167" y="825"/>
              <a:ext cx="66" cy="26"/>
            </a:xfrm>
            <a:custGeom>
              <a:avLst/>
              <a:gdLst>
                <a:gd name="T0" fmla="*/ 25 w 28"/>
                <a:gd name="T1" fmla="*/ 1 h 11"/>
                <a:gd name="T2" fmla="*/ 3 w 28"/>
                <a:gd name="T3" fmla="*/ 5 h 11"/>
                <a:gd name="T4" fmla="*/ 4 w 28"/>
                <a:gd name="T5" fmla="*/ 11 h 11"/>
                <a:gd name="T6" fmla="*/ 25 w 28"/>
                <a:gd name="T7" fmla="*/ 7 h 11"/>
                <a:gd name="T8" fmla="*/ 25 w 28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1">
                  <a:moveTo>
                    <a:pt x="25" y="1"/>
                  </a:moveTo>
                  <a:cubicBezTo>
                    <a:pt x="18" y="0"/>
                    <a:pt x="10" y="3"/>
                    <a:pt x="3" y="5"/>
                  </a:cubicBezTo>
                  <a:cubicBezTo>
                    <a:pt x="0" y="5"/>
                    <a:pt x="0" y="11"/>
                    <a:pt x="4" y="11"/>
                  </a:cubicBezTo>
                  <a:cubicBezTo>
                    <a:pt x="11" y="10"/>
                    <a:pt x="19" y="10"/>
                    <a:pt x="25" y="7"/>
                  </a:cubicBezTo>
                  <a:cubicBezTo>
                    <a:pt x="28" y="6"/>
                    <a:pt x="27" y="2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5" name="Freeform 19">
              <a:extLst>
                <a:ext uri="{FF2B5EF4-FFF2-40B4-BE49-F238E27FC236}">
                  <a16:creationId xmlns:a16="http://schemas.microsoft.com/office/drawing/2014/main" id="{A78CFD07-1350-4B3E-BE47-43FCDCB5DA5A}"/>
                </a:ext>
              </a:extLst>
            </p:cNvPr>
            <p:cNvSpPr/>
            <p:nvPr/>
          </p:nvSpPr>
          <p:spPr bwMode="auto">
            <a:xfrm>
              <a:off x="4302" y="835"/>
              <a:ext cx="64" cy="24"/>
            </a:xfrm>
            <a:custGeom>
              <a:avLst/>
              <a:gdLst>
                <a:gd name="T0" fmla="*/ 23 w 27"/>
                <a:gd name="T1" fmla="*/ 3 h 10"/>
                <a:gd name="T2" fmla="*/ 12 w 27"/>
                <a:gd name="T3" fmla="*/ 1 h 10"/>
                <a:gd name="T4" fmla="*/ 2 w 27"/>
                <a:gd name="T5" fmla="*/ 2 h 10"/>
                <a:gd name="T6" fmla="*/ 1 w 27"/>
                <a:gd name="T7" fmla="*/ 5 h 10"/>
                <a:gd name="T8" fmla="*/ 11 w 27"/>
                <a:gd name="T9" fmla="*/ 9 h 10"/>
                <a:gd name="T10" fmla="*/ 22 w 27"/>
                <a:gd name="T11" fmla="*/ 10 h 10"/>
                <a:gd name="T12" fmla="*/ 23 w 27"/>
                <a:gd name="T1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0">
                  <a:moveTo>
                    <a:pt x="23" y="3"/>
                  </a:moveTo>
                  <a:cubicBezTo>
                    <a:pt x="20" y="2"/>
                    <a:pt x="16" y="2"/>
                    <a:pt x="12" y="1"/>
                  </a:cubicBezTo>
                  <a:cubicBezTo>
                    <a:pt x="9" y="1"/>
                    <a:pt x="5" y="0"/>
                    <a:pt x="2" y="2"/>
                  </a:cubicBezTo>
                  <a:cubicBezTo>
                    <a:pt x="1" y="2"/>
                    <a:pt x="0" y="4"/>
                    <a:pt x="1" y="5"/>
                  </a:cubicBezTo>
                  <a:cubicBezTo>
                    <a:pt x="4" y="7"/>
                    <a:pt x="7" y="8"/>
                    <a:pt x="11" y="9"/>
                  </a:cubicBezTo>
                  <a:cubicBezTo>
                    <a:pt x="15" y="9"/>
                    <a:pt x="19" y="10"/>
                    <a:pt x="22" y="10"/>
                  </a:cubicBezTo>
                  <a:cubicBezTo>
                    <a:pt x="26" y="10"/>
                    <a:pt x="27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6" name="Freeform 20">
              <a:extLst>
                <a:ext uri="{FF2B5EF4-FFF2-40B4-BE49-F238E27FC236}">
                  <a16:creationId xmlns:a16="http://schemas.microsoft.com/office/drawing/2014/main" id="{D75A3FE3-2166-452C-A18F-FB5BCD846EA0}"/>
                </a:ext>
              </a:extLst>
            </p:cNvPr>
            <p:cNvSpPr/>
            <p:nvPr/>
          </p:nvSpPr>
          <p:spPr bwMode="auto">
            <a:xfrm>
              <a:off x="4416" y="840"/>
              <a:ext cx="80" cy="19"/>
            </a:xfrm>
            <a:custGeom>
              <a:avLst/>
              <a:gdLst>
                <a:gd name="T0" fmla="*/ 31 w 34"/>
                <a:gd name="T1" fmla="*/ 2 h 8"/>
                <a:gd name="T2" fmla="*/ 19 w 34"/>
                <a:gd name="T3" fmla="*/ 0 h 8"/>
                <a:gd name="T4" fmla="*/ 3 w 34"/>
                <a:gd name="T5" fmla="*/ 1 h 8"/>
                <a:gd name="T6" fmla="*/ 3 w 34"/>
                <a:gd name="T7" fmla="*/ 6 h 8"/>
                <a:gd name="T8" fmla="*/ 18 w 34"/>
                <a:gd name="T9" fmla="*/ 7 h 8"/>
                <a:gd name="T10" fmla="*/ 31 w 34"/>
                <a:gd name="T11" fmla="*/ 7 h 8"/>
                <a:gd name="T12" fmla="*/ 31 w 34"/>
                <a:gd name="T1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">
                  <a:moveTo>
                    <a:pt x="31" y="2"/>
                  </a:moveTo>
                  <a:cubicBezTo>
                    <a:pt x="28" y="0"/>
                    <a:pt x="23" y="0"/>
                    <a:pt x="19" y="0"/>
                  </a:cubicBezTo>
                  <a:cubicBezTo>
                    <a:pt x="14" y="0"/>
                    <a:pt x="9" y="1"/>
                    <a:pt x="3" y="1"/>
                  </a:cubicBezTo>
                  <a:cubicBezTo>
                    <a:pt x="0" y="1"/>
                    <a:pt x="0" y="5"/>
                    <a:pt x="3" y="6"/>
                  </a:cubicBezTo>
                  <a:cubicBezTo>
                    <a:pt x="8" y="6"/>
                    <a:pt x="13" y="7"/>
                    <a:pt x="18" y="7"/>
                  </a:cubicBezTo>
                  <a:cubicBezTo>
                    <a:pt x="22" y="7"/>
                    <a:pt x="27" y="8"/>
                    <a:pt x="31" y="7"/>
                  </a:cubicBezTo>
                  <a:cubicBezTo>
                    <a:pt x="33" y="6"/>
                    <a:pt x="34" y="3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7" name="Freeform 21">
              <a:extLst>
                <a:ext uri="{FF2B5EF4-FFF2-40B4-BE49-F238E27FC236}">
                  <a16:creationId xmlns:a16="http://schemas.microsoft.com/office/drawing/2014/main" id="{58BD2C97-66AC-4859-8EC8-5F637DA0CDC8}"/>
                </a:ext>
              </a:extLst>
            </p:cNvPr>
            <p:cNvSpPr/>
            <p:nvPr/>
          </p:nvSpPr>
          <p:spPr bwMode="auto">
            <a:xfrm>
              <a:off x="4551" y="837"/>
              <a:ext cx="71" cy="26"/>
            </a:xfrm>
            <a:custGeom>
              <a:avLst/>
              <a:gdLst>
                <a:gd name="T0" fmla="*/ 28 w 30"/>
                <a:gd name="T1" fmla="*/ 3 h 11"/>
                <a:gd name="T2" fmla="*/ 4 w 30"/>
                <a:gd name="T3" fmla="*/ 2 h 11"/>
                <a:gd name="T4" fmla="*/ 4 w 30"/>
                <a:gd name="T5" fmla="*/ 9 h 11"/>
                <a:gd name="T6" fmla="*/ 28 w 30"/>
                <a:gd name="T7" fmla="*/ 8 h 11"/>
                <a:gd name="T8" fmla="*/ 28 w 30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1">
                  <a:moveTo>
                    <a:pt x="28" y="3"/>
                  </a:moveTo>
                  <a:cubicBezTo>
                    <a:pt x="21" y="0"/>
                    <a:pt x="11" y="2"/>
                    <a:pt x="4" y="2"/>
                  </a:cubicBezTo>
                  <a:cubicBezTo>
                    <a:pt x="0" y="2"/>
                    <a:pt x="0" y="9"/>
                    <a:pt x="4" y="9"/>
                  </a:cubicBezTo>
                  <a:cubicBezTo>
                    <a:pt x="11" y="9"/>
                    <a:pt x="21" y="11"/>
                    <a:pt x="28" y="8"/>
                  </a:cubicBezTo>
                  <a:cubicBezTo>
                    <a:pt x="30" y="7"/>
                    <a:pt x="30" y="3"/>
                    <a:pt x="2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8" name="Freeform 22">
              <a:extLst>
                <a:ext uri="{FF2B5EF4-FFF2-40B4-BE49-F238E27FC236}">
                  <a16:creationId xmlns:a16="http://schemas.microsoft.com/office/drawing/2014/main" id="{D177F52D-26D9-4FA9-95EC-5748DBC034C3}"/>
                </a:ext>
              </a:extLst>
            </p:cNvPr>
            <p:cNvSpPr/>
            <p:nvPr/>
          </p:nvSpPr>
          <p:spPr bwMode="auto">
            <a:xfrm>
              <a:off x="4691" y="844"/>
              <a:ext cx="64" cy="22"/>
            </a:xfrm>
            <a:custGeom>
              <a:avLst/>
              <a:gdLst>
                <a:gd name="T0" fmla="*/ 24 w 27"/>
                <a:gd name="T1" fmla="*/ 1 h 9"/>
                <a:gd name="T2" fmla="*/ 12 w 27"/>
                <a:gd name="T3" fmla="*/ 1 h 9"/>
                <a:gd name="T4" fmla="*/ 2 w 27"/>
                <a:gd name="T5" fmla="*/ 2 h 9"/>
                <a:gd name="T6" fmla="*/ 2 w 27"/>
                <a:gd name="T7" fmla="*/ 7 h 9"/>
                <a:gd name="T8" fmla="*/ 12 w 27"/>
                <a:gd name="T9" fmla="*/ 8 h 9"/>
                <a:gd name="T10" fmla="*/ 24 w 27"/>
                <a:gd name="T11" fmla="*/ 8 h 9"/>
                <a:gd name="T12" fmla="*/ 24 w 2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9">
                  <a:moveTo>
                    <a:pt x="24" y="1"/>
                  </a:moveTo>
                  <a:cubicBezTo>
                    <a:pt x="20" y="0"/>
                    <a:pt x="16" y="0"/>
                    <a:pt x="12" y="1"/>
                  </a:cubicBezTo>
                  <a:cubicBezTo>
                    <a:pt x="9" y="1"/>
                    <a:pt x="5" y="0"/>
                    <a:pt x="2" y="2"/>
                  </a:cubicBezTo>
                  <a:cubicBezTo>
                    <a:pt x="0" y="3"/>
                    <a:pt x="0" y="5"/>
                    <a:pt x="2" y="7"/>
                  </a:cubicBezTo>
                  <a:cubicBezTo>
                    <a:pt x="5" y="8"/>
                    <a:pt x="9" y="8"/>
                    <a:pt x="12" y="8"/>
                  </a:cubicBezTo>
                  <a:cubicBezTo>
                    <a:pt x="16" y="9"/>
                    <a:pt x="20" y="9"/>
                    <a:pt x="24" y="8"/>
                  </a:cubicBezTo>
                  <a:cubicBezTo>
                    <a:pt x="27" y="7"/>
                    <a:pt x="27" y="2"/>
                    <a:pt x="2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9" name="Freeform 23">
              <a:extLst>
                <a:ext uri="{FF2B5EF4-FFF2-40B4-BE49-F238E27FC236}">
                  <a16:creationId xmlns:a16="http://schemas.microsoft.com/office/drawing/2014/main" id="{116C182B-5422-4DB8-8B01-F27D1BF2E64C}"/>
                </a:ext>
              </a:extLst>
            </p:cNvPr>
            <p:cNvSpPr/>
            <p:nvPr/>
          </p:nvSpPr>
          <p:spPr bwMode="auto">
            <a:xfrm>
              <a:off x="4814" y="851"/>
              <a:ext cx="88" cy="29"/>
            </a:xfrm>
            <a:custGeom>
              <a:avLst/>
              <a:gdLst>
                <a:gd name="T0" fmla="*/ 34 w 37"/>
                <a:gd name="T1" fmla="*/ 4 h 12"/>
                <a:gd name="T2" fmla="*/ 21 w 37"/>
                <a:gd name="T3" fmla="*/ 2 h 12"/>
                <a:gd name="T4" fmla="*/ 5 w 37"/>
                <a:gd name="T5" fmla="*/ 1 h 12"/>
                <a:gd name="T6" fmla="*/ 4 w 37"/>
                <a:gd name="T7" fmla="*/ 7 h 12"/>
                <a:gd name="T8" fmla="*/ 34 w 37"/>
                <a:gd name="T9" fmla="*/ 8 h 12"/>
                <a:gd name="T10" fmla="*/ 34 w 37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2">
                  <a:moveTo>
                    <a:pt x="34" y="4"/>
                  </a:moveTo>
                  <a:cubicBezTo>
                    <a:pt x="30" y="2"/>
                    <a:pt x="26" y="2"/>
                    <a:pt x="21" y="2"/>
                  </a:cubicBezTo>
                  <a:cubicBezTo>
                    <a:pt x="16" y="2"/>
                    <a:pt x="11" y="1"/>
                    <a:pt x="5" y="1"/>
                  </a:cubicBezTo>
                  <a:cubicBezTo>
                    <a:pt x="2" y="0"/>
                    <a:pt x="0" y="5"/>
                    <a:pt x="4" y="7"/>
                  </a:cubicBezTo>
                  <a:cubicBezTo>
                    <a:pt x="13" y="9"/>
                    <a:pt x="25" y="12"/>
                    <a:pt x="34" y="8"/>
                  </a:cubicBezTo>
                  <a:cubicBezTo>
                    <a:pt x="36" y="7"/>
                    <a:pt x="37" y="4"/>
                    <a:pt x="3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0" name="Freeform 24">
              <a:extLst>
                <a:ext uri="{FF2B5EF4-FFF2-40B4-BE49-F238E27FC236}">
                  <a16:creationId xmlns:a16="http://schemas.microsoft.com/office/drawing/2014/main" id="{8728AD0F-7CB3-4335-B143-5648C37CAB50}"/>
                </a:ext>
              </a:extLst>
            </p:cNvPr>
            <p:cNvSpPr/>
            <p:nvPr/>
          </p:nvSpPr>
          <p:spPr bwMode="auto">
            <a:xfrm>
              <a:off x="4942" y="856"/>
              <a:ext cx="71" cy="19"/>
            </a:xfrm>
            <a:custGeom>
              <a:avLst/>
              <a:gdLst>
                <a:gd name="T0" fmla="*/ 26 w 30"/>
                <a:gd name="T1" fmla="*/ 1 h 8"/>
                <a:gd name="T2" fmla="*/ 4 w 30"/>
                <a:gd name="T3" fmla="*/ 1 h 8"/>
                <a:gd name="T4" fmla="*/ 4 w 30"/>
                <a:gd name="T5" fmla="*/ 7 h 8"/>
                <a:gd name="T6" fmla="*/ 26 w 30"/>
                <a:gd name="T7" fmla="*/ 7 h 8"/>
                <a:gd name="T8" fmla="*/ 26 w 30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8">
                  <a:moveTo>
                    <a:pt x="26" y="1"/>
                  </a:moveTo>
                  <a:cubicBezTo>
                    <a:pt x="19" y="0"/>
                    <a:pt x="11" y="0"/>
                    <a:pt x="4" y="1"/>
                  </a:cubicBezTo>
                  <a:cubicBezTo>
                    <a:pt x="0" y="1"/>
                    <a:pt x="0" y="6"/>
                    <a:pt x="4" y="7"/>
                  </a:cubicBezTo>
                  <a:cubicBezTo>
                    <a:pt x="11" y="7"/>
                    <a:pt x="19" y="8"/>
                    <a:pt x="26" y="7"/>
                  </a:cubicBezTo>
                  <a:cubicBezTo>
                    <a:pt x="30" y="6"/>
                    <a:pt x="30" y="1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1" name="Freeform 25">
              <a:extLst>
                <a:ext uri="{FF2B5EF4-FFF2-40B4-BE49-F238E27FC236}">
                  <a16:creationId xmlns:a16="http://schemas.microsoft.com/office/drawing/2014/main" id="{4C0F3F64-9727-430E-9A1F-1F9250109CB8}"/>
                </a:ext>
              </a:extLst>
            </p:cNvPr>
            <p:cNvSpPr/>
            <p:nvPr/>
          </p:nvSpPr>
          <p:spPr bwMode="auto">
            <a:xfrm>
              <a:off x="5058" y="849"/>
              <a:ext cx="128" cy="67"/>
            </a:xfrm>
            <a:custGeom>
              <a:avLst/>
              <a:gdLst>
                <a:gd name="T0" fmla="*/ 49 w 54"/>
                <a:gd name="T1" fmla="*/ 17 h 28"/>
                <a:gd name="T2" fmla="*/ 4 w 54"/>
                <a:gd name="T3" fmla="*/ 6 h 28"/>
                <a:gd name="T4" fmla="*/ 4 w 54"/>
                <a:gd name="T5" fmla="*/ 12 h 28"/>
                <a:gd name="T6" fmla="*/ 43 w 54"/>
                <a:gd name="T7" fmla="*/ 24 h 28"/>
                <a:gd name="T8" fmla="*/ 49 w 54"/>
                <a:gd name="T9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8">
                  <a:moveTo>
                    <a:pt x="49" y="17"/>
                  </a:moveTo>
                  <a:cubicBezTo>
                    <a:pt x="37" y="5"/>
                    <a:pt x="20" y="0"/>
                    <a:pt x="4" y="6"/>
                  </a:cubicBezTo>
                  <a:cubicBezTo>
                    <a:pt x="0" y="7"/>
                    <a:pt x="1" y="12"/>
                    <a:pt x="4" y="12"/>
                  </a:cubicBezTo>
                  <a:cubicBezTo>
                    <a:pt x="18" y="10"/>
                    <a:pt x="32" y="14"/>
                    <a:pt x="43" y="24"/>
                  </a:cubicBezTo>
                  <a:cubicBezTo>
                    <a:pt x="47" y="28"/>
                    <a:pt x="54" y="21"/>
                    <a:pt x="4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2" name="Freeform 26">
              <a:extLst>
                <a:ext uri="{FF2B5EF4-FFF2-40B4-BE49-F238E27FC236}">
                  <a16:creationId xmlns:a16="http://schemas.microsoft.com/office/drawing/2014/main" id="{945078BA-AA74-482A-B3D5-5C3F286A132C}"/>
                </a:ext>
              </a:extLst>
            </p:cNvPr>
            <p:cNvSpPr/>
            <p:nvPr/>
          </p:nvSpPr>
          <p:spPr bwMode="auto">
            <a:xfrm>
              <a:off x="5203" y="913"/>
              <a:ext cx="78" cy="62"/>
            </a:xfrm>
            <a:custGeom>
              <a:avLst/>
              <a:gdLst>
                <a:gd name="T0" fmla="*/ 32 w 33"/>
                <a:gd name="T1" fmla="*/ 21 h 26"/>
                <a:gd name="T2" fmla="*/ 20 w 33"/>
                <a:gd name="T3" fmla="*/ 11 h 26"/>
                <a:gd name="T4" fmla="*/ 5 w 33"/>
                <a:gd name="T5" fmla="*/ 2 h 26"/>
                <a:gd name="T6" fmla="*/ 2 w 33"/>
                <a:gd name="T7" fmla="*/ 5 h 26"/>
                <a:gd name="T8" fmla="*/ 15 w 33"/>
                <a:gd name="T9" fmla="*/ 16 h 26"/>
                <a:gd name="T10" fmla="*/ 28 w 33"/>
                <a:gd name="T11" fmla="*/ 25 h 26"/>
                <a:gd name="T12" fmla="*/ 32 w 33"/>
                <a:gd name="T13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6">
                  <a:moveTo>
                    <a:pt x="32" y="21"/>
                  </a:moveTo>
                  <a:cubicBezTo>
                    <a:pt x="29" y="17"/>
                    <a:pt x="24" y="14"/>
                    <a:pt x="20" y="11"/>
                  </a:cubicBezTo>
                  <a:cubicBezTo>
                    <a:pt x="15" y="8"/>
                    <a:pt x="10" y="5"/>
                    <a:pt x="5" y="2"/>
                  </a:cubicBezTo>
                  <a:cubicBezTo>
                    <a:pt x="2" y="0"/>
                    <a:pt x="0" y="3"/>
                    <a:pt x="2" y="5"/>
                  </a:cubicBezTo>
                  <a:cubicBezTo>
                    <a:pt x="6" y="9"/>
                    <a:pt x="10" y="13"/>
                    <a:pt x="15" y="16"/>
                  </a:cubicBezTo>
                  <a:cubicBezTo>
                    <a:pt x="19" y="19"/>
                    <a:pt x="23" y="24"/>
                    <a:pt x="28" y="25"/>
                  </a:cubicBezTo>
                  <a:cubicBezTo>
                    <a:pt x="31" y="26"/>
                    <a:pt x="33" y="23"/>
                    <a:pt x="3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3" name="Freeform 27">
              <a:extLst>
                <a:ext uri="{FF2B5EF4-FFF2-40B4-BE49-F238E27FC236}">
                  <a16:creationId xmlns:a16="http://schemas.microsoft.com/office/drawing/2014/main" id="{1B502C91-A30F-4692-A64B-3CBEFB564078}"/>
                </a:ext>
              </a:extLst>
            </p:cNvPr>
            <p:cNvSpPr/>
            <p:nvPr/>
          </p:nvSpPr>
          <p:spPr bwMode="auto">
            <a:xfrm>
              <a:off x="5314" y="997"/>
              <a:ext cx="52" cy="45"/>
            </a:xfrm>
            <a:custGeom>
              <a:avLst/>
              <a:gdLst>
                <a:gd name="T0" fmla="*/ 21 w 22"/>
                <a:gd name="T1" fmla="*/ 15 h 19"/>
                <a:gd name="T2" fmla="*/ 15 w 22"/>
                <a:gd name="T3" fmla="*/ 8 h 19"/>
                <a:gd name="T4" fmla="*/ 7 w 22"/>
                <a:gd name="T5" fmla="*/ 2 h 19"/>
                <a:gd name="T6" fmla="*/ 3 w 22"/>
                <a:gd name="T7" fmla="*/ 7 h 19"/>
                <a:gd name="T8" fmla="*/ 10 w 22"/>
                <a:gd name="T9" fmla="*/ 13 h 19"/>
                <a:gd name="T10" fmla="*/ 18 w 22"/>
                <a:gd name="T11" fmla="*/ 18 h 19"/>
                <a:gd name="T12" fmla="*/ 21 w 22"/>
                <a:gd name="T13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9">
                  <a:moveTo>
                    <a:pt x="21" y="15"/>
                  </a:moveTo>
                  <a:cubicBezTo>
                    <a:pt x="20" y="12"/>
                    <a:pt x="17" y="10"/>
                    <a:pt x="15" y="8"/>
                  </a:cubicBezTo>
                  <a:cubicBezTo>
                    <a:pt x="12" y="6"/>
                    <a:pt x="9" y="4"/>
                    <a:pt x="7" y="2"/>
                  </a:cubicBezTo>
                  <a:cubicBezTo>
                    <a:pt x="4" y="0"/>
                    <a:pt x="0" y="5"/>
                    <a:pt x="3" y="7"/>
                  </a:cubicBezTo>
                  <a:cubicBezTo>
                    <a:pt x="5" y="9"/>
                    <a:pt x="8" y="11"/>
                    <a:pt x="10" y="13"/>
                  </a:cubicBezTo>
                  <a:cubicBezTo>
                    <a:pt x="12" y="15"/>
                    <a:pt x="15" y="18"/>
                    <a:pt x="18" y="18"/>
                  </a:cubicBezTo>
                  <a:cubicBezTo>
                    <a:pt x="20" y="19"/>
                    <a:pt x="22" y="17"/>
                    <a:pt x="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4" name="Freeform 28">
              <a:extLst>
                <a:ext uri="{FF2B5EF4-FFF2-40B4-BE49-F238E27FC236}">
                  <a16:creationId xmlns:a16="http://schemas.microsoft.com/office/drawing/2014/main" id="{41D59416-06C1-41B9-A14A-2C784A47C83E}"/>
                </a:ext>
              </a:extLst>
            </p:cNvPr>
            <p:cNvSpPr/>
            <p:nvPr/>
          </p:nvSpPr>
          <p:spPr bwMode="auto">
            <a:xfrm>
              <a:off x="5395" y="1063"/>
              <a:ext cx="63" cy="43"/>
            </a:xfrm>
            <a:custGeom>
              <a:avLst/>
              <a:gdLst>
                <a:gd name="T0" fmla="*/ 27 w 27"/>
                <a:gd name="T1" fmla="*/ 14 h 18"/>
                <a:gd name="T2" fmla="*/ 18 w 27"/>
                <a:gd name="T3" fmla="*/ 6 h 18"/>
                <a:gd name="T4" fmla="*/ 5 w 27"/>
                <a:gd name="T5" fmla="*/ 1 h 18"/>
                <a:gd name="T6" fmla="*/ 3 w 27"/>
                <a:gd name="T7" fmla="*/ 5 h 18"/>
                <a:gd name="T8" fmla="*/ 14 w 27"/>
                <a:gd name="T9" fmla="*/ 11 h 18"/>
                <a:gd name="T10" fmla="*/ 23 w 27"/>
                <a:gd name="T11" fmla="*/ 17 h 18"/>
                <a:gd name="T12" fmla="*/ 27 w 27"/>
                <a:gd name="T13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8">
                  <a:moveTo>
                    <a:pt x="27" y="14"/>
                  </a:moveTo>
                  <a:cubicBezTo>
                    <a:pt x="25" y="10"/>
                    <a:pt x="21" y="8"/>
                    <a:pt x="18" y="6"/>
                  </a:cubicBezTo>
                  <a:cubicBezTo>
                    <a:pt x="14" y="4"/>
                    <a:pt x="9" y="2"/>
                    <a:pt x="5" y="1"/>
                  </a:cubicBezTo>
                  <a:cubicBezTo>
                    <a:pt x="2" y="0"/>
                    <a:pt x="0" y="4"/>
                    <a:pt x="3" y="5"/>
                  </a:cubicBezTo>
                  <a:cubicBezTo>
                    <a:pt x="7" y="7"/>
                    <a:pt x="10" y="9"/>
                    <a:pt x="14" y="11"/>
                  </a:cubicBezTo>
                  <a:cubicBezTo>
                    <a:pt x="17" y="13"/>
                    <a:pt x="20" y="17"/>
                    <a:pt x="23" y="17"/>
                  </a:cubicBezTo>
                  <a:cubicBezTo>
                    <a:pt x="25" y="18"/>
                    <a:pt x="27" y="16"/>
                    <a:pt x="2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5" name="Freeform 29">
              <a:extLst>
                <a:ext uri="{FF2B5EF4-FFF2-40B4-BE49-F238E27FC236}">
                  <a16:creationId xmlns:a16="http://schemas.microsoft.com/office/drawing/2014/main" id="{4DC7807F-DFE1-421F-8C56-CF3990CDFE74}"/>
                </a:ext>
              </a:extLst>
            </p:cNvPr>
            <p:cNvSpPr/>
            <p:nvPr/>
          </p:nvSpPr>
          <p:spPr bwMode="auto">
            <a:xfrm>
              <a:off x="5489" y="1130"/>
              <a:ext cx="55" cy="52"/>
            </a:xfrm>
            <a:custGeom>
              <a:avLst/>
              <a:gdLst>
                <a:gd name="T0" fmla="*/ 22 w 23"/>
                <a:gd name="T1" fmla="*/ 16 h 22"/>
                <a:gd name="T2" fmla="*/ 14 w 23"/>
                <a:gd name="T3" fmla="*/ 11 h 22"/>
                <a:gd name="T4" fmla="*/ 6 w 23"/>
                <a:gd name="T5" fmla="*/ 3 h 22"/>
                <a:gd name="T6" fmla="*/ 2 w 23"/>
                <a:gd name="T7" fmla="*/ 6 h 22"/>
                <a:gd name="T8" fmla="*/ 9 w 23"/>
                <a:gd name="T9" fmla="*/ 17 h 22"/>
                <a:gd name="T10" fmla="*/ 21 w 23"/>
                <a:gd name="T11" fmla="*/ 20 h 22"/>
                <a:gd name="T12" fmla="*/ 22 w 23"/>
                <a:gd name="T13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22" y="16"/>
                  </a:moveTo>
                  <a:cubicBezTo>
                    <a:pt x="21" y="13"/>
                    <a:pt x="16" y="13"/>
                    <a:pt x="14" y="11"/>
                  </a:cubicBezTo>
                  <a:cubicBezTo>
                    <a:pt x="11" y="9"/>
                    <a:pt x="8" y="6"/>
                    <a:pt x="6" y="3"/>
                  </a:cubicBezTo>
                  <a:cubicBezTo>
                    <a:pt x="5" y="0"/>
                    <a:pt x="0" y="3"/>
                    <a:pt x="2" y="6"/>
                  </a:cubicBezTo>
                  <a:cubicBezTo>
                    <a:pt x="3" y="10"/>
                    <a:pt x="6" y="14"/>
                    <a:pt x="9" y="17"/>
                  </a:cubicBezTo>
                  <a:cubicBezTo>
                    <a:pt x="12" y="19"/>
                    <a:pt x="18" y="22"/>
                    <a:pt x="21" y="20"/>
                  </a:cubicBezTo>
                  <a:cubicBezTo>
                    <a:pt x="23" y="20"/>
                    <a:pt x="23" y="18"/>
                    <a:pt x="2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6" name="Freeform 30">
              <a:extLst>
                <a:ext uri="{FF2B5EF4-FFF2-40B4-BE49-F238E27FC236}">
                  <a16:creationId xmlns:a16="http://schemas.microsoft.com/office/drawing/2014/main" id="{BD29C779-CBA8-4476-8E1E-549D9F5565D7}"/>
                </a:ext>
              </a:extLst>
            </p:cNvPr>
            <p:cNvSpPr/>
            <p:nvPr/>
          </p:nvSpPr>
          <p:spPr bwMode="auto">
            <a:xfrm>
              <a:off x="5556" y="1194"/>
              <a:ext cx="47" cy="67"/>
            </a:xfrm>
            <a:custGeom>
              <a:avLst/>
              <a:gdLst>
                <a:gd name="T0" fmla="*/ 15 w 20"/>
                <a:gd name="T1" fmla="*/ 13 h 28"/>
                <a:gd name="T2" fmla="*/ 7 w 20"/>
                <a:gd name="T3" fmla="*/ 2 h 28"/>
                <a:gd name="T4" fmla="*/ 2 w 20"/>
                <a:gd name="T5" fmla="*/ 6 h 28"/>
                <a:gd name="T6" fmla="*/ 9 w 20"/>
                <a:gd name="T7" fmla="*/ 16 h 28"/>
                <a:gd name="T8" fmla="*/ 14 w 20"/>
                <a:gd name="T9" fmla="*/ 27 h 28"/>
                <a:gd name="T10" fmla="*/ 20 w 20"/>
                <a:gd name="T11" fmla="*/ 25 h 28"/>
                <a:gd name="T12" fmla="*/ 15 w 20"/>
                <a:gd name="T13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8">
                  <a:moveTo>
                    <a:pt x="15" y="13"/>
                  </a:moveTo>
                  <a:cubicBezTo>
                    <a:pt x="13" y="9"/>
                    <a:pt x="10" y="6"/>
                    <a:pt x="7" y="2"/>
                  </a:cubicBezTo>
                  <a:cubicBezTo>
                    <a:pt x="5" y="0"/>
                    <a:pt x="0" y="3"/>
                    <a:pt x="2" y="6"/>
                  </a:cubicBezTo>
                  <a:cubicBezTo>
                    <a:pt x="4" y="9"/>
                    <a:pt x="7" y="13"/>
                    <a:pt x="9" y="16"/>
                  </a:cubicBezTo>
                  <a:cubicBezTo>
                    <a:pt x="10" y="20"/>
                    <a:pt x="11" y="24"/>
                    <a:pt x="14" y="27"/>
                  </a:cubicBezTo>
                  <a:cubicBezTo>
                    <a:pt x="16" y="28"/>
                    <a:pt x="19" y="28"/>
                    <a:pt x="20" y="25"/>
                  </a:cubicBezTo>
                  <a:cubicBezTo>
                    <a:pt x="20" y="21"/>
                    <a:pt x="18" y="17"/>
                    <a:pt x="1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7" name="Freeform 31">
              <a:extLst>
                <a:ext uri="{FF2B5EF4-FFF2-40B4-BE49-F238E27FC236}">
                  <a16:creationId xmlns:a16="http://schemas.microsoft.com/office/drawing/2014/main" id="{BF7629FC-DC0B-453D-BF96-07F2D575D1C3}"/>
                </a:ext>
              </a:extLst>
            </p:cNvPr>
            <p:cNvSpPr/>
            <p:nvPr/>
          </p:nvSpPr>
          <p:spPr bwMode="auto">
            <a:xfrm>
              <a:off x="3496" y="1630"/>
              <a:ext cx="86" cy="26"/>
            </a:xfrm>
            <a:custGeom>
              <a:avLst/>
              <a:gdLst>
                <a:gd name="T0" fmla="*/ 33 w 36"/>
                <a:gd name="T1" fmla="*/ 3 h 11"/>
                <a:gd name="T2" fmla="*/ 20 w 36"/>
                <a:gd name="T3" fmla="*/ 1 h 11"/>
                <a:gd name="T4" fmla="*/ 4 w 36"/>
                <a:gd name="T5" fmla="*/ 0 h 11"/>
                <a:gd name="T6" fmla="*/ 3 w 36"/>
                <a:gd name="T7" fmla="*/ 7 h 11"/>
                <a:gd name="T8" fmla="*/ 20 w 36"/>
                <a:gd name="T9" fmla="*/ 9 h 11"/>
                <a:gd name="T10" fmla="*/ 33 w 36"/>
                <a:gd name="T11" fmla="*/ 9 h 11"/>
                <a:gd name="T12" fmla="*/ 33 w 36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">
                  <a:moveTo>
                    <a:pt x="33" y="3"/>
                  </a:moveTo>
                  <a:cubicBezTo>
                    <a:pt x="29" y="0"/>
                    <a:pt x="24" y="1"/>
                    <a:pt x="20" y="1"/>
                  </a:cubicBezTo>
                  <a:cubicBezTo>
                    <a:pt x="15" y="0"/>
                    <a:pt x="9" y="0"/>
                    <a:pt x="4" y="0"/>
                  </a:cubicBezTo>
                  <a:cubicBezTo>
                    <a:pt x="1" y="0"/>
                    <a:pt x="0" y="6"/>
                    <a:pt x="3" y="7"/>
                  </a:cubicBezTo>
                  <a:cubicBezTo>
                    <a:pt x="9" y="8"/>
                    <a:pt x="14" y="8"/>
                    <a:pt x="20" y="9"/>
                  </a:cubicBezTo>
                  <a:cubicBezTo>
                    <a:pt x="24" y="10"/>
                    <a:pt x="28" y="11"/>
                    <a:pt x="33" y="9"/>
                  </a:cubicBezTo>
                  <a:cubicBezTo>
                    <a:pt x="36" y="8"/>
                    <a:pt x="35" y="4"/>
                    <a:pt x="3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8" name="Freeform 32">
              <a:extLst>
                <a:ext uri="{FF2B5EF4-FFF2-40B4-BE49-F238E27FC236}">
                  <a16:creationId xmlns:a16="http://schemas.microsoft.com/office/drawing/2014/main" id="{37CDE933-7717-4149-AA2C-41E8D941E8D6}"/>
                </a:ext>
              </a:extLst>
            </p:cNvPr>
            <p:cNvSpPr/>
            <p:nvPr/>
          </p:nvSpPr>
          <p:spPr bwMode="auto">
            <a:xfrm>
              <a:off x="3655" y="1637"/>
              <a:ext cx="83" cy="24"/>
            </a:xfrm>
            <a:custGeom>
              <a:avLst/>
              <a:gdLst>
                <a:gd name="T0" fmla="*/ 32 w 35"/>
                <a:gd name="T1" fmla="*/ 1 h 10"/>
                <a:gd name="T2" fmla="*/ 17 w 35"/>
                <a:gd name="T3" fmla="*/ 1 h 10"/>
                <a:gd name="T4" fmla="*/ 3 w 35"/>
                <a:gd name="T5" fmla="*/ 2 h 10"/>
                <a:gd name="T6" fmla="*/ 3 w 35"/>
                <a:gd name="T7" fmla="*/ 9 h 10"/>
                <a:gd name="T8" fmla="*/ 17 w 35"/>
                <a:gd name="T9" fmla="*/ 10 h 10"/>
                <a:gd name="T10" fmla="*/ 32 w 35"/>
                <a:gd name="T11" fmla="*/ 9 h 10"/>
                <a:gd name="T12" fmla="*/ 32 w 35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0">
                  <a:moveTo>
                    <a:pt x="32" y="1"/>
                  </a:moveTo>
                  <a:cubicBezTo>
                    <a:pt x="27" y="0"/>
                    <a:pt x="22" y="0"/>
                    <a:pt x="17" y="1"/>
                  </a:cubicBezTo>
                  <a:cubicBezTo>
                    <a:pt x="13" y="1"/>
                    <a:pt x="8" y="1"/>
                    <a:pt x="3" y="2"/>
                  </a:cubicBezTo>
                  <a:cubicBezTo>
                    <a:pt x="0" y="2"/>
                    <a:pt x="0" y="8"/>
                    <a:pt x="3" y="9"/>
                  </a:cubicBezTo>
                  <a:cubicBezTo>
                    <a:pt x="8" y="9"/>
                    <a:pt x="13" y="10"/>
                    <a:pt x="17" y="10"/>
                  </a:cubicBezTo>
                  <a:cubicBezTo>
                    <a:pt x="22" y="10"/>
                    <a:pt x="27" y="10"/>
                    <a:pt x="32" y="9"/>
                  </a:cubicBezTo>
                  <a:cubicBezTo>
                    <a:pt x="35" y="8"/>
                    <a:pt x="35" y="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9" name="Freeform 33">
              <a:extLst>
                <a:ext uri="{FF2B5EF4-FFF2-40B4-BE49-F238E27FC236}">
                  <a16:creationId xmlns:a16="http://schemas.microsoft.com/office/drawing/2014/main" id="{468A8276-E1A4-412B-BC05-764616C31FAE}"/>
                </a:ext>
              </a:extLst>
            </p:cNvPr>
            <p:cNvSpPr/>
            <p:nvPr/>
          </p:nvSpPr>
          <p:spPr bwMode="auto">
            <a:xfrm>
              <a:off x="3807" y="1640"/>
              <a:ext cx="104" cy="35"/>
            </a:xfrm>
            <a:custGeom>
              <a:avLst/>
              <a:gdLst>
                <a:gd name="T0" fmla="*/ 40 w 44"/>
                <a:gd name="T1" fmla="*/ 5 h 15"/>
                <a:gd name="T2" fmla="*/ 6 w 44"/>
                <a:gd name="T3" fmla="*/ 6 h 15"/>
                <a:gd name="T4" fmla="*/ 8 w 44"/>
                <a:gd name="T5" fmla="*/ 15 h 15"/>
                <a:gd name="T6" fmla="*/ 24 w 44"/>
                <a:gd name="T7" fmla="*/ 13 h 15"/>
                <a:gd name="T8" fmla="*/ 39 w 44"/>
                <a:gd name="T9" fmla="*/ 13 h 15"/>
                <a:gd name="T10" fmla="*/ 40 w 44"/>
                <a:gd name="T11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15">
                  <a:moveTo>
                    <a:pt x="40" y="5"/>
                  </a:moveTo>
                  <a:cubicBezTo>
                    <a:pt x="30" y="0"/>
                    <a:pt x="16" y="4"/>
                    <a:pt x="6" y="6"/>
                  </a:cubicBezTo>
                  <a:cubicBezTo>
                    <a:pt x="0" y="8"/>
                    <a:pt x="3" y="15"/>
                    <a:pt x="8" y="15"/>
                  </a:cubicBezTo>
                  <a:cubicBezTo>
                    <a:pt x="13" y="14"/>
                    <a:pt x="19" y="13"/>
                    <a:pt x="24" y="13"/>
                  </a:cubicBezTo>
                  <a:cubicBezTo>
                    <a:pt x="29" y="13"/>
                    <a:pt x="34" y="14"/>
                    <a:pt x="39" y="13"/>
                  </a:cubicBezTo>
                  <a:cubicBezTo>
                    <a:pt x="43" y="12"/>
                    <a:pt x="44" y="7"/>
                    <a:pt x="4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0" name="Freeform 34">
              <a:extLst>
                <a:ext uri="{FF2B5EF4-FFF2-40B4-BE49-F238E27FC236}">
                  <a16:creationId xmlns:a16="http://schemas.microsoft.com/office/drawing/2014/main" id="{122E15BB-714D-43D5-BFDC-1F538B4669DC}"/>
                </a:ext>
              </a:extLst>
            </p:cNvPr>
            <p:cNvSpPr/>
            <p:nvPr/>
          </p:nvSpPr>
          <p:spPr bwMode="auto">
            <a:xfrm>
              <a:off x="3975" y="1632"/>
              <a:ext cx="107" cy="36"/>
            </a:xfrm>
            <a:custGeom>
              <a:avLst/>
              <a:gdLst>
                <a:gd name="T0" fmla="*/ 42 w 45"/>
                <a:gd name="T1" fmla="*/ 2 h 15"/>
                <a:gd name="T2" fmla="*/ 25 w 45"/>
                <a:gd name="T3" fmla="*/ 3 h 15"/>
                <a:gd name="T4" fmla="*/ 6 w 45"/>
                <a:gd name="T5" fmla="*/ 1 h 15"/>
                <a:gd name="T6" fmla="*/ 4 w 45"/>
                <a:gd name="T7" fmla="*/ 8 h 15"/>
                <a:gd name="T8" fmla="*/ 42 w 45"/>
                <a:gd name="T9" fmla="*/ 9 h 15"/>
                <a:gd name="T10" fmla="*/ 42 w 45"/>
                <a:gd name="T11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5">
                  <a:moveTo>
                    <a:pt x="42" y="2"/>
                  </a:moveTo>
                  <a:cubicBezTo>
                    <a:pt x="36" y="1"/>
                    <a:pt x="31" y="2"/>
                    <a:pt x="25" y="3"/>
                  </a:cubicBezTo>
                  <a:cubicBezTo>
                    <a:pt x="19" y="3"/>
                    <a:pt x="12" y="2"/>
                    <a:pt x="6" y="1"/>
                  </a:cubicBezTo>
                  <a:cubicBezTo>
                    <a:pt x="1" y="0"/>
                    <a:pt x="0" y="6"/>
                    <a:pt x="4" y="8"/>
                  </a:cubicBezTo>
                  <a:cubicBezTo>
                    <a:pt x="14" y="12"/>
                    <a:pt x="32" y="15"/>
                    <a:pt x="42" y="9"/>
                  </a:cubicBezTo>
                  <a:cubicBezTo>
                    <a:pt x="45" y="7"/>
                    <a:pt x="45" y="3"/>
                    <a:pt x="4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1" name="Freeform 35">
              <a:extLst>
                <a:ext uri="{FF2B5EF4-FFF2-40B4-BE49-F238E27FC236}">
                  <a16:creationId xmlns:a16="http://schemas.microsoft.com/office/drawing/2014/main" id="{5859643D-B6D3-4E76-A9E5-87F239DF3AFB}"/>
                </a:ext>
              </a:extLst>
            </p:cNvPr>
            <p:cNvSpPr/>
            <p:nvPr/>
          </p:nvSpPr>
          <p:spPr bwMode="auto">
            <a:xfrm>
              <a:off x="4143" y="1647"/>
              <a:ext cx="93" cy="26"/>
            </a:xfrm>
            <a:custGeom>
              <a:avLst/>
              <a:gdLst>
                <a:gd name="T0" fmla="*/ 36 w 39"/>
                <a:gd name="T1" fmla="*/ 2 h 11"/>
                <a:gd name="T2" fmla="*/ 22 w 39"/>
                <a:gd name="T3" fmla="*/ 1 h 11"/>
                <a:gd name="T4" fmla="*/ 5 w 39"/>
                <a:gd name="T5" fmla="*/ 2 h 11"/>
                <a:gd name="T6" fmla="*/ 5 w 39"/>
                <a:gd name="T7" fmla="*/ 10 h 11"/>
                <a:gd name="T8" fmla="*/ 22 w 39"/>
                <a:gd name="T9" fmla="*/ 10 h 11"/>
                <a:gd name="T10" fmla="*/ 36 w 39"/>
                <a:gd name="T11" fmla="*/ 9 h 11"/>
                <a:gd name="T12" fmla="*/ 36 w 3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1">
                  <a:moveTo>
                    <a:pt x="36" y="2"/>
                  </a:moveTo>
                  <a:cubicBezTo>
                    <a:pt x="31" y="0"/>
                    <a:pt x="27" y="1"/>
                    <a:pt x="22" y="1"/>
                  </a:cubicBezTo>
                  <a:cubicBezTo>
                    <a:pt x="16" y="1"/>
                    <a:pt x="10" y="1"/>
                    <a:pt x="5" y="2"/>
                  </a:cubicBezTo>
                  <a:cubicBezTo>
                    <a:pt x="0" y="2"/>
                    <a:pt x="0" y="9"/>
                    <a:pt x="5" y="10"/>
                  </a:cubicBezTo>
                  <a:cubicBezTo>
                    <a:pt x="10" y="10"/>
                    <a:pt x="16" y="10"/>
                    <a:pt x="22" y="10"/>
                  </a:cubicBezTo>
                  <a:cubicBezTo>
                    <a:pt x="27" y="11"/>
                    <a:pt x="31" y="11"/>
                    <a:pt x="36" y="9"/>
                  </a:cubicBezTo>
                  <a:cubicBezTo>
                    <a:pt x="39" y="8"/>
                    <a:pt x="39" y="3"/>
                    <a:pt x="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2" name="Freeform 36">
              <a:extLst>
                <a:ext uri="{FF2B5EF4-FFF2-40B4-BE49-F238E27FC236}">
                  <a16:creationId xmlns:a16="http://schemas.microsoft.com/office/drawing/2014/main" id="{CC2F593F-5D00-4C9F-AADC-574FE40D2850}"/>
                </a:ext>
              </a:extLst>
            </p:cNvPr>
            <p:cNvSpPr/>
            <p:nvPr/>
          </p:nvSpPr>
          <p:spPr bwMode="auto">
            <a:xfrm>
              <a:off x="4307" y="1647"/>
              <a:ext cx="92" cy="26"/>
            </a:xfrm>
            <a:custGeom>
              <a:avLst/>
              <a:gdLst>
                <a:gd name="T0" fmla="*/ 35 w 39"/>
                <a:gd name="T1" fmla="*/ 2 h 11"/>
                <a:gd name="T2" fmla="*/ 18 w 39"/>
                <a:gd name="T3" fmla="*/ 1 h 11"/>
                <a:gd name="T4" fmla="*/ 2 w 39"/>
                <a:gd name="T5" fmla="*/ 3 h 11"/>
                <a:gd name="T6" fmla="*/ 2 w 39"/>
                <a:gd name="T7" fmla="*/ 8 h 11"/>
                <a:gd name="T8" fmla="*/ 18 w 39"/>
                <a:gd name="T9" fmla="*/ 10 h 11"/>
                <a:gd name="T10" fmla="*/ 35 w 39"/>
                <a:gd name="T11" fmla="*/ 9 h 11"/>
                <a:gd name="T12" fmla="*/ 35 w 3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1">
                  <a:moveTo>
                    <a:pt x="35" y="2"/>
                  </a:moveTo>
                  <a:cubicBezTo>
                    <a:pt x="29" y="0"/>
                    <a:pt x="24" y="1"/>
                    <a:pt x="18" y="1"/>
                  </a:cubicBezTo>
                  <a:cubicBezTo>
                    <a:pt x="13" y="1"/>
                    <a:pt x="7" y="2"/>
                    <a:pt x="2" y="3"/>
                  </a:cubicBezTo>
                  <a:cubicBezTo>
                    <a:pt x="0" y="4"/>
                    <a:pt x="0" y="7"/>
                    <a:pt x="2" y="8"/>
                  </a:cubicBezTo>
                  <a:cubicBezTo>
                    <a:pt x="7" y="9"/>
                    <a:pt x="13" y="10"/>
                    <a:pt x="18" y="10"/>
                  </a:cubicBezTo>
                  <a:cubicBezTo>
                    <a:pt x="24" y="10"/>
                    <a:pt x="29" y="11"/>
                    <a:pt x="35" y="9"/>
                  </a:cubicBezTo>
                  <a:cubicBezTo>
                    <a:pt x="39" y="8"/>
                    <a:pt x="39" y="3"/>
                    <a:pt x="3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3" name="Freeform 37">
              <a:extLst>
                <a:ext uri="{FF2B5EF4-FFF2-40B4-BE49-F238E27FC236}">
                  <a16:creationId xmlns:a16="http://schemas.microsoft.com/office/drawing/2014/main" id="{3EDAA88B-D6E2-44D8-B168-A5122223FEBA}"/>
                </a:ext>
              </a:extLst>
            </p:cNvPr>
            <p:cNvSpPr/>
            <p:nvPr/>
          </p:nvSpPr>
          <p:spPr bwMode="auto">
            <a:xfrm>
              <a:off x="4473" y="1652"/>
              <a:ext cx="83" cy="28"/>
            </a:xfrm>
            <a:custGeom>
              <a:avLst/>
              <a:gdLst>
                <a:gd name="T0" fmla="*/ 32 w 35"/>
                <a:gd name="T1" fmla="*/ 2 h 12"/>
                <a:gd name="T2" fmla="*/ 3 w 35"/>
                <a:gd name="T3" fmla="*/ 6 h 12"/>
                <a:gd name="T4" fmla="*/ 14 w 35"/>
                <a:gd name="T5" fmla="*/ 10 h 12"/>
                <a:gd name="T6" fmla="*/ 32 w 35"/>
                <a:gd name="T7" fmla="*/ 10 h 12"/>
                <a:gd name="T8" fmla="*/ 32 w 35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2">
                  <a:moveTo>
                    <a:pt x="32" y="2"/>
                  </a:moveTo>
                  <a:cubicBezTo>
                    <a:pt x="28" y="1"/>
                    <a:pt x="0" y="0"/>
                    <a:pt x="3" y="6"/>
                  </a:cubicBezTo>
                  <a:cubicBezTo>
                    <a:pt x="4" y="10"/>
                    <a:pt x="11" y="10"/>
                    <a:pt x="14" y="10"/>
                  </a:cubicBezTo>
                  <a:cubicBezTo>
                    <a:pt x="20" y="11"/>
                    <a:pt x="26" y="12"/>
                    <a:pt x="32" y="10"/>
                  </a:cubicBezTo>
                  <a:cubicBezTo>
                    <a:pt x="35" y="8"/>
                    <a:pt x="35" y="3"/>
                    <a:pt x="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4" name="Freeform 38">
              <a:extLst>
                <a:ext uri="{FF2B5EF4-FFF2-40B4-BE49-F238E27FC236}">
                  <a16:creationId xmlns:a16="http://schemas.microsoft.com/office/drawing/2014/main" id="{6C1844DA-1F5B-41D6-874D-00EF5E471B56}"/>
                </a:ext>
              </a:extLst>
            </p:cNvPr>
            <p:cNvSpPr/>
            <p:nvPr/>
          </p:nvSpPr>
          <p:spPr bwMode="auto">
            <a:xfrm>
              <a:off x="4624" y="1642"/>
              <a:ext cx="93" cy="24"/>
            </a:xfrm>
            <a:custGeom>
              <a:avLst/>
              <a:gdLst>
                <a:gd name="T0" fmla="*/ 34 w 39"/>
                <a:gd name="T1" fmla="*/ 1 h 10"/>
                <a:gd name="T2" fmla="*/ 20 w 39"/>
                <a:gd name="T3" fmla="*/ 1 h 10"/>
                <a:gd name="T4" fmla="*/ 4 w 39"/>
                <a:gd name="T5" fmla="*/ 2 h 10"/>
                <a:gd name="T6" fmla="*/ 4 w 39"/>
                <a:gd name="T7" fmla="*/ 9 h 10"/>
                <a:gd name="T8" fmla="*/ 20 w 39"/>
                <a:gd name="T9" fmla="*/ 10 h 10"/>
                <a:gd name="T10" fmla="*/ 34 w 39"/>
                <a:gd name="T11" fmla="*/ 9 h 10"/>
                <a:gd name="T12" fmla="*/ 34 w 39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0">
                  <a:moveTo>
                    <a:pt x="34" y="1"/>
                  </a:moveTo>
                  <a:cubicBezTo>
                    <a:pt x="30" y="0"/>
                    <a:pt x="25" y="1"/>
                    <a:pt x="20" y="1"/>
                  </a:cubicBezTo>
                  <a:cubicBezTo>
                    <a:pt x="15" y="1"/>
                    <a:pt x="10" y="2"/>
                    <a:pt x="4" y="2"/>
                  </a:cubicBezTo>
                  <a:cubicBezTo>
                    <a:pt x="0" y="3"/>
                    <a:pt x="0" y="8"/>
                    <a:pt x="4" y="9"/>
                  </a:cubicBezTo>
                  <a:cubicBezTo>
                    <a:pt x="10" y="9"/>
                    <a:pt x="15" y="9"/>
                    <a:pt x="20" y="10"/>
                  </a:cubicBezTo>
                  <a:cubicBezTo>
                    <a:pt x="25" y="10"/>
                    <a:pt x="30" y="10"/>
                    <a:pt x="34" y="9"/>
                  </a:cubicBezTo>
                  <a:cubicBezTo>
                    <a:pt x="39" y="9"/>
                    <a:pt x="39" y="2"/>
                    <a:pt x="3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5" name="Freeform 39">
              <a:extLst>
                <a:ext uri="{FF2B5EF4-FFF2-40B4-BE49-F238E27FC236}">
                  <a16:creationId xmlns:a16="http://schemas.microsoft.com/office/drawing/2014/main" id="{DA26E4BB-D0B4-4F02-A3CF-AD576A0087A4}"/>
                </a:ext>
              </a:extLst>
            </p:cNvPr>
            <p:cNvSpPr/>
            <p:nvPr/>
          </p:nvSpPr>
          <p:spPr bwMode="auto">
            <a:xfrm>
              <a:off x="4762" y="1640"/>
              <a:ext cx="106" cy="28"/>
            </a:xfrm>
            <a:custGeom>
              <a:avLst/>
              <a:gdLst>
                <a:gd name="T0" fmla="*/ 41 w 45"/>
                <a:gd name="T1" fmla="*/ 3 h 12"/>
                <a:gd name="T2" fmla="*/ 3 w 45"/>
                <a:gd name="T3" fmla="*/ 5 h 12"/>
                <a:gd name="T4" fmla="*/ 4 w 45"/>
                <a:gd name="T5" fmla="*/ 11 h 12"/>
                <a:gd name="T6" fmla="*/ 22 w 45"/>
                <a:gd name="T7" fmla="*/ 10 h 12"/>
                <a:gd name="T8" fmla="*/ 40 w 45"/>
                <a:gd name="T9" fmla="*/ 10 h 12"/>
                <a:gd name="T10" fmla="*/ 41 w 45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2">
                  <a:moveTo>
                    <a:pt x="41" y="3"/>
                  </a:moveTo>
                  <a:cubicBezTo>
                    <a:pt x="29" y="0"/>
                    <a:pt x="15" y="2"/>
                    <a:pt x="3" y="5"/>
                  </a:cubicBezTo>
                  <a:cubicBezTo>
                    <a:pt x="0" y="6"/>
                    <a:pt x="0" y="12"/>
                    <a:pt x="4" y="11"/>
                  </a:cubicBezTo>
                  <a:cubicBezTo>
                    <a:pt x="10" y="11"/>
                    <a:pt x="16" y="10"/>
                    <a:pt x="22" y="10"/>
                  </a:cubicBezTo>
                  <a:cubicBezTo>
                    <a:pt x="28" y="10"/>
                    <a:pt x="34" y="11"/>
                    <a:pt x="40" y="10"/>
                  </a:cubicBezTo>
                  <a:cubicBezTo>
                    <a:pt x="44" y="10"/>
                    <a:pt x="45" y="4"/>
                    <a:pt x="4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6" name="Freeform 40">
              <a:extLst>
                <a:ext uri="{FF2B5EF4-FFF2-40B4-BE49-F238E27FC236}">
                  <a16:creationId xmlns:a16="http://schemas.microsoft.com/office/drawing/2014/main" id="{E376C523-7C09-4A80-A33B-674369002FD8}"/>
                </a:ext>
              </a:extLst>
            </p:cNvPr>
            <p:cNvSpPr/>
            <p:nvPr/>
          </p:nvSpPr>
          <p:spPr bwMode="auto">
            <a:xfrm>
              <a:off x="4951" y="1637"/>
              <a:ext cx="98" cy="26"/>
            </a:xfrm>
            <a:custGeom>
              <a:avLst/>
              <a:gdLst>
                <a:gd name="T0" fmla="*/ 37 w 41"/>
                <a:gd name="T1" fmla="*/ 1 h 11"/>
                <a:gd name="T2" fmla="*/ 21 w 41"/>
                <a:gd name="T3" fmla="*/ 2 h 11"/>
                <a:gd name="T4" fmla="*/ 3 w 41"/>
                <a:gd name="T5" fmla="*/ 5 h 11"/>
                <a:gd name="T6" fmla="*/ 4 w 41"/>
                <a:gd name="T7" fmla="*/ 11 h 11"/>
                <a:gd name="T8" fmla="*/ 21 w 41"/>
                <a:gd name="T9" fmla="*/ 11 h 11"/>
                <a:gd name="T10" fmla="*/ 37 w 41"/>
                <a:gd name="T11" fmla="*/ 9 h 11"/>
                <a:gd name="T12" fmla="*/ 37 w 41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">
                  <a:moveTo>
                    <a:pt x="37" y="1"/>
                  </a:moveTo>
                  <a:cubicBezTo>
                    <a:pt x="31" y="0"/>
                    <a:pt x="26" y="1"/>
                    <a:pt x="21" y="2"/>
                  </a:cubicBezTo>
                  <a:cubicBezTo>
                    <a:pt x="15" y="2"/>
                    <a:pt x="9" y="3"/>
                    <a:pt x="3" y="5"/>
                  </a:cubicBezTo>
                  <a:cubicBezTo>
                    <a:pt x="0" y="5"/>
                    <a:pt x="1" y="11"/>
                    <a:pt x="4" y="11"/>
                  </a:cubicBezTo>
                  <a:cubicBezTo>
                    <a:pt x="10" y="11"/>
                    <a:pt x="15" y="11"/>
                    <a:pt x="21" y="11"/>
                  </a:cubicBezTo>
                  <a:cubicBezTo>
                    <a:pt x="26" y="10"/>
                    <a:pt x="32" y="11"/>
                    <a:pt x="37" y="9"/>
                  </a:cubicBezTo>
                  <a:cubicBezTo>
                    <a:pt x="40" y="8"/>
                    <a:pt x="41" y="2"/>
                    <a:pt x="3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7" name="Freeform 41">
              <a:extLst>
                <a:ext uri="{FF2B5EF4-FFF2-40B4-BE49-F238E27FC236}">
                  <a16:creationId xmlns:a16="http://schemas.microsoft.com/office/drawing/2014/main" id="{74707C21-460B-4EB6-B2BF-510A5BABF4AF}"/>
                </a:ext>
              </a:extLst>
            </p:cNvPr>
            <p:cNvSpPr/>
            <p:nvPr/>
          </p:nvSpPr>
          <p:spPr bwMode="auto">
            <a:xfrm>
              <a:off x="5091" y="1587"/>
              <a:ext cx="121" cy="72"/>
            </a:xfrm>
            <a:custGeom>
              <a:avLst/>
              <a:gdLst>
                <a:gd name="T0" fmla="*/ 46 w 51"/>
                <a:gd name="T1" fmla="*/ 1 h 30"/>
                <a:gd name="T2" fmla="*/ 27 w 51"/>
                <a:gd name="T3" fmla="*/ 12 h 30"/>
                <a:gd name="T4" fmla="*/ 5 w 51"/>
                <a:gd name="T5" fmla="*/ 22 h 30"/>
                <a:gd name="T6" fmla="*/ 7 w 51"/>
                <a:gd name="T7" fmla="*/ 29 h 30"/>
                <a:gd name="T8" fmla="*/ 50 w 51"/>
                <a:gd name="T9" fmla="*/ 7 h 30"/>
                <a:gd name="T10" fmla="*/ 46 w 51"/>
                <a:gd name="T11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30">
                  <a:moveTo>
                    <a:pt x="46" y="1"/>
                  </a:moveTo>
                  <a:cubicBezTo>
                    <a:pt x="39" y="4"/>
                    <a:pt x="33" y="8"/>
                    <a:pt x="27" y="12"/>
                  </a:cubicBezTo>
                  <a:cubicBezTo>
                    <a:pt x="20" y="16"/>
                    <a:pt x="13" y="19"/>
                    <a:pt x="5" y="22"/>
                  </a:cubicBezTo>
                  <a:cubicBezTo>
                    <a:pt x="0" y="23"/>
                    <a:pt x="2" y="30"/>
                    <a:pt x="7" y="29"/>
                  </a:cubicBezTo>
                  <a:cubicBezTo>
                    <a:pt x="21" y="26"/>
                    <a:pt x="41" y="20"/>
                    <a:pt x="50" y="7"/>
                  </a:cubicBezTo>
                  <a:cubicBezTo>
                    <a:pt x="51" y="4"/>
                    <a:pt x="49" y="0"/>
                    <a:pt x="4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8" name="Freeform 42">
              <a:extLst>
                <a:ext uri="{FF2B5EF4-FFF2-40B4-BE49-F238E27FC236}">
                  <a16:creationId xmlns:a16="http://schemas.microsoft.com/office/drawing/2014/main" id="{22836DDD-1580-4683-A7D7-5036336A0473}"/>
                </a:ext>
              </a:extLst>
            </p:cNvPr>
            <p:cNvSpPr/>
            <p:nvPr/>
          </p:nvSpPr>
          <p:spPr bwMode="auto">
            <a:xfrm>
              <a:off x="5257" y="1513"/>
              <a:ext cx="83" cy="67"/>
            </a:xfrm>
            <a:custGeom>
              <a:avLst/>
              <a:gdLst>
                <a:gd name="T0" fmla="*/ 31 w 35"/>
                <a:gd name="T1" fmla="*/ 4 h 28"/>
                <a:gd name="T2" fmla="*/ 17 w 35"/>
                <a:gd name="T3" fmla="*/ 6 h 28"/>
                <a:gd name="T4" fmla="*/ 4 w 35"/>
                <a:gd name="T5" fmla="*/ 19 h 28"/>
                <a:gd name="T6" fmla="*/ 9 w 35"/>
                <a:gd name="T7" fmla="*/ 24 h 28"/>
                <a:gd name="T8" fmla="*/ 24 w 35"/>
                <a:gd name="T9" fmla="*/ 14 h 28"/>
                <a:gd name="T10" fmla="*/ 31 w 35"/>
                <a:gd name="T11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1" y="4"/>
                  </a:moveTo>
                  <a:cubicBezTo>
                    <a:pt x="28" y="0"/>
                    <a:pt x="21" y="4"/>
                    <a:pt x="17" y="6"/>
                  </a:cubicBezTo>
                  <a:cubicBezTo>
                    <a:pt x="12" y="10"/>
                    <a:pt x="7" y="14"/>
                    <a:pt x="4" y="19"/>
                  </a:cubicBezTo>
                  <a:cubicBezTo>
                    <a:pt x="0" y="23"/>
                    <a:pt x="5" y="28"/>
                    <a:pt x="9" y="24"/>
                  </a:cubicBezTo>
                  <a:cubicBezTo>
                    <a:pt x="14" y="20"/>
                    <a:pt x="19" y="17"/>
                    <a:pt x="24" y="14"/>
                  </a:cubicBezTo>
                  <a:cubicBezTo>
                    <a:pt x="27" y="12"/>
                    <a:pt x="35" y="9"/>
                    <a:pt x="3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43">
              <a:extLst>
                <a:ext uri="{FF2B5EF4-FFF2-40B4-BE49-F238E27FC236}">
                  <a16:creationId xmlns:a16="http://schemas.microsoft.com/office/drawing/2014/main" id="{94304C0C-163D-420F-88C0-0B30831ED267}"/>
                </a:ext>
              </a:extLst>
            </p:cNvPr>
            <p:cNvSpPr/>
            <p:nvPr/>
          </p:nvSpPr>
          <p:spPr bwMode="auto">
            <a:xfrm>
              <a:off x="5361" y="1440"/>
              <a:ext cx="76" cy="57"/>
            </a:xfrm>
            <a:custGeom>
              <a:avLst/>
              <a:gdLst>
                <a:gd name="T0" fmla="*/ 26 w 32"/>
                <a:gd name="T1" fmla="*/ 0 h 24"/>
                <a:gd name="T2" fmla="*/ 15 w 32"/>
                <a:gd name="T3" fmla="*/ 8 h 24"/>
                <a:gd name="T4" fmla="*/ 3 w 32"/>
                <a:gd name="T5" fmla="*/ 17 h 24"/>
                <a:gd name="T6" fmla="*/ 7 w 32"/>
                <a:gd name="T7" fmla="*/ 22 h 24"/>
                <a:gd name="T8" fmla="*/ 20 w 32"/>
                <a:gd name="T9" fmla="*/ 14 h 24"/>
                <a:gd name="T10" fmla="*/ 30 w 32"/>
                <a:gd name="T11" fmla="*/ 6 h 24"/>
                <a:gd name="T12" fmla="*/ 26 w 32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4">
                  <a:moveTo>
                    <a:pt x="26" y="0"/>
                  </a:moveTo>
                  <a:cubicBezTo>
                    <a:pt x="22" y="2"/>
                    <a:pt x="18" y="5"/>
                    <a:pt x="15" y="8"/>
                  </a:cubicBezTo>
                  <a:cubicBezTo>
                    <a:pt x="11" y="11"/>
                    <a:pt x="6" y="14"/>
                    <a:pt x="3" y="17"/>
                  </a:cubicBezTo>
                  <a:cubicBezTo>
                    <a:pt x="0" y="20"/>
                    <a:pt x="4" y="24"/>
                    <a:pt x="7" y="22"/>
                  </a:cubicBezTo>
                  <a:cubicBezTo>
                    <a:pt x="11" y="20"/>
                    <a:pt x="15" y="17"/>
                    <a:pt x="20" y="14"/>
                  </a:cubicBezTo>
                  <a:cubicBezTo>
                    <a:pt x="24" y="12"/>
                    <a:pt x="28" y="10"/>
                    <a:pt x="30" y="6"/>
                  </a:cubicBezTo>
                  <a:cubicBezTo>
                    <a:pt x="32" y="3"/>
                    <a:pt x="29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10" name="Freeform 44">
              <a:extLst>
                <a:ext uri="{FF2B5EF4-FFF2-40B4-BE49-F238E27FC236}">
                  <a16:creationId xmlns:a16="http://schemas.microsoft.com/office/drawing/2014/main" id="{96241B87-9228-4535-804B-14410DB12301}"/>
                </a:ext>
              </a:extLst>
            </p:cNvPr>
            <p:cNvSpPr/>
            <p:nvPr/>
          </p:nvSpPr>
          <p:spPr bwMode="auto">
            <a:xfrm>
              <a:off x="5489" y="1344"/>
              <a:ext cx="69" cy="67"/>
            </a:xfrm>
            <a:custGeom>
              <a:avLst/>
              <a:gdLst>
                <a:gd name="T0" fmla="*/ 20 w 29"/>
                <a:gd name="T1" fmla="*/ 1 h 28"/>
                <a:gd name="T2" fmla="*/ 2 w 29"/>
                <a:gd name="T3" fmla="*/ 19 h 28"/>
                <a:gd name="T4" fmla="*/ 10 w 29"/>
                <a:gd name="T5" fmla="*/ 23 h 28"/>
                <a:gd name="T6" fmla="*/ 17 w 29"/>
                <a:gd name="T7" fmla="*/ 16 h 28"/>
                <a:gd name="T8" fmla="*/ 25 w 29"/>
                <a:gd name="T9" fmla="*/ 10 h 28"/>
                <a:gd name="T10" fmla="*/ 20 w 29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8">
                  <a:moveTo>
                    <a:pt x="20" y="1"/>
                  </a:moveTo>
                  <a:cubicBezTo>
                    <a:pt x="12" y="4"/>
                    <a:pt x="6" y="12"/>
                    <a:pt x="2" y="19"/>
                  </a:cubicBezTo>
                  <a:cubicBezTo>
                    <a:pt x="0" y="24"/>
                    <a:pt x="7" y="28"/>
                    <a:pt x="10" y="23"/>
                  </a:cubicBezTo>
                  <a:cubicBezTo>
                    <a:pt x="12" y="21"/>
                    <a:pt x="14" y="18"/>
                    <a:pt x="17" y="16"/>
                  </a:cubicBezTo>
                  <a:cubicBezTo>
                    <a:pt x="19" y="14"/>
                    <a:pt x="22" y="12"/>
                    <a:pt x="25" y="10"/>
                  </a:cubicBezTo>
                  <a:cubicBezTo>
                    <a:pt x="29" y="7"/>
                    <a:pt x="24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11" name="Freeform 45">
              <a:extLst>
                <a:ext uri="{FF2B5EF4-FFF2-40B4-BE49-F238E27FC236}">
                  <a16:creationId xmlns:a16="http://schemas.microsoft.com/office/drawing/2014/main" id="{0BB5CD57-328A-4DD3-B5DB-67B16A7E494B}"/>
                </a:ext>
              </a:extLst>
            </p:cNvPr>
            <p:cNvSpPr/>
            <p:nvPr/>
          </p:nvSpPr>
          <p:spPr bwMode="auto">
            <a:xfrm>
              <a:off x="5560" y="1273"/>
              <a:ext cx="55" cy="57"/>
            </a:xfrm>
            <a:custGeom>
              <a:avLst/>
              <a:gdLst>
                <a:gd name="T0" fmla="*/ 17 w 23"/>
                <a:gd name="T1" fmla="*/ 1 h 24"/>
                <a:gd name="T2" fmla="*/ 10 w 23"/>
                <a:gd name="T3" fmla="*/ 8 h 24"/>
                <a:gd name="T4" fmla="*/ 3 w 23"/>
                <a:gd name="T5" fmla="*/ 17 h 24"/>
                <a:gd name="T6" fmla="*/ 9 w 23"/>
                <a:gd name="T7" fmla="*/ 21 h 24"/>
                <a:gd name="T8" fmla="*/ 16 w 23"/>
                <a:gd name="T9" fmla="*/ 14 h 24"/>
                <a:gd name="T10" fmla="*/ 22 w 23"/>
                <a:gd name="T11" fmla="*/ 5 h 24"/>
                <a:gd name="T12" fmla="*/ 17 w 23"/>
                <a:gd name="T1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4">
                  <a:moveTo>
                    <a:pt x="17" y="1"/>
                  </a:moveTo>
                  <a:cubicBezTo>
                    <a:pt x="14" y="2"/>
                    <a:pt x="12" y="5"/>
                    <a:pt x="10" y="8"/>
                  </a:cubicBezTo>
                  <a:cubicBezTo>
                    <a:pt x="7" y="11"/>
                    <a:pt x="5" y="14"/>
                    <a:pt x="3" y="17"/>
                  </a:cubicBezTo>
                  <a:cubicBezTo>
                    <a:pt x="0" y="20"/>
                    <a:pt x="6" y="24"/>
                    <a:pt x="9" y="21"/>
                  </a:cubicBezTo>
                  <a:cubicBezTo>
                    <a:pt x="11" y="19"/>
                    <a:pt x="14" y="16"/>
                    <a:pt x="16" y="14"/>
                  </a:cubicBezTo>
                  <a:cubicBezTo>
                    <a:pt x="19" y="11"/>
                    <a:pt x="22" y="9"/>
                    <a:pt x="22" y="5"/>
                  </a:cubicBezTo>
                  <a:cubicBezTo>
                    <a:pt x="23" y="3"/>
                    <a:pt x="20" y="0"/>
                    <a:pt x="1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2" name="文本框 55">
            <a:extLst>
              <a:ext uri="{FF2B5EF4-FFF2-40B4-BE49-F238E27FC236}">
                <a16:creationId xmlns:a16="http://schemas.microsoft.com/office/drawing/2014/main" id="{16036563-4495-4848-88EC-DC51E30C0B16}"/>
              </a:ext>
            </a:extLst>
          </p:cNvPr>
          <p:cNvSpPr txBox="1"/>
          <p:nvPr/>
        </p:nvSpPr>
        <p:spPr>
          <a:xfrm>
            <a:off x="2197354" y="619768"/>
            <a:ext cx="659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solidFill>
                  <a:srgbClr val="404040"/>
                </a:solidFill>
                <a:cs typeface="+mn-ea"/>
                <a:sym typeface="+mn-lt"/>
              </a:rPr>
              <a:t>04</a:t>
            </a:r>
            <a:endParaRPr lang="zh-CN" altLang="en-US" sz="3200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0D39475-D9DB-455C-A186-E5F7DFF003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17519"/>
              </p:ext>
            </p:extLst>
          </p:nvPr>
        </p:nvGraphicFramePr>
        <p:xfrm>
          <a:off x="1730478" y="1279411"/>
          <a:ext cx="5378245" cy="22700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0283">
                  <a:extLst>
                    <a:ext uri="{9D8B030D-6E8A-4147-A177-3AD203B41FA5}">
                      <a16:colId xmlns:a16="http://schemas.microsoft.com/office/drawing/2014/main" val="3642107523"/>
                    </a:ext>
                  </a:extLst>
                </a:gridCol>
                <a:gridCol w="1877962">
                  <a:extLst>
                    <a:ext uri="{9D8B030D-6E8A-4147-A177-3AD203B41FA5}">
                      <a16:colId xmlns:a16="http://schemas.microsoft.com/office/drawing/2014/main" val="2786442208"/>
                    </a:ext>
                  </a:extLst>
                </a:gridCol>
              </a:tblGrid>
              <a:tr h="1286536">
                <a:tc>
                  <a:txBody>
                    <a:bodyPr/>
                    <a:lstStyle/>
                    <a:p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调整地图的大小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移动点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和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，</a:t>
                      </a:r>
                      <a:br>
                        <a:rPr lang="en-US" altLang="zh-CN" sz="1800" b="1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以调整地图的大小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隐藏点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和</a:t>
                      </a:r>
                      <a:r>
                        <a:rPr lang="en-GB" altLang="zh-CN" sz="1800" b="1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endParaRPr lang="en-US" sz="1800" b="1" kern="1200" dirty="0">
                        <a:solidFill>
                          <a:srgbClr val="3E3A3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80404"/>
                  </a:ext>
                </a:extLst>
              </a:tr>
              <a:tr h="983498">
                <a:tc grid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1" i="1" kern="1200" dirty="0">
                          <a:solidFill>
                            <a:srgbClr val="69696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备注：</a:t>
                      </a:r>
                      <a:endParaRPr lang="en-US" altLang="zh-CN" sz="1800" b="1" i="1" kern="1200" dirty="0">
                        <a:solidFill>
                          <a:srgbClr val="69696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1" i="1" kern="1200" dirty="0">
                          <a:solidFill>
                            <a:srgbClr val="69696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如果格线的间距与地图的比例匹配，创建</a:t>
                      </a:r>
                      <a:r>
                        <a:rPr lang="en-GB" sz="1800" b="1" i="1" kern="100" dirty="0">
                          <a:solidFill>
                            <a:srgbClr val="69696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3D</a:t>
                      </a:r>
                      <a:r>
                        <a:rPr lang="zh-CN" altLang="en-US" sz="1800" b="1" i="1" kern="100" dirty="0">
                          <a:solidFill>
                            <a:srgbClr val="696969"/>
                          </a:solidFill>
                        </a:rPr>
                        <a:t>模型时则更容易确保比例正确。</a:t>
                      </a:r>
                      <a:endParaRPr lang="en-US" sz="1800" b="1" i="1" kern="1200" dirty="0">
                        <a:solidFill>
                          <a:srgbClr val="69696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323494"/>
                  </a:ext>
                </a:extLst>
              </a:tr>
            </a:tbl>
          </a:graphicData>
        </a:graphic>
      </p:graphicFrame>
      <p:pic>
        <p:nvPicPr>
          <p:cNvPr id="53" name="Picture 52">
            <a:extLst>
              <a:ext uri="{FF2B5EF4-FFF2-40B4-BE49-F238E27FC236}">
                <a16:creationId xmlns:a16="http://schemas.microsoft.com/office/drawing/2014/main" id="{228F4F66-F2C0-4B33-9BC7-4BD635F9FF08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85" y="1279411"/>
            <a:ext cx="1252220" cy="78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04F9E892-D2B8-4F17-A319-7D5B7DDDD656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" t="10151" r="5898" b="2760"/>
          <a:stretch/>
        </p:blipFill>
        <p:spPr bwMode="auto">
          <a:xfrm>
            <a:off x="2275204" y="3531502"/>
            <a:ext cx="4593590" cy="1104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B8D8C7A-0BCB-43DF-96DE-5546789D282B}"/>
              </a:ext>
            </a:extLst>
          </p:cNvPr>
          <p:cNvCxnSpPr>
            <a:cxnSpLocks/>
          </p:cNvCxnSpPr>
          <p:nvPr/>
        </p:nvCxnSpPr>
        <p:spPr>
          <a:xfrm>
            <a:off x="3175000" y="4036004"/>
            <a:ext cx="0" cy="332796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6BC3E68-A688-4B98-827C-5D4E1E2483B2}"/>
              </a:ext>
            </a:extLst>
          </p:cNvPr>
          <p:cNvCxnSpPr>
            <a:cxnSpLocks/>
          </p:cNvCxnSpPr>
          <p:nvPr/>
        </p:nvCxnSpPr>
        <p:spPr>
          <a:xfrm>
            <a:off x="3886200" y="4036004"/>
            <a:ext cx="0" cy="332796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30B9E03-DA53-4307-AA36-F990E7829193}"/>
              </a:ext>
            </a:extLst>
          </p:cNvPr>
          <p:cNvCxnSpPr>
            <a:cxnSpLocks/>
          </p:cNvCxnSpPr>
          <p:nvPr/>
        </p:nvCxnSpPr>
        <p:spPr>
          <a:xfrm>
            <a:off x="4597400" y="4036004"/>
            <a:ext cx="0" cy="332796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1D0B3F5-9C5D-4960-8374-4A0E76FBC8B8}"/>
              </a:ext>
            </a:extLst>
          </p:cNvPr>
          <p:cNvCxnSpPr>
            <a:cxnSpLocks/>
          </p:cNvCxnSpPr>
          <p:nvPr/>
        </p:nvCxnSpPr>
        <p:spPr>
          <a:xfrm>
            <a:off x="5308600" y="4036004"/>
            <a:ext cx="0" cy="332796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2CAB339-5A49-4744-92AE-1BBC372F562D}"/>
              </a:ext>
            </a:extLst>
          </p:cNvPr>
          <p:cNvCxnSpPr>
            <a:cxnSpLocks/>
          </p:cNvCxnSpPr>
          <p:nvPr/>
        </p:nvCxnSpPr>
        <p:spPr>
          <a:xfrm>
            <a:off x="6019800" y="4036004"/>
            <a:ext cx="0" cy="332796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838534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6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A4475-52A4-46BD-BBC0-8590F16F3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47</a:t>
            </a:fld>
            <a:endParaRPr lang="zh-CN" altLang="en-US" dirty="0"/>
          </a:p>
        </p:txBody>
      </p:sp>
      <p:grpSp>
        <p:nvGrpSpPr>
          <p:cNvPr id="70" name="Group 4">
            <a:extLst>
              <a:ext uri="{FF2B5EF4-FFF2-40B4-BE49-F238E27FC236}">
                <a16:creationId xmlns:a16="http://schemas.microsoft.com/office/drawing/2014/main" id="{553410CF-182D-4AFA-8636-084A5C086FF9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1860444" y="767704"/>
            <a:ext cx="1133478" cy="621619"/>
            <a:chOff x="3326" y="771"/>
            <a:chExt cx="2348" cy="95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1" name="Freeform 5">
              <a:extLst>
                <a:ext uri="{FF2B5EF4-FFF2-40B4-BE49-F238E27FC236}">
                  <a16:creationId xmlns:a16="http://schemas.microsoft.com/office/drawing/2014/main" id="{9997A38E-3E88-44C2-9F16-3772F434CC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6" y="771"/>
              <a:ext cx="2348" cy="954"/>
            </a:xfrm>
            <a:custGeom>
              <a:avLst/>
              <a:gdLst>
                <a:gd name="T0" fmla="*/ 969 w 991"/>
                <a:gd name="T1" fmla="*/ 166 h 401"/>
                <a:gd name="T2" fmla="*/ 911 w 991"/>
                <a:gd name="T3" fmla="*/ 115 h 401"/>
                <a:gd name="T4" fmla="*/ 851 w 991"/>
                <a:gd name="T5" fmla="*/ 67 h 401"/>
                <a:gd name="T6" fmla="*/ 780 w 991"/>
                <a:gd name="T7" fmla="*/ 16 h 401"/>
                <a:gd name="T8" fmla="*/ 774 w 991"/>
                <a:gd name="T9" fmla="*/ 17 h 401"/>
                <a:gd name="T10" fmla="*/ 770 w 991"/>
                <a:gd name="T11" fmla="*/ 16 h 401"/>
                <a:gd name="T12" fmla="*/ 354 w 991"/>
                <a:gd name="T13" fmla="*/ 3 h 401"/>
                <a:gd name="T14" fmla="*/ 149 w 991"/>
                <a:gd name="T15" fmla="*/ 2 h 401"/>
                <a:gd name="T16" fmla="*/ 44 w 991"/>
                <a:gd name="T17" fmla="*/ 3 h 401"/>
                <a:gd name="T18" fmla="*/ 9 w 991"/>
                <a:gd name="T19" fmla="*/ 34 h 401"/>
                <a:gd name="T20" fmla="*/ 6 w 991"/>
                <a:gd name="T21" fmla="*/ 38 h 401"/>
                <a:gd name="T22" fmla="*/ 3 w 991"/>
                <a:gd name="T23" fmla="*/ 263 h 401"/>
                <a:gd name="T24" fmla="*/ 2 w 991"/>
                <a:gd name="T25" fmla="*/ 319 h 401"/>
                <a:gd name="T26" fmla="*/ 4 w 991"/>
                <a:gd name="T27" fmla="*/ 363 h 401"/>
                <a:gd name="T28" fmla="*/ 63 w 991"/>
                <a:gd name="T29" fmla="*/ 388 h 401"/>
                <a:gd name="T30" fmla="*/ 514 w 991"/>
                <a:gd name="T31" fmla="*/ 399 h 401"/>
                <a:gd name="T32" fmla="*/ 768 w 991"/>
                <a:gd name="T33" fmla="*/ 392 h 401"/>
                <a:gd name="T34" fmla="*/ 772 w 991"/>
                <a:gd name="T35" fmla="*/ 391 h 401"/>
                <a:gd name="T36" fmla="*/ 778 w 991"/>
                <a:gd name="T37" fmla="*/ 391 h 401"/>
                <a:gd name="T38" fmla="*/ 901 w 991"/>
                <a:gd name="T39" fmla="*/ 317 h 401"/>
                <a:gd name="T40" fmla="*/ 952 w 991"/>
                <a:gd name="T41" fmla="*/ 270 h 401"/>
                <a:gd name="T42" fmla="*/ 987 w 991"/>
                <a:gd name="T43" fmla="*/ 214 h 401"/>
                <a:gd name="T44" fmla="*/ 969 w 991"/>
                <a:gd name="T45" fmla="*/ 166 h 401"/>
                <a:gd name="T46" fmla="*/ 970 w 991"/>
                <a:gd name="T47" fmla="*/ 222 h 401"/>
                <a:gd name="T48" fmla="*/ 879 w 991"/>
                <a:gd name="T49" fmla="*/ 316 h 401"/>
                <a:gd name="T50" fmla="*/ 772 w 991"/>
                <a:gd name="T51" fmla="*/ 380 h 401"/>
                <a:gd name="T52" fmla="*/ 771 w 991"/>
                <a:gd name="T53" fmla="*/ 380 h 401"/>
                <a:gd name="T54" fmla="*/ 768 w 991"/>
                <a:gd name="T55" fmla="*/ 379 h 401"/>
                <a:gd name="T56" fmla="*/ 349 w 991"/>
                <a:gd name="T57" fmla="*/ 386 h 401"/>
                <a:gd name="T58" fmla="*/ 142 w 991"/>
                <a:gd name="T59" fmla="*/ 380 h 401"/>
                <a:gd name="T60" fmla="*/ 38 w 991"/>
                <a:gd name="T61" fmla="*/ 374 h 401"/>
                <a:gd name="T62" fmla="*/ 14 w 991"/>
                <a:gd name="T63" fmla="*/ 329 h 401"/>
                <a:gd name="T64" fmla="*/ 15 w 991"/>
                <a:gd name="T65" fmla="*/ 276 h 401"/>
                <a:gd name="T66" fmla="*/ 14 w 991"/>
                <a:gd name="T67" fmla="*/ 38 h 401"/>
                <a:gd name="T68" fmla="*/ 14 w 991"/>
                <a:gd name="T69" fmla="*/ 37 h 401"/>
                <a:gd name="T70" fmla="*/ 66 w 991"/>
                <a:gd name="T71" fmla="*/ 15 h 401"/>
                <a:gd name="T72" fmla="*/ 112 w 991"/>
                <a:gd name="T73" fmla="*/ 15 h 401"/>
                <a:gd name="T74" fmla="*/ 208 w 991"/>
                <a:gd name="T75" fmla="*/ 15 h 401"/>
                <a:gd name="T76" fmla="*/ 393 w 991"/>
                <a:gd name="T77" fmla="*/ 17 h 401"/>
                <a:gd name="T78" fmla="*/ 770 w 991"/>
                <a:gd name="T79" fmla="*/ 29 h 401"/>
                <a:gd name="T80" fmla="*/ 776 w 991"/>
                <a:gd name="T81" fmla="*/ 25 h 401"/>
                <a:gd name="T82" fmla="*/ 830 w 991"/>
                <a:gd name="T83" fmla="*/ 68 h 401"/>
                <a:gd name="T84" fmla="*/ 886 w 991"/>
                <a:gd name="T85" fmla="*/ 114 h 401"/>
                <a:gd name="T86" fmla="*/ 941 w 991"/>
                <a:gd name="T87" fmla="*/ 160 h 401"/>
                <a:gd name="T88" fmla="*/ 970 w 991"/>
                <a:gd name="T89" fmla="*/ 222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91" h="401">
                  <a:moveTo>
                    <a:pt x="969" y="166"/>
                  </a:moveTo>
                  <a:cubicBezTo>
                    <a:pt x="951" y="148"/>
                    <a:pt x="930" y="132"/>
                    <a:pt x="911" y="115"/>
                  </a:cubicBezTo>
                  <a:cubicBezTo>
                    <a:pt x="891" y="99"/>
                    <a:pt x="871" y="83"/>
                    <a:pt x="851" y="67"/>
                  </a:cubicBezTo>
                  <a:cubicBezTo>
                    <a:pt x="828" y="49"/>
                    <a:pt x="805" y="29"/>
                    <a:pt x="780" y="16"/>
                  </a:cubicBezTo>
                  <a:cubicBezTo>
                    <a:pt x="777" y="15"/>
                    <a:pt x="775" y="15"/>
                    <a:pt x="774" y="17"/>
                  </a:cubicBezTo>
                  <a:cubicBezTo>
                    <a:pt x="773" y="16"/>
                    <a:pt x="772" y="16"/>
                    <a:pt x="770" y="16"/>
                  </a:cubicBezTo>
                  <a:cubicBezTo>
                    <a:pt x="631" y="10"/>
                    <a:pt x="493" y="5"/>
                    <a:pt x="354" y="3"/>
                  </a:cubicBezTo>
                  <a:cubicBezTo>
                    <a:pt x="285" y="2"/>
                    <a:pt x="217" y="2"/>
                    <a:pt x="149" y="2"/>
                  </a:cubicBezTo>
                  <a:cubicBezTo>
                    <a:pt x="114" y="2"/>
                    <a:pt x="78" y="0"/>
                    <a:pt x="44" y="3"/>
                  </a:cubicBezTo>
                  <a:cubicBezTo>
                    <a:pt x="26" y="5"/>
                    <a:pt x="6" y="14"/>
                    <a:pt x="9" y="34"/>
                  </a:cubicBezTo>
                  <a:cubicBezTo>
                    <a:pt x="8" y="34"/>
                    <a:pt x="6" y="35"/>
                    <a:pt x="6" y="38"/>
                  </a:cubicBezTo>
                  <a:cubicBezTo>
                    <a:pt x="2" y="113"/>
                    <a:pt x="3" y="188"/>
                    <a:pt x="3" y="263"/>
                  </a:cubicBezTo>
                  <a:cubicBezTo>
                    <a:pt x="2" y="282"/>
                    <a:pt x="2" y="301"/>
                    <a:pt x="2" y="319"/>
                  </a:cubicBezTo>
                  <a:cubicBezTo>
                    <a:pt x="2" y="333"/>
                    <a:pt x="0" y="349"/>
                    <a:pt x="4" y="363"/>
                  </a:cubicBezTo>
                  <a:cubicBezTo>
                    <a:pt x="11" y="389"/>
                    <a:pt x="41" y="387"/>
                    <a:pt x="63" y="388"/>
                  </a:cubicBezTo>
                  <a:cubicBezTo>
                    <a:pt x="213" y="397"/>
                    <a:pt x="364" y="401"/>
                    <a:pt x="514" y="399"/>
                  </a:cubicBezTo>
                  <a:cubicBezTo>
                    <a:pt x="599" y="398"/>
                    <a:pt x="683" y="396"/>
                    <a:pt x="768" y="392"/>
                  </a:cubicBezTo>
                  <a:cubicBezTo>
                    <a:pt x="770" y="392"/>
                    <a:pt x="771" y="392"/>
                    <a:pt x="772" y="391"/>
                  </a:cubicBezTo>
                  <a:cubicBezTo>
                    <a:pt x="774" y="392"/>
                    <a:pt x="776" y="392"/>
                    <a:pt x="778" y="391"/>
                  </a:cubicBezTo>
                  <a:cubicBezTo>
                    <a:pt x="821" y="369"/>
                    <a:pt x="863" y="346"/>
                    <a:pt x="901" y="317"/>
                  </a:cubicBezTo>
                  <a:cubicBezTo>
                    <a:pt x="919" y="303"/>
                    <a:pt x="937" y="287"/>
                    <a:pt x="952" y="270"/>
                  </a:cubicBezTo>
                  <a:cubicBezTo>
                    <a:pt x="966" y="254"/>
                    <a:pt x="983" y="235"/>
                    <a:pt x="987" y="214"/>
                  </a:cubicBezTo>
                  <a:cubicBezTo>
                    <a:pt x="991" y="195"/>
                    <a:pt x="982" y="179"/>
                    <a:pt x="969" y="166"/>
                  </a:cubicBezTo>
                  <a:close/>
                  <a:moveTo>
                    <a:pt x="970" y="222"/>
                  </a:moveTo>
                  <a:cubicBezTo>
                    <a:pt x="952" y="260"/>
                    <a:pt x="912" y="292"/>
                    <a:pt x="879" y="316"/>
                  </a:cubicBezTo>
                  <a:cubicBezTo>
                    <a:pt x="845" y="340"/>
                    <a:pt x="808" y="360"/>
                    <a:pt x="772" y="380"/>
                  </a:cubicBezTo>
                  <a:cubicBezTo>
                    <a:pt x="772" y="380"/>
                    <a:pt x="772" y="380"/>
                    <a:pt x="771" y="380"/>
                  </a:cubicBezTo>
                  <a:cubicBezTo>
                    <a:pt x="770" y="379"/>
                    <a:pt x="769" y="379"/>
                    <a:pt x="768" y="379"/>
                  </a:cubicBezTo>
                  <a:cubicBezTo>
                    <a:pt x="629" y="386"/>
                    <a:pt x="489" y="388"/>
                    <a:pt x="349" y="386"/>
                  </a:cubicBezTo>
                  <a:cubicBezTo>
                    <a:pt x="280" y="385"/>
                    <a:pt x="211" y="383"/>
                    <a:pt x="142" y="380"/>
                  </a:cubicBezTo>
                  <a:cubicBezTo>
                    <a:pt x="107" y="378"/>
                    <a:pt x="72" y="378"/>
                    <a:pt x="38" y="374"/>
                  </a:cubicBezTo>
                  <a:cubicBezTo>
                    <a:pt x="12" y="371"/>
                    <a:pt x="14" y="350"/>
                    <a:pt x="14" y="329"/>
                  </a:cubicBezTo>
                  <a:cubicBezTo>
                    <a:pt x="15" y="312"/>
                    <a:pt x="15" y="294"/>
                    <a:pt x="15" y="276"/>
                  </a:cubicBezTo>
                  <a:cubicBezTo>
                    <a:pt x="15" y="197"/>
                    <a:pt x="18" y="117"/>
                    <a:pt x="14" y="38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20" y="14"/>
                    <a:pt x="47" y="15"/>
                    <a:pt x="66" y="15"/>
                  </a:cubicBezTo>
                  <a:cubicBezTo>
                    <a:pt x="81" y="15"/>
                    <a:pt x="97" y="15"/>
                    <a:pt x="112" y="15"/>
                  </a:cubicBezTo>
                  <a:cubicBezTo>
                    <a:pt x="144" y="15"/>
                    <a:pt x="176" y="15"/>
                    <a:pt x="208" y="15"/>
                  </a:cubicBezTo>
                  <a:cubicBezTo>
                    <a:pt x="270" y="16"/>
                    <a:pt x="332" y="16"/>
                    <a:pt x="393" y="17"/>
                  </a:cubicBezTo>
                  <a:cubicBezTo>
                    <a:pt x="519" y="19"/>
                    <a:pt x="645" y="23"/>
                    <a:pt x="770" y="29"/>
                  </a:cubicBezTo>
                  <a:cubicBezTo>
                    <a:pt x="773" y="29"/>
                    <a:pt x="775" y="27"/>
                    <a:pt x="776" y="25"/>
                  </a:cubicBezTo>
                  <a:cubicBezTo>
                    <a:pt x="792" y="41"/>
                    <a:pt x="812" y="54"/>
                    <a:pt x="830" y="68"/>
                  </a:cubicBezTo>
                  <a:cubicBezTo>
                    <a:pt x="849" y="83"/>
                    <a:pt x="867" y="98"/>
                    <a:pt x="886" y="114"/>
                  </a:cubicBezTo>
                  <a:cubicBezTo>
                    <a:pt x="905" y="129"/>
                    <a:pt x="923" y="145"/>
                    <a:pt x="941" y="160"/>
                  </a:cubicBezTo>
                  <a:cubicBezTo>
                    <a:pt x="959" y="176"/>
                    <a:pt x="982" y="195"/>
                    <a:pt x="970" y="2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id="{41603308-F7E7-448D-A2CB-696A9743B9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02" y="1201"/>
              <a:ext cx="123" cy="129"/>
            </a:xfrm>
            <a:custGeom>
              <a:avLst/>
              <a:gdLst>
                <a:gd name="T0" fmla="*/ 51 w 52"/>
                <a:gd name="T1" fmla="*/ 28 h 54"/>
                <a:gd name="T2" fmla="*/ 44 w 52"/>
                <a:gd name="T3" fmla="*/ 13 h 54"/>
                <a:gd name="T4" fmla="*/ 32 w 52"/>
                <a:gd name="T5" fmla="*/ 1 h 54"/>
                <a:gd name="T6" fmla="*/ 19 w 52"/>
                <a:gd name="T7" fmla="*/ 3 h 54"/>
                <a:gd name="T8" fmla="*/ 0 w 52"/>
                <a:gd name="T9" fmla="*/ 29 h 54"/>
                <a:gd name="T10" fmla="*/ 26 w 52"/>
                <a:gd name="T11" fmla="*/ 53 h 54"/>
                <a:gd name="T12" fmla="*/ 51 w 52"/>
                <a:gd name="T13" fmla="*/ 28 h 54"/>
                <a:gd name="T14" fmla="*/ 26 w 52"/>
                <a:gd name="T15" fmla="*/ 42 h 54"/>
                <a:gd name="T16" fmla="*/ 11 w 52"/>
                <a:gd name="T17" fmla="*/ 29 h 54"/>
                <a:gd name="T18" fmla="*/ 16 w 52"/>
                <a:gd name="T19" fmla="*/ 18 h 54"/>
                <a:gd name="T20" fmla="*/ 25 w 52"/>
                <a:gd name="T21" fmla="*/ 12 h 54"/>
                <a:gd name="T22" fmla="*/ 27 w 52"/>
                <a:gd name="T23" fmla="*/ 10 h 54"/>
                <a:gd name="T24" fmla="*/ 26 w 52"/>
                <a:gd name="T25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54">
                  <a:moveTo>
                    <a:pt x="51" y="28"/>
                  </a:moveTo>
                  <a:cubicBezTo>
                    <a:pt x="50" y="23"/>
                    <a:pt x="48" y="17"/>
                    <a:pt x="44" y="13"/>
                  </a:cubicBezTo>
                  <a:cubicBezTo>
                    <a:pt x="46" y="7"/>
                    <a:pt x="37" y="2"/>
                    <a:pt x="32" y="1"/>
                  </a:cubicBezTo>
                  <a:cubicBezTo>
                    <a:pt x="28" y="0"/>
                    <a:pt x="23" y="1"/>
                    <a:pt x="19" y="3"/>
                  </a:cubicBezTo>
                  <a:cubicBezTo>
                    <a:pt x="8" y="4"/>
                    <a:pt x="0" y="20"/>
                    <a:pt x="0" y="29"/>
                  </a:cubicBezTo>
                  <a:cubicBezTo>
                    <a:pt x="0" y="44"/>
                    <a:pt x="12" y="54"/>
                    <a:pt x="26" y="53"/>
                  </a:cubicBezTo>
                  <a:cubicBezTo>
                    <a:pt x="40" y="53"/>
                    <a:pt x="52" y="43"/>
                    <a:pt x="51" y="28"/>
                  </a:cubicBezTo>
                  <a:close/>
                  <a:moveTo>
                    <a:pt x="26" y="42"/>
                  </a:moveTo>
                  <a:cubicBezTo>
                    <a:pt x="18" y="42"/>
                    <a:pt x="11" y="37"/>
                    <a:pt x="11" y="29"/>
                  </a:cubicBezTo>
                  <a:cubicBezTo>
                    <a:pt x="11" y="25"/>
                    <a:pt x="13" y="21"/>
                    <a:pt x="16" y="18"/>
                  </a:cubicBezTo>
                  <a:cubicBezTo>
                    <a:pt x="18" y="15"/>
                    <a:pt x="22" y="14"/>
                    <a:pt x="25" y="12"/>
                  </a:cubicBezTo>
                  <a:cubicBezTo>
                    <a:pt x="26" y="11"/>
                    <a:pt x="26" y="11"/>
                    <a:pt x="27" y="10"/>
                  </a:cubicBezTo>
                  <a:cubicBezTo>
                    <a:pt x="40" y="17"/>
                    <a:pt x="45" y="40"/>
                    <a:pt x="2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7">
              <a:extLst>
                <a:ext uri="{FF2B5EF4-FFF2-40B4-BE49-F238E27FC236}">
                  <a16:creationId xmlns:a16="http://schemas.microsoft.com/office/drawing/2014/main" id="{A8C6DD86-1D47-45A1-B0F0-40DBC03DE2C2}"/>
                </a:ext>
              </a:extLst>
            </p:cNvPr>
            <p:cNvSpPr/>
            <p:nvPr/>
          </p:nvSpPr>
          <p:spPr bwMode="auto">
            <a:xfrm>
              <a:off x="3375" y="1549"/>
              <a:ext cx="76" cy="100"/>
            </a:xfrm>
            <a:custGeom>
              <a:avLst/>
              <a:gdLst>
                <a:gd name="T0" fmla="*/ 28 w 32"/>
                <a:gd name="T1" fmla="*/ 31 h 42"/>
                <a:gd name="T2" fmla="*/ 14 w 32"/>
                <a:gd name="T3" fmla="*/ 22 h 42"/>
                <a:gd name="T4" fmla="*/ 15 w 32"/>
                <a:gd name="T5" fmla="*/ 5 h 42"/>
                <a:gd name="T6" fmla="*/ 11 w 32"/>
                <a:gd name="T7" fmla="*/ 2 h 42"/>
                <a:gd name="T8" fmla="*/ 4 w 32"/>
                <a:gd name="T9" fmla="*/ 26 h 42"/>
                <a:gd name="T10" fmla="*/ 28 w 32"/>
                <a:gd name="T11" fmla="*/ 40 h 42"/>
                <a:gd name="T12" fmla="*/ 28 w 32"/>
                <a:gd name="T13" fmla="*/ 3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42">
                  <a:moveTo>
                    <a:pt x="28" y="31"/>
                  </a:moveTo>
                  <a:cubicBezTo>
                    <a:pt x="22" y="29"/>
                    <a:pt x="17" y="28"/>
                    <a:pt x="14" y="22"/>
                  </a:cubicBezTo>
                  <a:cubicBezTo>
                    <a:pt x="12" y="17"/>
                    <a:pt x="12" y="10"/>
                    <a:pt x="15" y="5"/>
                  </a:cubicBezTo>
                  <a:cubicBezTo>
                    <a:pt x="16" y="3"/>
                    <a:pt x="14" y="0"/>
                    <a:pt x="11" y="2"/>
                  </a:cubicBezTo>
                  <a:cubicBezTo>
                    <a:pt x="4" y="8"/>
                    <a:pt x="0" y="17"/>
                    <a:pt x="4" y="26"/>
                  </a:cubicBezTo>
                  <a:cubicBezTo>
                    <a:pt x="8" y="35"/>
                    <a:pt x="18" y="42"/>
                    <a:pt x="28" y="40"/>
                  </a:cubicBezTo>
                  <a:cubicBezTo>
                    <a:pt x="32" y="39"/>
                    <a:pt x="32" y="33"/>
                    <a:pt x="28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4" name="Freeform 8">
              <a:extLst>
                <a:ext uri="{FF2B5EF4-FFF2-40B4-BE49-F238E27FC236}">
                  <a16:creationId xmlns:a16="http://schemas.microsoft.com/office/drawing/2014/main" id="{F7FD735D-FD34-4CF9-B806-FE86F6FF7DCB}"/>
                </a:ext>
              </a:extLst>
            </p:cNvPr>
            <p:cNvSpPr/>
            <p:nvPr/>
          </p:nvSpPr>
          <p:spPr bwMode="auto">
            <a:xfrm>
              <a:off x="3382" y="1437"/>
              <a:ext cx="27" cy="79"/>
            </a:xfrm>
            <a:custGeom>
              <a:avLst/>
              <a:gdLst>
                <a:gd name="T0" fmla="*/ 9 w 11"/>
                <a:gd name="T1" fmla="*/ 3 h 33"/>
                <a:gd name="T2" fmla="*/ 2 w 11"/>
                <a:gd name="T3" fmla="*/ 3 h 33"/>
                <a:gd name="T4" fmla="*/ 1 w 11"/>
                <a:gd name="T5" fmla="*/ 15 h 33"/>
                <a:gd name="T6" fmla="*/ 3 w 11"/>
                <a:gd name="T7" fmla="*/ 29 h 33"/>
                <a:gd name="T8" fmla="*/ 9 w 11"/>
                <a:gd name="T9" fmla="*/ 29 h 33"/>
                <a:gd name="T10" fmla="*/ 10 w 11"/>
                <a:gd name="T11" fmla="*/ 15 h 33"/>
                <a:gd name="T12" fmla="*/ 9 w 11"/>
                <a:gd name="T13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3">
                  <a:moveTo>
                    <a:pt x="9" y="3"/>
                  </a:moveTo>
                  <a:cubicBezTo>
                    <a:pt x="8" y="0"/>
                    <a:pt x="3" y="0"/>
                    <a:pt x="2" y="3"/>
                  </a:cubicBezTo>
                  <a:cubicBezTo>
                    <a:pt x="0" y="7"/>
                    <a:pt x="1" y="11"/>
                    <a:pt x="1" y="15"/>
                  </a:cubicBezTo>
                  <a:cubicBezTo>
                    <a:pt x="2" y="20"/>
                    <a:pt x="2" y="24"/>
                    <a:pt x="3" y="29"/>
                  </a:cubicBezTo>
                  <a:cubicBezTo>
                    <a:pt x="3" y="33"/>
                    <a:pt x="8" y="33"/>
                    <a:pt x="9" y="29"/>
                  </a:cubicBezTo>
                  <a:cubicBezTo>
                    <a:pt x="9" y="24"/>
                    <a:pt x="10" y="20"/>
                    <a:pt x="10" y="15"/>
                  </a:cubicBezTo>
                  <a:cubicBezTo>
                    <a:pt x="10" y="11"/>
                    <a:pt x="11" y="7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5" name="Freeform 9">
              <a:extLst>
                <a:ext uri="{FF2B5EF4-FFF2-40B4-BE49-F238E27FC236}">
                  <a16:creationId xmlns:a16="http://schemas.microsoft.com/office/drawing/2014/main" id="{775E19F0-D4E0-4132-BD6B-0F31A2AD326E}"/>
                </a:ext>
              </a:extLst>
            </p:cNvPr>
            <p:cNvSpPr/>
            <p:nvPr/>
          </p:nvSpPr>
          <p:spPr bwMode="auto">
            <a:xfrm>
              <a:off x="3380" y="1285"/>
              <a:ext cx="31" cy="86"/>
            </a:xfrm>
            <a:custGeom>
              <a:avLst/>
              <a:gdLst>
                <a:gd name="T0" fmla="*/ 9 w 13"/>
                <a:gd name="T1" fmla="*/ 1 h 36"/>
                <a:gd name="T2" fmla="*/ 4 w 13"/>
                <a:gd name="T3" fmla="*/ 1 h 36"/>
                <a:gd name="T4" fmla="*/ 2 w 13"/>
                <a:gd name="T5" fmla="*/ 16 h 36"/>
                <a:gd name="T6" fmla="*/ 4 w 13"/>
                <a:gd name="T7" fmla="*/ 34 h 36"/>
                <a:gd name="T8" fmla="*/ 9 w 13"/>
                <a:gd name="T9" fmla="*/ 34 h 36"/>
                <a:gd name="T10" fmla="*/ 11 w 13"/>
                <a:gd name="T11" fmla="*/ 16 h 36"/>
                <a:gd name="T12" fmla="*/ 9 w 13"/>
                <a:gd name="T1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6">
                  <a:moveTo>
                    <a:pt x="9" y="1"/>
                  </a:moveTo>
                  <a:cubicBezTo>
                    <a:pt x="8" y="0"/>
                    <a:pt x="5" y="0"/>
                    <a:pt x="4" y="1"/>
                  </a:cubicBezTo>
                  <a:cubicBezTo>
                    <a:pt x="0" y="6"/>
                    <a:pt x="2" y="11"/>
                    <a:pt x="2" y="16"/>
                  </a:cubicBezTo>
                  <a:cubicBezTo>
                    <a:pt x="2" y="22"/>
                    <a:pt x="3" y="28"/>
                    <a:pt x="4" y="34"/>
                  </a:cubicBezTo>
                  <a:cubicBezTo>
                    <a:pt x="5" y="36"/>
                    <a:pt x="9" y="36"/>
                    <a:pt x="9" y="34"/>
                  </a:cubicBezTo>
                  <a:cubicBezTo>
                    <a:pt x="10" y="28"/>
                    <a:pt x="11" y="22"/>
                    <a:pt x="11" y="16"/>
                  </a:cubicBezTo>
                  <a:cubicBezTo>
                    <a:pt x="12" y="11"/>
                    <a:pt x="13" y="6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6" name="Freeform 10">
              <a:extLst>
                <a:ext uri="{FF2B5EF4-FFF2-40B4-BE49-F238E27FC236}">
                  <a16:creationId xmlns:a16="http://schemas.microsoft.com/office/drawing/2014/main" id="{29785D45-44E2-448F-AAA0-D49BBC71D3EA}"/>
                </a:ext>
              </a:extLst>
            </p:cNvPr>
            <p:cNvSpPr/>
            <p:nvPr/>
          </p:nvSpPr>
          <p:spPr bwMode="auto">
            <a:xfrm>
              <a:off x="3380" y="1132"/>
              <a:ext cx="31" cy="89"/>
            </a:xfrm>
            <a:custGeom>
              <a:avLst/>
              <a:gdLst>
                <a:gd name="T0" fmla="*/ 8 w 13"/>
                <a:gd name="T1" fmla="*/ 4 h 37"/>
                <a:gd name="T2" fmla="*/ 0 w 13"/>
                <a:gd name="T3" fmla="*/ 6 h 37"/>
                <a:gd name="T4" fmla="*/ 2 w 13"/>
                <a:gd name="T5" fmla="*/ 18 h 37"/>
                <a:gd name="T6" fmla="*/ 3 w 13"/>
                <a:gd name="T7" fmla="*/ 32 h 37"/>
                <a:gd name="T8" fmla="*/ 10 w 13"/>
                <a:gd name="T9" fmla="*/ 33 h 37"/>
                <a:gd name="T10" fmla="*/ 8 w 13"/>
                <a:gd name="T11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7">
                  <a:moveTo>
                    <a:pt x="8" y="4"/>
                  </a:moveTo>
                  <a:cubicBezTo>
                    <a:pt x="6" y="0"/>
                    <a:pt x="1" y="2"/>
                    <a:pt x="0" y="6"/>
                  </a:cubicBezTo>
                  <a:cubicBezTo>
                    <a:pt x="0" y="10"/>
                    <a:pt x="2" y="14"/>
                    <a:pt x="2" y="18"/>
                  </a:cubicBezTo>
                  <a:cubicBezTo>
                    <a:pt x="3" y="23"/>
                    <a:pt x="3" y="28"/>
                    <a:pt x="3" y="32"/>
                  </a:cubicBezTo>
                  <a:cubicBezTo>
                    <a:pt x="3" y="36"/>
                    <a:pt x="9" y="37"/>
                    <a:pt x="10" y="33"/>
                  </a:cubicBezTo>
                  <a:cubicBezTo>
                    <a:pt x="12" y="25"/>
                    <a:pt x="13" y="12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7" name="Freeform 11">
              <a:extLst>
                <a:ext uri="{FF2B5EF4-FFF2-40B4-BE49-F238E27FC236}">
                  <a16:creationId xmlns:a16="http://schemas.microsoft.com/office/drawing/2014/main" id="{904095EE-7588-4706-A267-3A8D99D673EA}"/>
                </a:ext>
              </a:extLst>
            </p:cNvPr>
            <p:cNvSpPr/>
            <p:nvPr/>
          </p:nvSpPr>
          <p:spPr bwMode="auto">
            <a:xfrm>
              <a:off x="3390" y="985"/>
              <a:ext cx="33" cy="88"/>
            </a:xfrm>
            <a:custGeom>
              <a:avLst/>
              <a:gdLst>
                <a:gd name="T0" fmla="*/ 7 w 14"/>
                <a:gd name="T1" fmla="*/ 3 h 37"/>
                <a:gd name="T2" fmla="*/ 0 w 14"/>
                <a:gd name="T3" fmla="*/ 6 h 37"/>
                <a:gd name="T4" fmla="*/ 2 w 14"/>
                <a:gd name="T5" fmla="*/ 17 h 37"/>
                <a:gd name="T6" fmla="*/ 2 w 14"/>
                <a:gd name="T7" fmla="*/ 31 h 37"/>
                <a:gd name="T8" fmla="*/ 8 w 14"/>
                <a:gd name="T9" fmla="*/ 33 h 37"/>
                <a:gd name="T10" fmla="*/ 7 w 14"/>
                <a:gd name="T11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7">
                  <a:moveTo>
                    <a:pt x="7" y="3"/>
                  </a:moveTo>
                  <a:cubicBezTo>
                    <a:pt x="4" y="0"/>
                    <a:pt x="0" y="2"/>
                    <a:pt x="0" y="6"/>
                  </a:cubicBezTo>
                  <a:cubicBezTo>
                    <a:pt x="0" y="10"/>
                    <a:pt x="2" y="13"/>
                    <a:pt x="2" y="17"/>
                  </a:cubicBezTo>
                  <a:cubicBezTo>
                    <a:pt x="3" y="22"/>
                    <a:pt x="3" y="27"/>
                    <a:pt x="2" y="31"/>
                  </a:cubicBezTo>
                  <a:cubicBezTo>
                    <a:pt x="1" y="36"/>
                    <a:pt x="7" y="37"/>
                    <a:pt x="8" y="33"/>
                  </a:cubicBezTo>
                  <a:cubicBezTo>
                    <a:pt x="11" y="25"/>
                    <a:pt x="14" y="10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 12">
              <a:extLst>
                <a:ext uri="{FF2B5EF4-FFF2-40B4-BE49-F238E27FC236}">
                  <a16:creationId xmlns:a16="http://schemas.microsoft.com/office/drawing/2014/main" id="{9CB82380-7DE4-464A-AF5B-3CFF612790ED}"/>
                </a:ext>
              </a:extLst>
            </p:cNvPr>
            <p:cNvSpPr/>
            <p:nvPr/>
          </p:nvSpPr>
          <p:spPr bwMode="auto">
            <a:xfrm>
              <a:off x="3390" y="823"/>
              <a:ext cx="59" cy="88"/>
            </a:xfrm>
            <a:custGeom>
              <a:avLst/>
              <a:gdLst>
                <a:gd name="T0" fmla="*/ 23 w 25"/>
                <a:gd name="T1" fmla="*/ 6 h 37"/>
                <a:gd name="T2" fmla="*/ 4 w 25"/>
                <a:gd name="T3" fmla="*/ 15 h 37"/>
                <a:gd name="T4" fmla="*/ 7 w 25"/>
                <a:gd name="T5" fmla="*/ 36 h 37"/>
                <a:gd name="T6" fmla="*/ 11 w 25"/>
                <a:gd name="T7" fmla="*/ 34 h 37"/>
                <a:gd name="T8" fmla="*/ 13 w 25"/>
                <a:gd name="T9" fmla="*/ 20 h 37"/>
                <a:gd name="T10" fmla="*/ 24 w 25"/>
                <a:gd name="T11" fmla="*/ 11 h 37"/>
                <a:gd name="T12" fmla="*/ 23 w 25"/>
                <a:gd name="T13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7">
                  <a:moveTo>
                    <a:pt x="23" y="6"/>
                  </a:moveTo>
                  <a:cubicBezTo>
                    <a:pt x="17" y="0"/>
                    <a:pt x="7" y="9"/>
                    <a:pt x="4" y="15"/>
                  </a:cubicBezTo>
                  <a:cubicBezTo>
                    <a:pt x="0" y="22"/>
                    <a:pt x="1" y="31"/>
                    <a:pt x="7" y="36"/>
                  </a:cubicBezTo>
                  <a:cubicBezTo>
                    <a:pt x="8" y="37"/>
                    <a:pt x="11" y="36"/>
                    <a:pt x="11" y="34"/>
                  </a:cubicBezTo>
                  <a:cubicBezTo>
                    <a:pt x="9" y="29"/>
                    <a:pt x="10" y="24"/>
                    <a:pt x="13" y="20"/>
                  </a:cubicBezTo>
                  <a:cubicBezTo>
                    <a:pt x="16" y="15"/>
                    <a:pt x="21" y="15"/>
                    <a:pt x="24" y="11"/>
                  </a:cubicBezTo>
                  <a:cubicBezTo>
                    <a:pt x="25" y="10"/>
                    <a:pt x="25" y="7"/>
                    <a:pt x="2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9" name="Freeform 13">
              <a:extLst>
                <a:ext uri="{FF2B5EF4-FFF2-40B4-BE49-F238E27FC236}">
                  <a16:creationId xmlns:a16="http://schemas.microsoft.com/office/drawing/2014/main" id="{990E081C-3A01-4D77-9F67-B1DDEA60C301}"/>
                </a:ext>
              </a:extLst>
            </p:cNvPr>
            <p:cNvSpPr/>
            <p:nvPr/>
          </p:nvSpPr>
          <p:spPr bwMode="auto">
            <a:xfrm>
              <a:off x="3494" y="825"/>
              <a:ext cx="73" cy="26"/>
            </a:xfrm>
            <a:custGeom>
              <a:avLst/>
              <a:gdLst>
                <a:gd name="T0" fmla="*/ 26 w 31"/>
                <a:gd name="T1" fmla="*/ 2 h 11"/>
                <a:gd name="T2" fmla="*/ 16 w 31"/>
                <a:gd name="T3" fmla="*/ 1 h 11"/>
                <a:gd name="T4" fmla="*/ 5 w 31"/>
                <a:gd name="T5" fmla="*/ 2 h 11"/>
                <a:gd name="T6" fmla="*/ 5 w 31"/>
                <a:gd name="T7" fmla="*/ 10 h 11"/>
                <a:gd name="T8" fmla="*/ 16 w 31"/>
                <a:gd name="T9" fmla="*/ 10 h 11"/>
                <a:gd name="T10" fmla="*/ 26 w 31"/>
                <a:gd name="T11" fmla="*/ 10 h 11"/>
                <a:gd name="T12" fmla="*/ 26 w 31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">
                  <a:moveTo>
                    <a:pt x="26" y="2"/>
                  </a:moveTo>
                  <a:cubicBezTo>
                    <a:pt x="23" y="0"/>
                    <a:pt x="20" y="1"/>
                    <a:pt x="16" y="1"/>
                  </a:cubicBezTo>
                  <a:cubicBezTo>
                    <a:pt x="12" y="1"/>
                    <a:pt x="9" y="2"/>
                    <a:pt x="5" y="2"/>
                  </a:cubicBezTo>
                  <a:cubicBezTo>
                    <a:pt x="0" y="2"/>
                    <a:pt x="0" y="9"/>
                    <a:pt x="5" y="10"/>
                  </a:cubicBezTo>
                  <a:cubicBezTo>
                    <a:pt x="9" y="10"/>
                    <a:pt x="12" y="10"/>
                    <a:pt x="16" y="10"/>
                  </a:cubicBezTo>
                  <a:cubicBezTo>
                    <a:pt x="20" y="11"/>
                    <a:pt x="23" y="11"/>
                    <a:pt x="26" y="10"/>
                  </a:cubicBezTo>
                  <a:cubicBezTo>
                    <a:pt x="31" y="8"/>
                    <a:pt x="31" y="3"/>
                    <a:pt x="2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0" name="Freeform 14">
              <a:extLst>
                <a:ext uri="{FF2B5EF4-FFF2-40B4-BE49-F238E27FC236}">
                  <a16:creationId xmlns:a16="http://schemas.microsoft.com/office/drawing/2014/main" id="{57A90899-AC78-44EA-9A47-D1E35E6C369A}"/>
                </a:ext>
              </a:extLst>
            </p:cNvPr>
            <p:cNvSpPr/>
            <p:nvPr/>
          </p:nvSpPr>
          <p:spPr bwMode="auto">
            <a:xfrm>
              <a:off x="3629" y="825"/>
              <a:ext cx="83" cy="31"/>
            </a:xfrm>
            <a:custGeom>
              <a:avLst/>
              <a:gdLst>
                <a:gd name="T0" fmla="*/ 33 w 35"/>
                <a:gd name="T1" fmla="*/ 4 h 13"/>
                <a:gd name="T2" fmla="*/ 20 w 35"/>
                <a:gd name="T3" fmla="*/ 2 h 13"/>
                <a:gd name="T4" fmla="*/ 6 w 35"/>
                <a:gd name="T5" fmla="*/ 0 h 13"/>
                <a:gd name="T6" fmla="*/ 5 w 35"/>
                <a:gd name="T7" fmla="*/ 8 h 13"/>
                <a:gd name="T8" fmla="*/ 19 w 35"/>
                <a:gd name="T9" fmla="*/ 11 h 13"/>
                <a:gd name="T10" fmla="*/ 32 w 35"/>
                <a:gd name="T11" fmla="*/ 11 h 13"/>
                <a:gd name="T12" fmla="*/ 33 w 35"/>
                <a:gd name="T1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3">
                  <a:moveTo>
                    <a:pt x="33" y="4"/>
                  </a:moveTo>
                  <a:cubicBezTo>
                    <a:pt x="29" y="2"/>
                    <a:pt x="24" y="2"/>
                    <a:pt x="20" y="2"/>
                  </a:cubicBezTo>
                  <a:cubicBezTo>
                    <a:pt x="16" y="1"/>
                    <a:pt x="11" y="1"/>
                    <a:pt x="6" y="0"/>
                  </a:cubicBezTo>
                  <a:cubicBezTo>
                    <a:pt x="1" y="0"/>
                    <a:pt x="0" y="7"/>
                    <a:pt x="5" y="8"/>
                  </a:cubicBezTo>
                  <a:cubicBezTo>
                    <a:pt x="10" y="9"/>
                    <a:pt x="14" y="10"/>
                    <a:pt x="19" y="11"/>
                  </a:cubicBezTo>
                  <a:cubicBezTo>
                    <a:pt x="23" y="12"/>
                    <a:pt x="28" y="13"/>
                    <a:pt x="32" y="11"/>
                  </a:cubicBezTo>
                  <a:cubicBezTo>
                    <a:pt x="35" y="10"/>
                    <a:pt x="35" y="6"/>
                    <a:pt x="3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1" name="Freeform 15">
              <a:extLst>
                <a:ext uri="{FF2B5EF4-FFF2-40B4-BE49-F238E27FC236}">
                  <a16:creationId xmlns:a16="http://schemas.microsoft.com/office/drawing/2014/main" id="{A9A72A36-FBCF-4592-A197-668CD490FC08}"/>
                </a:ext>
              </a:extLst>
            </p:cNvPr>
            <p:cNvSpPr/>
            <p:nvPr/>
          </p:nvSpPr>
          <p:spPr bwMode="auto">
            <a:xfrm>
              <a:off x="3764" y="823"/>
              <a:ext cx="74" cy="26"/>
            </a:xfrm>
            <a:custGeom>
              <a:avLst/>
              <a:gdLst>
                <a:gd name="T0" fmla="*/ 30 w 31"/>
                <a:gd name="T1" fmla="*/ 5 h 11"/>
                <a:gd name="T2" fmla="*/ 18 w 31"/>
                <a:gd name="T3" fmla="*/ 1 h 11"/>
                <a:gd name="T4" fmla="*/ 4 w 31"/>
                <a:gd name="T5" fmla="*/ 2 h 11"/>
                <a:gd name="T6" fmla="*/ 5 w 31"/>
                <a:gd name="T7" fmla="*/ 8 h 11"/>
                <a:gd name="T8" fmla="*/ 17 w 31"/>
                <a:gd name="T9" fmla="*/ 9 h 11"/>
                <a:gd name="T10" fmla="*/ 28 w 31"/>
                <a:gd name="T11" fmla="*/ 10 h 11"/>
                <a:gd name="T12" fmla="*/ 30 w 31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">
                  <a:moveTo>
                    <a:pt x="30" y="5"/>
                  </a:moveTo>
                  <a:cubicBezTo>
                    <a:pt x="27" y="1"/>
                    <a:pt x="23" y="1"/>
                    <a:pt x="18" y="1"/>
                  </a:cubicBezTo>
                  <a:cubicBezTo>
                    <a:pt x="14" y="0"/>
                    <a:pt x="9" y="0"/>
                    <a:pt x="4" y="2"/>
                  </a:cubicBezTo>
                  <a:cubicBezTo>
                    <a:pt x="0" y="3"/>
                    <a:pt x="1" y="8"/>
                    <a:pt x="5" y="8"/>
                  </a:cubicBezTo>
                  <a:cubicBezTo>
                    <a:pt x="9" y="8"/>
                    <a:pt x="13" y="8"/>
                    <a:pt x="17" y="9"/>
                  </a:cubicBezTo>
                  <a:cubicBezTo>
                    <a:pt x="21" y="9"/>
                    <a:pt x="24" y="11"/>
                    <a:pt x="28" y="10"/>
                  </a:cubicBezTo>
                  <a:cubicBezTo>
                    <a:pt x="30" y="9"/>
                    <a:pt x="31" y="7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2" name="Freeform 16">
              <a:extLst>
                <a:ext uri="{FF2B5EF4-FFF2-40B4-BE49-F238E27FC236}">
                  <a16:creationId xmlns:a16="http://schemas.microsoft.com/office/drawing/2014/main" id="{1DA592A0-2A9D-4E6C-B1AE-21AC85513EEC}"/>
                </a:ext>
              </a:extLst>
            </p:cNvPr>
            <p:cNvSpPr/>
            <p:nvPr/>
          </p:nvSpPr>
          <p:spPr bwMode="auto">
            <a:xfrm>
              <a:off x="3892" y="828"/>
              <a:ext cx="71" cy="23"/>
            </a:xfrm>
            <a:custGeom>
              <a:avLst/>
              <a:gdLst>
                <a:gd name="T0" fmla="*/ 28 w 30"/>
                <a:gd name="T1" fmla="*/ 2 h 10"/>
                <a:gd name="T2" fmla="*/ 17 w 30"/>
                <a:gd name="T3" fmla="*/ 1 h 10"/>
                <a:gd name="T4" fmla="*/ 4 w 30"/>
                <a:gd name="T5" fmla="*/ 1 h 10"/>
                <a:gd name="T6" fmla="*/ 4 w 30"/>
                <a:gd name="T7" fmla="*/ 8 h 10"/>
                <a:gd name="T8" fmla="*/ 17 w 30"/>
                <a:gd name="T9" fmla="*/ 9 h 10"/>
                <a:gd name="T10" fmla="*/ 28 w 30"/>
                <a:gd name="T11" fmla="*/ 8 h 10"/>
                <a:gd name="T12" fmla="*/ 28 w 30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0">
                  <a:moveTo>
                    <a:pt x="28" y="2"/>
                  </a:moveTo>
                  <a:cubicBezTo>
                    <a:pt x="25" y="0"/>
                    <a:pt x="21" y="1"/>
                    <a:pt x="17" y="1"/>
                  </a:cubicBezTo>
                  <a:cubicBezTo>
                    <a:pt x="13" y="1"/>
                    <a:pt x="8" y="1"/>
                    <a:pt x="4" y="1"/>
                  </a:cubicBezTo>
                  <a:cubicBezTo>
                    <a:pt x="0" y="2"/>
                    <a:pt x="0" y="8"/>
                    <a:pt x="4" y="8"/>
                  </a:cubicBezTo>
                  <a:cubicBezTo>
                    <a:pt x="8" y="8"/>
                    <a:pt x="13" y="9"/>
                    <a:pt x="17" y="9"/>
                  </a:cubicBezTo>
                  <a:cubicBezTo>
                    <a:pt x="21" y="9"/>
                    <a:pt x="25" y="10"/>
                    <a:pt x="28" y="8"/>
                  </a:cubicBezTo>
                  <a:cubicBezTo>
                    <a:pt x="30" y="6"/>
                    <a:pt x="30" y="3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3" name="Freeform 17">
              <a:extLst>
                <a:ext uri="{FF2B5EF4-FFF2-40B4-BE49-F238E27FC236}">
                  <a16:creationId xmlns:a16="http://schemas.microsoft.com/office/drawing/2014/main" id="{D5C1F552-41A0-4C5E-99EF-B362F47AF3D9}"/>
                </a:ext>
              </a:extLst>
            </p:cNvPr>
            <p:cNvSpPr/>
            <p:nvPr/>
          </p:nvSpPr>
          <p:spPr bwMode="auto">
            <a:xfrm>
              <a:off x="4013" y="832"/>
              <a:ext cx="90" cy="24"/>
            </a:xfrm>
            <a:custGeom>
              <a:avLst/>
              <a:gdLst>
                <a:gd name="T0" fmla="*/ 34 w 38"/>
                <a:gd name="T1" fmla="*/ 1 h 10"/>
                <a:gd name="T2" fmla="*/ 20 w 38"/>
                <a:gd name="T3" fmla="*/ 0 h 10"/>
                <a:gd name="T4" fmla="*/ 4 w 38"/>
                <a:gd name="T5" fmla="*/ 1 h 10"/>
                <a:gd name="T6" fmla="*/ 4 w 38"/>
                <a:gd name="T7" fmla="*/ 8 h 10"/>
                <a:gd name="T8" fmla="*/ 20 w 38"/>
                <a:gd name="T9" fmla="*/ 9 h 10"/>
                <a:gd name="T10" fmla="*/ 34 w 38"/>
                <a:gd name="T11" fmla="*/ 9 h 10"/>
                <a:gd name="T12" fmla="*/ 34 w 38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0">
                  <a:moveTo>
                    <a:pt x="34" y="1"/>
                  </a:moveTo>
                  <a:cubicBezTo>
                    <a:pt x="30" y="0"/>
                    <a:pt x="25" y="0"/>
                    <a:pt x="20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0" y="1"/>
                    <a:pt x="0" y="8"/>
                    <a:pt x="4" y="8"/>
                  </a:cubicBezTo>
                  <a:cubicBezTo>
                    <a:pt x="10" y="8"/>
                    <a:pt x="15" y="9"/>
                    <a:pt x="20" y="9"/>
                  </a:cubicBezTo>
                  <a:cubicBezTo>
                    <a:pt x="25" y="9"/>
                    <a:pt x="30" y="10"/>
                    <a:pt x="34" y="9"/>
                  </a:cubicBezTo>
                  <a:cubicBezTo>
                    <a:pt x="38" y="7"/>
                    <a:pt x="38" y="3"/>
                    <a:pt x="3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4" name="Freeform 18">
              <a:extLst>
                <a:ext uri="{FF2B5EF4-FFF2-40B4-BE49-F238E27FC236}">
                  <a16:creationId xmlns:a16="http://schemas.microsoft.com/office/drawing/2014/main" id="{68520377-3624-4B31-B0F4-57FFA943C7F8}"/>
                </a:ext>
              </a:extLst>
            </p:cNvPr>
            <p:cNvSpPr/>
            <p:nvPr/>
          </p:nvSpPr>
          <p:spPr bwMode="auto">
            <a:xfrm>
              <a:off x="4167" y="825"/>
              <a:ext cx="66" cy="26"/>
            </a:xfrm>
            <a:custGeom>
              <a:avLst/>
              <a:gdLst>
                <a:gd name="T0" fmla="*/ 25 w 28"/>
                <a:gd name="T1" fmla="*/ 1 h 11"/>
                <a:gd name="T2" fmla="*/ 3 w 28"/>
                <a:gd name="T3" fmla="*/ 5 h 11"/>
                <a:gd name="T4" fmla="*/ 4 w 28"/>
                <a:gd name="T5" fmla="*/ 11 h 11"/>
                <a:gd name="T6" fmla="*/ 25 w 28"/>
                <a:gd name="T7" fmla="*/ 7 h 11"/>
                <a:gd name="T8" fmla="*/ 25 w 28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1">
                  <a:moveTo>
                    <a:pt x="25" y="1"/>
                  </a:moveTo>
                  <a:cubicBezTo>
                    <a:pt x="18" y="0"/>
                    <a:pt x="10" y="3"/>
                    <a:pt x="3" y="5"/>
                  </a:cubicBezTo>
                  <a:cubicBezTo>
                    <a:pt x="0" y="5"/>
                    <a:pt x="0" y="11"/>
                    <a:pt x="4" y="11"/>
                  </a:cubicBezTo>
                  <a:cubicBezTo>
                    <a:pt x="11" y="10"/>
                    <a:pt x="19" y="10"/>
                    <a:pt x="25" y="7"/>
                  </a:cubicBezTo>
                  <a:cubicBezTo>
                    <a:pt x="28" y="6"/>
                    <a:pt x="27" y="2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5" name="Freeform 19">
              <a:extLst>
                <a:ext uri="{FF2B5EF4-FFF2-40B4-BE49-F238E27FC236}">
                  <a16:creationId xmlns:a16="http://schemas.microsoft.com/office/drawing/2014/main" id="{A78CFD07-1350-4B3E-BE47-43FCDCB5DA5A}"/>
                </a:ext>
              </a:extLst>
            </p:cNvPr>
            <p:cNvSpPr/>
            <p:nvPr/>
          </p:nvSpPr>
          <p:spPr bwMode="auto">
            <a:xfrm>
              <a:off x="4302" y="835"/>
              <a:ext cx="64" cy="24"/>
            </a:xfrm>
            <a:custGeom>
              <a:avLst/>
              <a:gdLst>
                <a:gd name="T0" fmla="*/ 23 w 27"/>
                <a:gd name="T1" fmla="*/ 3 h 10"/>
                <a:gd name="T2" fmla="*/ 12 w 27"/>
                <a:gd name="T3" fmla="*/ 1 h 10"/>
                <a:gd name="T4" fmla="*/ 2 w 27"/>
                <a:gd name="T5" fmla="*/ 2 h 10"/>
                <a:gd name="T6" fmla="*/ 1 w 27"/>
                <a:gd name="T7" fmla="*/ 5 h 10"/>
                <a:gd name="T8" fmla="*/ 11 w 27"/>
                <a:gd name="T9" fmla="*/ 9 h 10"/>
                <a:gd name="T10" fmla="*/ 22 w 27"/>
                <a:gd name="T11" fmla="*/ 10 h 10"/>
                <a:gd name="T12" fmla="*/ 23 w 27"/>
                <a:gd name="T1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0">
                  <a:moveTo>
                    <a:pt x="23" y="3"/>
                  </a:moveTo>
                  <a:cubicBezTo>
                    <a:pt x="20" y="2"/>
                    <a:pt x="16" y="2"/>
                    <a:pt x="12" y="1"/>
                  </a:cubicBezTo>
                  <a:cubicBezTo>
                    <a:pt x="9" y="1"/>
                    <a:pt x="5" y="0"/>
                    <a:pt x="2" y="2"/>
                  </a:cubicBezTo>
                  <a:cubicBezTo>
                    <a:pt x="1" y="2"/>
                    <a:pt x="0" y="4"/>
                    <a:pt x="1" y="5"/>
                  </a:cubicBezTo>
                  <a:cubicBezTo>
                    <a:pt x="4" y="7"/>
                    <a:pt x="7" y="8"/>
                    <a:pt x="11" y="9"/>
                  </a:cubicBezTo>
                  <a:cubicBezTo>
                    <a:pt x="15" y="9"/>
                    <a:pt x="19" y="10"/>
                    <a:pt x="22" y="10"/>
                  </a:cubicBezTo>
                  <a:cubicBezTo>
                    <a:pt x="26" y="10"/>
                    <a:pt x="27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6" name="Freeform 20">
              <a:extLst>
                <a:ext uri="{FF2B5EF4-FFF2-40B4-BE49-F238E27FC236}">
                  <a16:creationId xmlns:a16="http://schemas.microsoft.com/office/drawing/2014/main" id="{D75A3FE3-2166-452C-A18F-FB5BCD846EA0}"/>
                </a:ext>
              </a:extLst>
            </p:cNvPr>
            <p:cNvSpPr/>
            <p:nvPr/>
          </p:nvSpPr>
          <p:spPr bwMode="auto">
            <a:xfrm>
              <a:off x="4416" y="840"/>
              <a:ext cx="80" cy="19"/>
            </a:xfrm>
            <a:custGeom>
              <a:avLst/>
              <a:gdLst>
                <a:gd name="T0" fmla="*/ 31 w 34"/>
                <a:gd name="T1" fmla="*/ 2 h 8"/>
                <a:gd name="T2" fmla="*/ 19 w 34"/>
                <a:gd name="T3" fmla="*/ 0 h 8"/>
                <a:gd name="T4" fmla="*/ 3 w 34"/>
                <a:gd name="T5" fmla="*/ 1 h 8"/>
                <a:gd name="T6" fmla="*/ 3 w 34"/>
                <a:gd name="T7" fmla="*/ 6 h 8"/>
                <a:gd name="T8" fmla="*/ 18 w 34"/>
                <a:gd name="T9" fmla="*/ 7 h 8"/>
                <a:gd name="T10" fmla="*/ 31 w 34"/>
                <a:gd name="T11" fmla="*/ 7 h 8"/>
                <a:gd name="T12" fmla="*/ 31 w 34"/>
                <a:gd name="T1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">
                  <a:moveTo>
                    <a:pt x="31" y="2"/>
                  </a:moveTo>
                  <a:cubicBezTo>
                    <a:pt x="28" y="0"/>
                    <a:pt x="23" y="0"/>
                    <a:pt x="19" y="0"/>
                  </a:cubicBezTo>
                  <a:cubicBezTo>
                    <a:pt x="14" y="0"/>
                    <a:pt x="9" y="1"/>
                    <a:pt x="3" y="1"/>
                  </a:cubicBezTo>
                  <a:cubicBezTo>
                    <a:pt x="0" y="1"/>
                    <a:pt x="0" y="5"/>
                    <a:pt x="3" y="6"/>
                  </a:cubicBezTo>
                  <a:cubicBezTo>
                    <a:pt x="8" y="6"/>
                    <a:pt x="13" y="7"/>
                    <a:pt x="18" y="7"/>
                  </a:cubicBezTo>
                  <a:cubicBezTo>
                    <a:pt x="22" y="7"/>
                    <a:pt x="27" y="8"/>
                    <a:pt x="31" y="7"/>
                  </a:cubicBezTo>
                  <a:cubicBezTo>
                    <a:pt x="33" y="6"/>
                    <a:pt x="34" y="3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7" name="Freeform 21">
              <a:extLst>
                <a:ext uri="{FF2B5EF4-FFF2-40B4-BE49-F238E27FC236}">
                  <a16:creationId xmlns:a16="http://schemas.microsoft.com/office/drawing/2014/main" id="{58BD2C97-66AC-4859-8EC8-5F637DA0CDC8}"/>
                </a:ext>
              </a:extLst>
            </p:cNvPr>
            <p:cNvSpPr/>
            <p:nvPr/>
          </p:nvSpPr>
          <p:spPr bwMode="auto">
            <a:xfrm>
              <a:off x="4551" y="837"/>
              <a:ext cx="71" cy="26"/>
            </a:xfrm>
            <a:custGeom>
              <a:avLst/>
              <a:gdLst>
                <a:gd name="T0" fmla="*/ 28 w 30"/>
                <a:gd name="T1" fmla="*/ 3 h 11"/>
                <a:gd name="T2" fmla="*/ 4 w 30"/>
                <a:gd name="T3" fmla="*/ 2 h 11"/>
                <a:gd name="T4" fmla="*/ 4 w 30"/>
                <a:gd name="T5" fmla="*/ 9 h 11"/>
                <a:gd name="T6" fmla="*/ 28 w 30"/>
                <a:gd name="T7" fmla="*/ 8 h 11"/>
                <a:gd name="T8" fmla="*/ 28 w 30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1">
                  <a:moveTo>
                    <a:pt x="28" y="3"/>
                  </a:moveTo>
                  <a:cubicBezTo>
                    <a:pt x="21" y="0"/>
                    <a:pt x="11" y="2"/>
                    <a:pt x="4" y="2"/>
                  </a:cubicBezTo>
                  <a:cubicBezTo>
                    <a:pt x="0" y="2"/>
                    <a:pt x="0" y="9"/>
                    <a:pt x="4" y="9"/>
                  </a:cubicBezTo>
                  <a:cubicBezTo>
                    <a:pt x="11" y="9"/>
                    <a:pt x="21" y="11"/>
                    <a:pt x="28" y="8"/>
                  </a:cubicBezTo>
                  <a:cubicBezTo>
                    <a:pt x="30" y="7"/>
                    <a:pt x="30" y="3"/>
                    <a:pt x="2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8" name="Freeform 22">
              <a:extLst>
                <a:ext uri="{FF2B5EF4-FFF2-40B4-BE49-F238E27FC236}">
                  <a16:creationId xmlns:a16="http://schemas.microsoft.com/office/drawing/2014/main" id="{D177F52D-26D9-4FA9-95EC-5748DBC034C3}"/>
                </a:ext>
              </a:extLst>
            </p:cNvPr>
            <p:cNvSpPr/>
            <p:nvPr/>
          </p:nvSpPr>
          <p:spPr bwMode="auto">
            <a:xfrm>
              <a:off x="4691" y="844"/>
              <a:ext cx="64" cy="22"/>
            </a:xfrm>
            <a:custGeom>
              <a:avLst/>
              <a:gdLst>
                <a:gd name="T0" fmla="*/ 24 w 27"/>
                <a:gd name="T1" fmla="*/ 1 h 9"/>
                <a:gd name="T2" fmla="*/ 12 w 27"/>
                <a:gd name="T3" fmla="*/ 1 h 9"/>
                <a:gd name="T4" fmla="*/ 2 w 27"/>
                <a:gd name="T5" fmla="*/ 2 h 9"/>
                <a:gd name="T6" fmla="*/ 2 w 27"/>
                <a:gd name="T7" fmla="*/ 7 h 9"/>
                <a:gd name="T8" fmla="*/ 12 w 27"/>
                <a:gd name="T9" fmla="*/ 8 h 9"/>
                <a:gd name="T10" fmla="*/ 24 w 27"/>
                <a:gd name="T11" fmla="*/ 8 h 9"/>
                <a:gd name="T12" fmla="*/ 24 w 2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9">
                  <a:moveTo>
                    <a:pt x="24" y="1"/>
                  </a:moveTo>
                  <a:cubicBezTo>
                    <a:pt x="20" y="0"/>
                    <a:pt x="16" y="0"/>
                    <a:pt x="12" y="1"/>
                  </a:cubicBezTo>
                  <a:cubicBezTo>
                    <a:pt x="9" y="1"/>
                    <a:pt x="5" y="0"/>
                    <a:pt x="2" y="2"/>
                  </a:cubicBezTo>
                  <a:cubicBezTo>
                    <a:pt x="0" y="3"/>
                    <a:pt x="0" y="5"/>
                    <a:pt x="2" y="7"/>
                  </a:cubicBezTo>
                  <a:cubicBezTo>
                    <a:pt x="5" y="8"/>
                    <a:pt x="9" y="8"/>
                    <a:pt x="12" y="8"/>
                  </a:cubicBezTo>
                  <a:cubicBezTo>
                    <a:pt x="16" y="9"/>
                    <a:pt x="20" y="9"/>
                    <a:pt x="24" y="8"/>
                  </a:cubicBezTo>
                  <a:cubicBezTo>
                    <a:pt x="27" y="7"/>
                    <a:pt x="27" y="2"/>
                    <a:pt x="2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9" name="Freeform 23">
              <a:extLst>
                <a:ext uri="{FF2B5EF4-FFF2-40B4-BE49-F238E27FC236}">
                  <a16:creationId xmlns:a16="http://schemas.microsoft.com/office/drawing/2014/main" id="{116C182B-5422-4DB8-8B01-F27D1BF2E64C}"/>
                </a:ext>
              </a:extLst>
            </p:cNvPr>
            <p:cNvSpPr/>
            <p:nvPr/>
          </p:nvSpPr>
          <p:spPr bwMode="auto">
            <a:xfrm>
              <a:off x="4814" y="851"/>
              <a:ext cx="88" cy="29"/>
            </a:xfrm>
            <a:custGeom>
              <a:avLst/>
              <a:gdLst>
                <a:gd name="T0" fmla="*/ 34 w 37"/>
                <a:gd name="T1" fmla="*/ 4 h 12"/>
                <a:gd name="T2" fmla="*/ 21 w 37"/>
                <a:gd name="T3" fmla="*/ 2 h 12"/>
                <a:gd name="T4" fmla="*/ 5 w 37"/>
                <a:gd name="T5" fmla="*/ 1 h 12"/>
                <a:gd name="T6" fmla="*/ 4 w 37"/>
                <a:gd name="T7" fmla="*/ 7 h 12"/>
                <a:gd name="T8" fmla="*/ 34 w 37"/>
                <a:gd name="T9" fmla="*/ 8 h 12"/>
                <a:gd name="T10" fmla="*/ 34 w 37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2">
                  <a:moveTo>
                    <a:pt x="34" y="4"/>
                  </a:moveTo>
                  <a:cubicBezTo>
                    <a:pt x="30" y="2"/>
                    <a:pt x="26" y="2"/>
                    <a:pt x="21" y="2"/>
                  </a:cubicBezTo>
                  <a:cubicBezTo>
                    <a:pt x="16" y="2"/>
                    <a:pt x="11" y="1"/>
                    <a:pt x="5" y="1"/>
                  </a:cubicBezTo>
                  <a:cubicBezTo>
                    <a:pt x="2" y="0"/>
                    <a:pt x="0" y="5"/>
                    <a:pt x="4" y="7"/>
                  </a:cubicBezTo>
                  <a:cubicBezTo>
                    <a:pt x="13" y="9"/>
                    <a:pt x="25" y="12"/>
                    <a:pt x="34" y="8"/>
                  </a:cubicBezTo>
                  <a:cubicBezTo>
                    <a:pt x="36" y="7"/>
                    <a:pt x="37" y="4"/>
                    <a:pt x="3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0" name="Freeform 24">
              <a:extLst>
                <a:ext uri="{FF2B5EF4-FFF2-40B4-BE49-F238E27FC236}">
                  <a16:creationId xmlns:a16="http://schemas.microsoft.com/office/drawing/2014/main" id="{8728AD0F-7CB3-4335-B143-5648C37CAB50}"/>
                </a:ext>
              </a:extLst>
            </p:cNvPr>
            <p:cNvSpPr/>
            <p:nvPr/>
          </p:nvSpPr>
          <p:spPr bwMode="auto">
            <a:xfrm>
              <a:off x="4942" y="856"/>
              <a:ext cx="71" cy="19"/>
            </a:xfrm>
            <a:custGeom>
              <a:avLst/>
              <a:gdLst>
                <a:gd name="T0" fmla="*/ 26 w 30"/>
                <a:gd name="T1" fmla="*/ 1 h 8"/>
                <a:gd name="T2" fmla="*/ 4 w 30"/>
                <a:gd name="T3" fmla="*/ 1 h 8"/>
                <a:gd name="T4" fmla="*/ 4 w 30"/>
                <a:gd name="T5" fmla="*/ 7 h 8"/>
                <a:gd name="T6" fmla="*/ 26 w 30"/>
                <a:gd name="T7" fmla="*/ 7 h 8"/>
                <a:gd name="T8" fmla="*/ 26 w 30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8">
                  <a:moveTo>
                    <a:pt x="26" y="1"/>
                  </a:moveTo>
                  <a:cubicBezTo>
                    <a:pt x="19" y="0"/>
                    <a:pt x="11" y="0"/>
                    <a:pt x="4" y="1"/>
                  </a:cubicBezTo>
                  <a:cubicBezTo>
                    <a:pt x="0" y="1"/>
                    <a:pt x="0" y="6"/>
                    <a:pt x="4" y="7"/>
                  </a:cubicBezTo>
                  <a:cubicBezTo>
                    <a:pt x="11" y="7"/>
                    <a:pt x="19" y="8"/>
                    <a:pt x="26" y="7"/>
                  </a:cubicBezTo>
                  <a:cubicBezTo>
                    <a:pt x="30" y="6"/>
                    <a:pt x="30" y="1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1" name="Freeform 25">
              <a:extLst>
                <a:ext uri="{FF2B5EF4-FFF2-40B4-BE49-F238E27FC236}">
                  <a16:creationId xmlns:a16="http://schemas.microsoft.com/office/drawing/2014/main" id="{4C0F3F64-9727-430E-9A1F-1F9250109CB8}"/>
                </a:ext>
              </a:extLst>
            </p:cNvPr>
            <p:cNvSpPr/>
            <p:nvPr/>
          </p:nvSpPr>
          <p:spPr bwMode="auto">
            <a:xfrm>
              <a:off x="5058" y="849"/>
              <a:ext cx="128" cy="67"/>
            </a:xfrm>
            <a:custGeom>
              <a:avLst/>
              <a:gdLst>
                <a:gd name="T0" fmla="*/ 49 w 54"/>
                <a:gd name="T1" fmla="*/ 17 h 28"/>
                <a:gd name="T2" fmla="*/ 4 w 54"/>
                <a:gd name="T3" fmla="*/ 6 h 28"/>
                <a:gd name="T4" fmla="*/ 4 w 54"/>
                <a:gd name="T5" fmla="*/ 12 h 28"/>
                <a:gd name="T6" fmla="*/ 43 w 54"/>
                <a:gd name="T7" fmla="*/ 24 h 28"/>
                <a:gd name="T8" fmla="*/ 49 w 54"/>
                <a:gd name="T9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8">
                  <a:moveTo>
                    <a:pt x="49" y="17"/>
                  </a:moveTo>
                  <a:cubicBezTo>
                    <a:pt x="37" y="5"/>
                    <a:pt x="20" y="0"/>
                    <a:pt x="4" y="6"/>
                  </a:cubicBezTo>
                  <a:cubicBezTo>
                    <a:pt x="0" y="7"/>
                    <a:pt x="1" y="12"/>
                    <a:pt x="4" y="12"/>
                  </a:cubicBezTo>
                  <a:cubicBezTo>
                    <a:pt x="18" y="10"/>
                    <a:pt x="32" y="14"/>
                    <a:pt x="43" y="24"/>
                  </a:cubicBezTo>
                  <a:cubicBezTo>
                    <a:pt x="47" y="28"/>
                    <a:pt x="54" y="21"/>
                    <a:pt x="4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2" name="Freeform 26">
              <a:extLst>
                <a:ext uri="{FF2B5EF4-FFF2-40B4-BE49-F238E27FC236}">
                  <a16:creationId xmlns:a16="http://schemas.microsoft.com/office/drawing/2014/main" id="{945078BA-AA74-482A-B3D5-5C3F286A132C}"/>
                </a:ext>
              </a:extLst>
            </p:cNvPr>
            <p:cNvSpPr/>
            <p:nvPr/>
          </p:nvSpPr>
          <p:spPr bwMode="auto">
            <a:xfrm>
              <a:off x="5203" y="913"/>
              <a:ext cx="78" cy="62"/>
            </a:xfrm>
            <a:custGeom>
              <a:avLst/>
              <a:gdLst>
                <a:gd name="T0" fmla="*/ 32 w 33"/>
                <a:gd name="T1" fmla="*/ 21 h 26"/>
                <a:gd name="T2" fmla="*/ 20 w 33"/>
                <a:gd name="T3" fmla="*/ 11 h 26"/>
                <a:gd name="T4" fmla="*/ 5 w 33"/>
                <a:gd name="T5" fmla="*/ 2 h 26"/>
                <a:gd name="T6" fmla="*/ 2 w 33"/>
                <a:gd name="T7" fmla="*/ 5 h 26"/>
                <a:gd name="T8" fmla="*/ 15 w 33"/>
                <a:gd name="T9" fmla="*/ 16 h 26"/>
                <a:gd name="T10" fmla="*/ 28 w 33"/>
                <a:gd name="T11" fmla="*/ 25 h 26"/>
                <a:gd name="T12" fmla="*/ 32 w 33"/>
                <a:gd name="T13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6">
                  <a:moveTo>
                    <a:pt x="32" y="21"/>
                  </a:moveTo>
                  <a:cubicBezTo>
                    <a:pt x="29" y="17"/>
                    <a:pt x="24" y="14"/>
                    <a:pt x="20" y="11"/>
                  </a:cubicBezTo>
                  <a:cubicBezTo>
                    <a:pt x="15" y="8"/>
                    <a:pt x="10" y="5"/>
                    <a:pt x="5" y="2"/>
                  </a:cubicBezTo>
                  <a:cubicBezTo>
                    <a:pt x="2" y="0"/>
                    <a:pt x="0" y="3"/>
                    <a:pt x="2" y="5"/>
                  </a:cubicBezTo>
                  <a:cubicBezTo>
                    <a:pt x="6" y="9"/>
                    <a:pt x="10" y="13"/>
                    <a:pt x="15" y="16"/>
                  </a:cubicBezTo>
                  <a:cubicBezTo>
                    <a:pt x="19" y="19"/>
                    <a:pt x="23" y="24"/>
                    <a:pt x="28" y="25"/>
                  </a:cubicBezTo>
                  <a:cubicBezTo>
                    <a:pt x="31" y="26"/>
                    <a:pt x="33" y="23"/>
                    <a:pt x="3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3" name="Freeform 27">
              <a:extLst>
                <a:ext uri="{FF2B5EF4-FFF2-40B4-BE49-F238E27FC236}">
                  <a16:creationId xmlns:a16="http://schemas.microsoft.com/office/drawing/2014/main" id="{1B502C91-A30F-4692-A64B-3CBEFB564078}"/>
                </a:ext>
              </a:extLst>
            </p:cNvPr>
            <p:cNvSpPr/>
            <p:nvPr/>
          </p:nvSpPr>
          <p:spPr bwMode="auto">
            <a:xfrm>
              <a:off x="5314" y="997"/>
              <a:ext cx="52" cy="45"/>
            </a:xfrm>
            <a:custGeom>
              <a:avLst/>
              <a:gdLst>
                <a:gd name="T0" fmla="*/ 21 w 22"/>
                <a:gd name="T1" fmla="*/ 15 h 19"/>
                <a:gd name="T2" fmla="*/ 15 w 22"/>
                <a:gd name="T3" fmla="*/ 8 h 19"/>
                <a:gd name="T4" fmla="*/ 7 w 22"/>
                <a:gd name="T5" fmla="*/ 2 h 19"/>
                <a:gd name="T6" fmla="*/ 3 w 22"/>
                <a:gd name="T7" fmla="*/ 7 h 19"/>
                <a:gd name="T8" fmla="*/ 10 w 22"/>
                <a:gd name="T9" fmla="*/ 13 h 19"/>
                <a:gd name="T10" fmla="*/ 18 w 22"/>
                <a:gd name="T11" fmla="*/ 18 h 19"/>
                <a:gd name="T12" fmla="*/ 21 w 22"/>
                <a:gd name="T13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9">
                  <a:moveTo>
                    <a:pt x="21" y="15"/>
                  </a:moveTo>
                  <a:cubicBezTo>
                    <a:pt x="20" y="12"/>
                    <a:pt x="17" y="10"/>
                    <a:pt x="15" y="8"/>
                  </a:cubicBezTo>
                  <a:cubicBezTo>
                    <a:pt x="12" y="6"/>
                    <a:pt x="9" y="4"/>
                    <a:pt x="7" y="2"/>
                  </a:cubicBezTo>
                  <a:cubicBezTo>
                    <a:pt x="4" y="0"/>
                    <a:pt x="0" y="5"/>
                    <a:pt x="3" y="7"/>
                  </a:cubicBezTo>
                  <a:cubicBezTo>
                    <a:pt x="5" y="9"/>
                    <a:pt x="8" y="11"/>
                    <a:pt x="10" y="13"/>
                  </a:cubicBezTo>
                  <a:cubicBezTo>
                    <a:pt x="12" y="15"/>
                    <a:pt x="15" y="18"/>
                    <a:pt x="18" y="18"/>
                  </a:cubicBezTo>
                  <a:cubicBezTo>
                    <a:pt x="20" y="19"/>
                    <a:pt x="22" y="17"/>
                    <a:pt x="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4" name="Freeform 28">
              <a:extLst>
                <a:ext uri="{FF2B5EF4-FFF2-40B4-BE49-F238E27FC236}">
                  <a16:creationId xmlns:a16="http://schemas.microsoft.com/office/drawing/2014/main" id="{41D59416-06C1-41B9-A14A-2C784A47C83E}"/>
                </a:ext>
              </a:extLst>
            </p:cNvPr>
            <p:cNvSpPr/>
            <p:nvPr/>
          </p:nvSpPr>
          <p:spPr bwMode="auto">
            <a:xfrm>
              <a:off x="5395" y="1063"/>
              <a:ext cx="63" cy="43"/>
            </a:xfrm>
            <a:custGeom>
              <a:avLst/>
              <a:gdLst>
                <a:gd name="T0" fmla="*/ 27 w 27"/>
                <a:gd name="T1" fmla="*/ 14 h 18"/>
                <a:gd name="T2" fmla="*/ 18 w 27"/>
                <a:gd name="T3" fmla="*/ 6 h 18"/>
                <a:gd name="T4" fmla="*/ 5 w 27"/>
                <a:gd name="T5" fmla="*/ 1 h 18"/>
                <a:gd name="T6" fmla="*/ 3 w 27"/>
                <a:gd name="T7" fmla="*/ 5 h 18"/>
                <a:gd name="T8" fmla="*/ 14 w 27"/>
                <a:gd name="T9" fmla="*/ 11 h 18"/>
                <a:gd name="T10" fmla="*/ 23 w 27"/>
                <a:gd name="T11" fmla="*/ 17 h 18"/>
                <a:gd name="T12" fmla="*/ 27 w 27"/>
                <a:gd name="T13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8">
                  <a:moveTo>
                    <a:pt x="27" y="14"/>
                  </a:moveTo>
                  <a:cubicBezTo>
                    <a:pt x="25" y="10"/>
                    <a:pt x="21" y="8"/>
                    <a:pt x="18" y="6"/>
                  </a:cubicBezTo>
                  <a:cubicBezTo>
                    <a:pt x="14" y="4"/>
                    <a:pt x="9" y="2"/>
                    <a:pt x="5" y="1"/>
                  </a:cubicBezTo>
                  <a:cubicBezTo>
                    <a:pt x="2" y="0"/>
                    <a:pt x="0" y="4"/>
                    <a:pt x="3" y="5"/>
                  </a:cubicBezTo>
                  <a:cubicBezTo>
                    <a:pt x="7" y="7"/>
                    <a:pt x="10" y="9"/>
                    <a:pt x="14" y="11"/>
                  </a:cubicBezTo>
                  <a:cubicBezTo>
                    <a:pt x="17" y="13"/>
                    <a:pt x="20" y="17"/>
                    <a:pt x="23" y="17"/>
                  </a:cubicBezTo>
                  <a:cubicBezTo>
                    <a:pt x="25" y="18"/>
                    <a:pt x="27" y="16"/>
                    <a:pt x="2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5" name="Freeform 29">
              <a:extLst>
                <a:ext uri="{FF2B5EF4-FFF2-40B4-BE49-F238E27FC236}">
                  <a16:creationId xmlns:a16="http://schemas.microsoft.com/office/drawing/2014/main" id="{4DC7807F-DFE1-421F-8C56-CF3990CDFE74}"/>
                </a:ext>
              </a:extLst>
            </p:cNvPr>
            <p:cNvSpPr/>
            <p:nvPr/>
          </p:nvSpPr>
          <p:spPr bwMode="auto">
            <a:xfrm>
              <a:off x="5489" y="1130"/>
              <a:ext cx="55" cy="52"/>
            </a:xfrm>
            <a:custGeom>
              <a:avLst/>
              <a:gdLst>
                <a:gd name="T0" fmla="*/ 22 w 23"/>
                <a:gd name="T1" fmla="*/ 16 h 22"/>
                <a:gd name="T2" fmla="*/ 14 w 23"/>
                <a:gd name="T3" fmla="*/ 11 h 22"/>
                <a:gd name="T4" fmla="*/ 6 w 23"/>
                <a:gd name="T5" fmla="*/ 3 h 22"/>
                <a:gd name="T6" fmla="*/ 2 w 23"/>
                <a:gd name="T7" fmla="*/ 6 h 22"/>
                <a:gd name="T8" fmla="*/ 9 w 23"/>
                <a:gd name="T9" fmla="*/ 17 h 22"/>
                <a:gd name="T10" fmla="*/ 21 w 23"/>
                <a:gd name="T11" fmla="*/ 20 h 22"/>
                <a:gd name="T12" fmla="*/ 22 w 23"/>
                <a:gd name="T13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22" y="16"/>
                  </a:moveTo>
                  <a:cubicBezTo>
                    <a:pt x="21" y="13"/>
                    <a:pt x="16" y="13"/>
                    <a:pt x="14" y="11"/>
                  </a:cubicBezTo>
                  <a:cubicBezTo>
                    <a:pt x="11" y="9"/>
                    <a:pt x="8" y="6"/>
                    <a:pt x="6" y="3"/>
                  </a:cubicBezTo>
                  <a:cubicBezTo>
                    <a:pt x="5" y="0"/>
                    <a:pt x="0" y="3"/>
                    <a:pt x="2" y="6"/>
                  </a:cubicBezTo>
                  <a:cubicBezTo>
                    <a:pt x="3" y="10"/>
                    <a:pt x="6" y="14"/>
                    <a:pt x="9" y="17"/>
                  </a:cubicBezTo>
                  <a:cubicBezTo>
                    <a:pt x="12" y="19"/>
                    <a:pt x="18" y="22"/>
                    <a:pt x="21" y="20"/>
                  </a:cubicBezTo>
                  <a:cubicBezTo>
                    <a:pt x="23" y="20"/>
                    <a:pt x="23" y="18"/>
                    <a:pt x="2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6" name="Freeform 30">
              <a:extLst>
                <a:ext uri="{FF2B5EF4-FFF2-40B4-BE49-F238E27FC236}">
                  <a16:creationId xmlns:a16="http://schemas.microsoft.com/office/drawing/2014/main" id="{BD29C779-CBA8-4476-8E1E-549D9F5565D7}"/>
                </a:ext>
              </a:extLst>
            </p:cNvPr>
            <p:cNvSpPr/>
            <p:nvPr/>
          </p:nvSpPr>
          <p:spPr bwMode="auto">
            <a:xfrm>
              <a:off x="5556" y="1194"/>
              <a:ext cx="47" cy="67"/>
            </a:xfrm>
            <a:custGeom>
              <a:avLst/>
              <a:gdLst>
                <a:gd name="T0" fmla="*/ 15 w 20"/>
                <a:gd name="T1" fmla="*/ 13 h 28"/>
                <a:gd name="T2" fmla="*/ 7 w 20"/>
                <a:gd name="T3" fmla="*/ 2 h 28"/>
                <a:gd name="T4" fmla="*/ 2 w 20"/>
                <a:gd name="T5" fmla="*/ 6 h 28"/>
                <a:gd name="T6" fmla="*/ 9 w 20"/>
                <a:gd name="T7" fmla="*/ 16 h 28"/>
                <a:gd name="T8" fmla="*/ 14 w 20"/>
                <a:gd name="T9" fmla="*/ 27 h 28"/>
                <a:gd name="T10" fmla="*/ 20 w 20"/>
                <a:gd name="T11" fmla="*/ 25 h 28"/>
                <a:gd name="T12" fmla="*/ 15 w 20"/>
                <a:gd name="T13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8">
                  <a:moveTo>
                    <a:pt x="15" y="13"/>
                  </a:moveTo>
                  <a:cubicBezTo>
                    <a:pt x="13" y="9"/>
                    <a:pt x="10" y="6"/>
                    <a:pt x="7" y="2"/>
                  </a:cubicBezTo>
                  <a:cubicBezTo>
                    <a:pt x="5" y="0"/>
                    <a:pt x="0" y="3"/>
                    <a:pt x="2" y="6"/>
                  </a:cubicBezTo>
                  <a:cubicBezTo>
                    <a:pt x="4" y="9"/>
                    <a:pt x="7" y="13"/>
                    <a:pt x="9" y="16"/>
                  </a:cubicBezTo>
                  <a:cubicBezTo>
                    <a:pt x="10" y="20"/>
                    <a:pt x="11" y="24"/>
                    <a:pt x="14" y="27"/>
                  </a:cubicBezTo>
                  <a:cubicBezTo>
                    <a:pt x="16" y="28"/>
                    <a:pt x="19" y="28"/>
                    <a:pt x="20" y="25"/>
                  </a:cubicBezTo>
                  <a:cubicBezTo>
                    <a:pt x="20" y="21"/>
                    <a:pt x="18" y="17"/>
                    <a:pt x="1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7" name="Freeform 31">
              <a:extLst>
                <a:ext uri="{FF2B5EF4-FFF2-40B4-BE49-F238E27FC236}">
                  <a16:creationId xmlns:a16="http://schemas.microsoft.com/office/drawing/2014/main" id="{BF7629FC-DC0B-453D-BF96-07F2D575D1C3}"/>
                </a:ext>
              </a:extLst>
            </p:cNvPr>
            <p:cNvSpPr/>
            <p:nvPr/>
          </p:nvSpPr>
          <p:spPr bwMode="auto">
            <a:xfrm>
              <a:off x="3496" y="1630"/>
              <a:ext cx="86" cy="26"/>
            </a:xfrm>
            <a:custGeom>
              <a:avLst/>
              <a:gdLst>
                <a:gd name="T0" fmla="*/ 33 w 36"/>
                <a:gd name="T1" fmla="*/ 3 h 11"/>
                <a:gd name="T2" fmla="*/ 20 w 36"/>
                <a:gd name="T3" fmla="*/ 1 h 11"/>
                <a:gd name="T4" fmla="*/ 4 w 36"/>
                <a:gd name="T5" fmla="*/ 0 h 11"/>
                <a:gd name="T6" fmla="*/ 3 w 36"/>
                <a:gd name="T7" fmla="*/ 7 h 11"/>
                <a:gd name="T8" fmla="*/ 20 w 36"/>
                <a:gd name="T9" fmla="*/ 9 h 11"/>
                <a:gd name="T10" fmla="*/ 33 w 36"/>
                <a:gd name="T11" fmla="*/ 9 h 11"/>
                <a:gd name="T12" fmla="*/ 33 w 36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">
                  <a:moveTo>
                    <a:pt x="33" y="3"/>
                  </a:moveTo>
                  <a:cubicBezTo>
                    <a:pt x="29" y="0"/>
                    <a:pt x="24" y="1"/>
                    <a:pt x="20" y="1"/>
                  </a:cubicBezTo>
                  <a:cubicBezTo>
                    <a:pt x="15" y="0"/>
                    <a:pt x="9" y="0"/>
                    <a:pt x="4" y="0"/>
                  </a:cubicBezTo>
                  <a:cubicBezTo>
                    <a:pt x="1" y="0"/>
                    <a:pt x="0" y="6"/>
                    <a:pt x="3" y="7"/>
                  </a:cubicBezTo>
                  <a:cubicBezTo>
                    <a:pt x="9" y="8"/>
                    <a:pt x="14" y="8"/>
                    <a:pt x="20" y="9"/>
                  </a:cubicBezTo>
                  <a:cubicBezTo>
                    <a:pt x="24" y="10"/>
                    <a:pt x="28" y="11"/>
                    <a:pt x="33" y="9"/>
                  </a:cubicBezTo>
                  <a:cubicBezTo>
                    <a:pt x="36" y="8"/>
                    <a:pt x="35" y="4"/>
                    <a:pt x="3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8" name="Freeform 32">
              <a:extLst>
                <a:ext uri="{FF2B5EF4-FFF2-40B4-BE49-F238E27FC236}">
                  <a16:creationId xmlns:a16="http://schemas.microsoft.com/office/drawing/2014/main" id="{37CDE933-7717-4149-AA2C-41E8D941E8D6}"/>
                </a:ext>
              </a:extLst>
            </p:cNvPr>
            <p:cNvSpPr/>
            <p:nvPr/>
          </p:nvSpPr>
          <p:spPr bwMode="auto">
            <a:xfrm>
              <a:off x="3655" y="1637"/>
              <a:ext cx="83" cy="24"/>
            </a:xfrm>
            <a:custGeom>
              <a:avLst/>
              <a:gdLst>
                <a:gd name="T0" fmla="*/ 32 w 35"/>
                <a:gd name="T1" fmla="*/ 1 h 10"/>
                <a:gd name="T2" fmla="*/ 17 w 35"/>
                <a:gd name="T3" fmla="*/ 1 h 10"/>
                <a:gd name="T4" fmla="*/ 3 w 35"/>
                <a:gd name="T5" fmla="*/ 2 h 10"/>
                <a:gd name="T6" fmla="*/ 3 w 35"/>
                <a:gd name="T7" fmla="*/ 9 h 10"/>
                <a:gd name="T8" fmla="*/ 17 w 35"/>
                <a:gd name="T9" fmla="*/ 10 h 10"/>
                <a:gd name="T10" fmla="*/ 32 w 35"/>
                <a:gd name="T11" fmla="*/ 9 h 10"/>
                <a:gd name="T12" fmla="*/ 32 w 35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0">
                  <a:moveTo>
                    <a:pt x="32" y="1"/>
                  </a:moveTo>
                  <a:cubicBezTo>
                    <a:pt x="27" y="0"/>
                    <a:pt x="22" y="0"/>
                    <a:pt x="17" y="1"/>
                  </a:cubicBezTo>
                  <a:cubicBezTo>
                    <a:pt x="13" y="1"/>
                    <a:pt x="8" y="1"/>
                    <a:pt x="3" y="2"/>
                  </a:cubicBezTo>
                  <a:cubicBezTo>
                    <a:pt x="0" y="2"/>
                    <a:pt x="0" y="8"/>
                    <a:pt x="3" y="9"/>
                  </a:cubicBezTo>
                  <a:cubicBezTo>
                    <a:pt x="8" y="9"/>
                    <a:pt x="13" y="10"/>
                    <a:pt x="17" y="10"/>
                  </a:cubicBezTo>
                  <a:cubicBezTo>
                    <a:pt x="22" y="10"/>
                    <a:pt x="27" y="10"/>
                    <a:pt x="32" y="9"/>
                  </a:cubicBezTo>
                  <a:cubicBezTo>
                    <a:pt x="35" y="8"/>
                    <a:pt x="35" y="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9" name="Freeform 33">
              <a:extLst>
                <a:ext uri="{FF2B5EF4-FFF2-40B4-BE49-F238E27FC236}">
                  <a16:creationId xmlns:a16="http://schemas.microsoft.com/office/drawing/2014/main" id="{468A8276-E1A4-412B-BC05-764616C31FAE}"/>
                </a:ext>
              </a:extLst>
            </p:cNvPr>
            <p:cNvSpPr/>
            <p:nvPr/>
          </p:nvSpPr>
          <p:spPr bwMode="auto">
            <a:xfrm>
              <a:off x="3807" y="1640"/>
              <a:ext cx="104" cy="35"/>
            </a:xfrm>
            <a:custGeom>
              <a:avLst/>
              <a:gdLst>
                <a:gd name="T0" fmla="*/ 40 w 44"/>
                <a:gd name="T1" fmla="*/ 5 h 15"/>
                <a:gd name="T2" fmla="*/ 6 w 44"/>
                <a:gd name="T3" fmla="*/ 6 h 15"/>
                <a:gd name="T4" fmla="*/ 8 w 44"/>
                <a:gd name="T5" fmla="*/ 15 h 15"/>
                <a:gd name="T6" fmla="*/ 24 w 44"/>
                <a:gd name="T7" fmla="*/ 13 h 15"/>
                <a:gd name="T8" fmla="*/ 39 w 44"/>
                <a:gd name="T9" fmla="*/ 13 h 15"/>
                <a:gd name="T10" fmla="*/ 40 w 44"/>
                <a:gd name="T11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15">
                  <a:moveTo>
                    <a:pt x="40" y="5"/>
                  </a:moveTo>
                  <a:cubicBezTo>
                    <a:pt x="30" y="0"/>
                    <a:pt x="16" y="4"/>
                    <a:pt x="6" y="6"/>
                  </a:cubicBezTo>
                  <a:cubicBezTo>
                    <a:pt x="0" y="8"/>
                    <a:pt x="3" y="15"/>
                    <a:pt x="8" y="15"/>
                  </a:cubicBezTo>
                  <a:cubicBezTo>
                    <a:pt x="13" y="14"/>
                    <a:pt x="19" y="13"/>
                    <a:pt x="24" y="13"/>
                  </a:cubicBezTo>
                  <a:cubicBezTo>
                    <a:pt x="29" y="13"/>
                    <a:pt x="34" y="14"/>
                    <a:pt x="39" y="13"/>
                  </a:cubicBezTo>
                  <a:cubicBezTo>
                    <a:pt x="43" y="12"/>
                    <a:pt x="44" y="7"/>
                    <a:pt x="4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0" name="Freeform 34">
              <a:extLst>
                <a:ext uri="{FF2B5EF4-FFF2-40B4-BE49-F238E27FC236}">
                  <a16:creationId xmlns:a16="http://schemas.microsoft.com/office/drawing/2014/main" id="{122E15BB-714D-43D5-BFDC-1F538B4669DC}"/>
                </a:ext>
              </a:extLst>
            </p:cNvPr>
            <p:cNvSpPr/>
            <p:nvPr/>
          </p:nvSpPr>
          <p:spPr bwMode="auto">
            <a:xfrm>
              <a:off x="3975" y="1632"/>
              <a:ext cx="107" cy="36"/>
            </a:xfrm>
            <a:custGeom>
              <a:avLst/>
              <a:gdLst>
                <a:gd name="T0" fmla="*/ 42 w 45"/>
                <a:gd name="T1" fmla="*/ 2 h 15"/>
                <a:gd name="T2" fmla="*/ 25 w 45"/>
                <a:gd name="T3" fmla="*/ 3 h 15"/>
                <a:gd name="T4" fmla="*/ 6 w 45"/>
                <a:gd name="T5" fmla="*/ 1 h 15"/>
                <a:gd name="T6" fmla="*/ 4 w 45"/>
                <a:gd name="T7" fmla="*/ 8 h 15"/>
                <a:gd name="T8" fmla="*/ 42 w 45"/>
                <a:gd name="T9" fmla="*/ 9 h 15"/>
                <a:gd name="T10" fmla="*/ 42 w 45"/>
                <a:gd name="T11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5">
                  <a:moveTo>
                    <a:pt x="42" y="2"/>
                  </a:moveTo>
                  <a:cubicBezTo>
                    <a:pt x="36" y="1"/>
                    <a:pt x="31" y="2"/>
                    <a:pt x="25" y="3"/>
                  </a:cubicBezTo>
                  <a:cubicBezTo>
                    <a:pt x="19" y="3"/>
                    <a:pt x="12" y="2"/>
                    <a:pt x="6" y="1"/>
                  </a:cubicBezTo>
                  <a:cubicBezTo>
                    <a:pt x="1" y="0"/>
                    <a:pt x="0" y="6"/>
                    <a:pt x="4" y="8"/>
                  </a:cubicBezTo>
                  <a:cubicBezTo>
                    <a:pt x="14" y="12"/>
                    <a:pt x="32" y="15"/>
                    <a:pt x="42" y="9"/>
                  </a:cubicBezTo>
                  <a:cubicBezTo>
                    <a:pt x="45" y="7"/>
                    <a:pt x="45" y="3"/>
                    <a:pt x="4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1" name="Freeform 35">
              <a:extLst>
                <a:ext uri="{FF2B5EF4-FFF2-40B4-BE49-F238E27FC236}">
                  <a16:creationId xmlns:a16="http://schemas.microsoft.com/office/drawing/2014/main" id="{5859643D-B6D3-4E76-A9E5-87F239DF3AFB}"/>
                </a:ext>
              </a:extLst>
            </p:cNvPr>
            <p:cNvSpPr/>
            <p:nvPr/>
          </p:nvSpPr>
          <p:spPr bwMode="auto">
            <a:xfrm>
              <a:off x="4143" y="1647"/>
              <a:ext cx="93" cy="26"/>
            </a:xfrm>
            <a:custGeom>
              <a:avLst/>
              <a:gdLst>
                <a:gd name="T0" fmla="*/ 36 w 39"/>
                <a:gd name="T1" fmla="*/ 2 h 11"/>
                <a:gd name="T2" fmla="*/ 22 w 39"/>
                <a:gd name="T3" fmla="*/ 1 h 11"/>
                <a:gd name="T4" fmla="*/ 5 w 39"/>
                <a:gd name="T5" fmla="*/ 2 h 11"/>
                <a:gd name="T6" fmla="*/ 5 w 39"/>
                <a:gd name="T7" fmla="*/ 10 h 11"/>
                <a:gd name="T8" fmla="*/ 22 w 39"/>
                <a:gd name="T9" fmla="*/ 10 h 11"/>
                <a:gd name="T10" fmla="*/ 36 w 39"/>
                <a:gd name="T11" fmla="*/ 9 h 11"/>
                <a:gd name="T12" fmla="*/ 36 w 3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1">
                  <a:moveTo>
                    <a:pt x="36" y="2"/>
                  </a:moveTo>
                  <a:cubicBezTo>
                    <a:pt x="31" y="0"/>
                    <a:pt x="27" y="1"/>
                    <a:pt x="22" y="1"/>
                  </a:cubicBezTo>
                  <a:cubicBezTo>
                    <a:pt x="16" y="1"/>
                    <a:pt x="10" y="1"/>
                    <a:pt x="5" y="2"/>
                  </a:cubicBezTo>
                  <a:cubicBezTo>
                    <a:pt x="0" y="2"/>
                    <a:pt x="0" y="9"/>
                    <a:pt x="5" y="10"/>
                  </a:cubicBezTo>
                  <a:cubicBezTo>
                    <a:pt x="10" y="10"/>
                    <a:pt x="16" y="10"/>
                    <a:pt x="22" y="10"/>
                  </a:cubicBezTo>
                  <a:cubicBezTo>
                    <a:pt x="27" y="11"/>
                    <a:pt x="31" y="11"/>
                    <a:pt x="36" y="9"/>
                  </a:cubicBezTo>
                  <a:cubicBezTo>
                    <a:pt x="39" y="8"/>
                    <a:pt x="39" y="3"/>
                    <a:pt x="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2" name="Freeform 36">
              <a:extLst>
                <a:ext uri="{FF2B5EF4-FFF2-40B4-BE49-F238E27FC236}">
                  <a16:creationId xmlns:a16="http://schemas.microsoft.com/office/drawing/2014/main" id="{CC2F593F-5D00-4C9F-AADC-574FE40D2850}"/>
                </a:ext>
              </a:extLst>
            </p:cNvPr>
            <p:cNvSpPr/>
            <p:nvPr/>
          </p:nvSpPr>
          <p:spPr bwMode="auto">
            <a:xfrm>
              <a:off x="4307" y="1647"/>
              <a:ext cx="92" cy="26"/>
            </a:xfrm>
            <a:custGeom>
              <a:avLst/>
              <a:gdLst>
                <a:gd name="T0" fmla="*/ 35 w 39"/>
                <a:gd name="T1" fmla="*/ 2 h 11"/>
                <a:gd name="T2" fmla="*/ 18 w 39"/>
                <a:gd name="T3" fmla="*/ 1 h 11"/>
                <a:gd name="T4" fmla="*/ 2 w 39"/>
                <a:gd name="T5" fmla="*/ 3 h 11"/>
                <a:gd name="T6" fmla="*/ 2 w 39"/>
                <a:gd name="T7" fmla="*/ 8 h 11"/>
                <a:gd name="T8" fmla="*/ 18 w 39"/>
                <a:gd name="T9" fmla="*/ 10 h 11"/>
                <a:gd name="T10" fmla="*/ 35 w 39"/>
                <a:gd name="T11" fmla="*/ 9 h 11"/>
                <a:gd name="T12" fmla="*/ 35 w 3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1">
                  <a:moveTo>
                    <a:pt x="35" y="2"/>
                  </a:moveTo>
                  <a:cubicBezTo>
                    <a:pt x="29" y="0"/>
                    <a:pt x="24" y="1"/>
                    <a:pt x="18" y="1"/>
                  </a:cubicBezTo>
                  <a:cubicBezTo>
                    <a:pt x="13" y="1"/>
                    <a:pt x="7" y="2"/>
                    <a:pt x="2" y="3"/>
                  </a:cubicBezTo>
                  <a:cubicBezTo>
                    <a:pt x="0" y="4"/>
                    <a:pt x="0" y="7"/>
                    <a:pt x="2" y="8"/>
                  </a:cubicBezTo>
                  <a:cubicBezTo>
                    <a:pt x="7" y="9"/>
                    <a:pt x="13" y="10"/>
                    <a:pt x="18" y="10"/>
                  </a:cubicBezTo>
                  <a:cubicBezTo>
                    <a:pt x="24" y="10"/>
                    <a:pt x="29" y="11"/>
                    <a:pt x="35" y="9"/>
                  </a:cubicBezTo>
                  <a:cubicBezTo>
                    <a:pt x="39" y="8"/>
                    <a:pt x="39" y="3"/>
                    <a:pt x="3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3" name="Freeform 37">
              <a:extLst>
                <a:ext uri="{FF2B5EF4-FFF2-40B4-BE49-F238E27FC236}">
                  <a16:creationId xmlns:a16="http://schemas.microsoft.com/office/drawing/2014/main" id="{3EDAA88B-D6E2-44D8-B168-A5122223FEBA}"/>
                </a:ext>
              </a:extLst>
            </p:cNvPr>
            <p:cNvSpPr/>
            <p:nvPr/>
          </p:nvSpPr>
          <p:spPr bwMode="auto">
            <a:xfrm>
              <a:off x="4473" y="1652"/>
              <a:ext cx="83" cy="28"/>
            </a:xfrm>
            <a:custGeom>
              <a:avLst/>
              <a:gdLst>
                <a:gd name="T0" fmla="*/ 32 w 35"/>
                <a:gd name="T1" fmla="*/ 2 h 12"/>
                <a:gd name="T2" fmla="*/ 3 w 35"/>
                <a:gd name="T3" fmla="*/ 6 h 12"/>
                <a:gd name="T4" fmla="*/ 14 w 35"/>
                <a:gd name="T5" fmla="*/ 10 h 12"/>
                <a:gd name="T6" fmla="*/ 32 w 35"/>
                <a:gd name="T7" fmla="*/ 10 h 12"/>
                <a:gd name="T8" fmla="*/ 32 w 35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2">
                  <a:moveTo>
                    <a:pt x="32" y="2"/>
                  </a:moveTo>
                  <a:cubicBezTo>
                    <a:pt x="28" y="1"/>
                    <a:pt x="0" y="0"/>
                    <a:pt x="3" y="6"/>
                  </a:cubicBezTo>
                  <a:cubicBezTo>
                    <a:pt x="4" y="10"/>
                    <a:pt x="11" y="10"/>
                    <a:pt x="14" y="10"/>
                  </a:cubicBezTo>
                  <a:cubicBezTo>
                    <a:pt x="20" y="11"/>
                    <a:pt x="26" y="12"/>
                    <a:pt x="32" y="10"/>
                  </a:cubicBezTo>
                  <a:cubicBezTo>
                    <a:pt x="35" y="8"/>
                    <a:pt x="35" y="3"/>
                    <a:pt x="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4" name="Freeform 38">
              <a:extLst>
                <a:ext uri="{FF2B5EF4-FFF2-40B4-BE49-F238E27FC236}">
                  <a16:creationId xmlns:a16="http://schemas.microsoft.com/office/drawing/2014/main" id="{6C1844DA-1F5B-41D6-874D-00EF5E471B56}"/>
                </a:ext>
              </a:extLst>
            </p:cNvPr>
            <p:cNvSpPr/>
            <p:nvPr/>
          </p:nvSpPr>
          <p:spPr bwMode="auto">
            <a:xfrm>
              <a:off x="4624" y="1642"/>
              <a:ext cx="93" cy="24"/>
            </a:xfrm>
            <a:custGeom>
              <a:avLst/>
              <a:gdLst>
                <a:gd name="T0" fmla="*/ 34 w 39"/>
                <a:gd name="T1" fmla="*/ 1 h 10"/>
                <a:gd name="T2" fmla="*/ 20 w 39"/>
                <a:gd name="T3" fmla="*/ 1 h 10"/>
                <a:gd name="T4" fmla="*/ 4 w 39"/>
                <a:gd name="T5" fmla="*/ 2 h 10"/>
                <a:gd name="T6" fmla="*/ 4 w 39"/>
                <a:gd name="T7" fmla="*/ 9 h 10"/>
                <a:gd name="T8" fmla="*/ 20 w 39"/>
                <a:gd name="T9" fmla="*/ 10 h 10"/>
                <a:gd name="T10" fmla="*/ 34 w 39"/>
                <a:gd name="T11" fmla="*/ 9 h 10"/>
                <a:gd name="T12" fmla="*/ 34 w 39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0">
                  <a:moveTo>
                    <a:pt x="34" y="1"/>
                  </a:moveTo>
                  <a:cubicBezTo>
                    <a:pt x="30" y="0"/>
                    <a:pt x="25" y="1"/>
                    <a:pt x="20" y="1"/>
                  </a:cubicBezTo>
                  <a:cubicBezTo>
                    <a:pt x="15" y="1"/>
                    <a:pt x="10" y="2"/>
                    <a:pt x="4" y="2"/>
                  </a:cubicBezTo>
                  <a:cubicBezTo>
                    <a:pt x="0" y="3"/>
                    <a:pt x="0" y="8"/>
                    <a:pt x="4" y="9"/>
                  </a:cubicBezTo>
                  <a:cubicBezTo>
                    <a:pt x="10" y="9"/>
                    <a:pt x="15" y="9"/>
                    <a:pt x="20" y="10"/>
                  </a:cubicBezTo>
                  <a:cubicBezTo>
                    <a:pt x="25" y="10"/>
                    <a:pt x="30" y="10"/>
                    <a:pt x="34" y="9"/>
                  </a:cubicBezTo>
                  <a:cubicBezTo>
                    <a:pt x="39" y="9"/>
                    <a:pt x="39" y="2"/>
                    <a:pt x="3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5" name="Freeform 39">
              <a:extLst>
                <a:ext uri="{FF2B5EF4-FFF2-40B4-BE49-F238E27FC236}">
                  <a16:creationId xmlns:a16="http://schemas.microsoft.com/office/drawing/2014/main" id="{DA26E4BB-D0B4-4F02-A3CF-AD576A0087A4}"/>
                </a:ext>
              </a:extLst>
            </p:cNvPr>
            <p:cNvSpPr/>
            <p:nvPr/>
          </p:nvSpPr>
          <p:spPr bwMode="auto">
            <a:xfrm>
              <a:off x="4762" y="1640"/>
              <a:ext cx="106" cy="28"/>
            </a:xfrm>
            <a:custGeom>
              <a:avLst/>
              <a:gdLst>
                <a:gd name="T0" fmla="*/ 41 w 45"/>
                <a:gd name="T1" fmla="*/ 3 h 12"/>
                <a:gd name="T2" fmla="*/ 3 w 45"/>
                <a:gd name="T3" fmla="*/ 5 h 12"/>
                <a:gd name="T4" fmla="*/ 4 w 45"/>
                <a:gd name="T5" fmla="*/ 11 h 12"/>
                <a:gd name="T6" fmla="*/ 22 w 45"/>
                <a:gd name="T7" fmla="*/ 10 h 12"/>
                <a:gd name="T8" fmla="*/ 40 w 45"/>
                <a:gd name="T9" fmla="*/ 10 h 12"/>
                <a:gd name="T10" fmla="*/ 41 w 45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2">
                  <a:moveTo>
                    <a:pt x="41" y="3"/>
                  </a:moveTo>
                  <a:cubicBezTo>
                    <a:pt x="29" y="0"/>
                    <a:pt x="15" y="2"/>
                    <a:pt x="3" y="5"/>
                  </a:cubicBezTo>
                  <a:cubicBezTo>
                    <a:pt x="0" y="6"/>
                    <a:pt x="0" y="12"/>
                    <a:pt x="4" y="11"/>
                  </a:cubicBezTo>
                  <a:cubicBezTo>
                    <a:pt x="10" y="11"/>
                    <a:pt x="16" y="10"/>
                    <a:pt x="22" y="10"/>
                  </a:cubicBezTo>
                  <a:cubicBezTo>
                    <a:pt x="28" y="10"/>
                    <a:pt x="34" y="11"/>
                    <a:pt x="40" y="10"/>
                  </a:cubicBezTo>
                  <a:cubicBezTo>
                    <a:pt x="44" y="10"/>
                    <a:pt x="45" y="4"/>
                    <a:pt x="4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6" name="Freeform 40">
              <a:extLst>
                <a:ext uri="{FF2B5EF4-FFF2-40B4-BE49-F238E27FC236}">
                  <a16:creationId xmlns:a16="http://schemas.microsoft.com/office/drawing/2014/main" id="{E376C523-7C09-4A80-A33B-674369002FD8}"/>
                </a:ext>
              </a:extLst>
            </p:cNvPr>
            <p:cNvSpPr/>
            <p:nvPr/>
          </p:nvSpPr>
          <p:spPr bwMode="auto">
            <a:xfrm>
              <a:off x="4951" y="1637"/>
              <a:ext cx="98" cy="26"/>
            </a:xfrm>
            <a:custGeom>
              <a:avLst/>
              <a:gdLst>
                <a:gd name="T0" fmla="*/ 37 w 41"/>
                <a:gd name="T1" fmla="*/ 1 h 11"/>
                <a:gd name="T2" fmla="*/ 21 w 41"/>
                <a:gd name="T3" fmla="*/ 2 h 11"/>
                <a:gd name="T4" fmla="*/ 3 w 41"/>
                <a:gd name="T5" fmla="*/ 5 h 11"/>
                <a:gd name="T6" fmla="*/ 4 w 41"/>
                <a:gd name="T7" fmla="*/ 11 h 11"/>
                <a:gd name="T8" fmla="*/ 21 w 41"/>
                <a:gd name="T9" fmla="*/ 11 h 11"/>
                <a:gd name="T10" fmla="*/ 37 w 41"/>
                <a:gd name="T11" fmla="*/ 9 h 11"/>
                <a:gd name="T12" fmla="*/ 37 w 41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">
                  <a:moveTo>
                    <a:pt x="37" y="1"/>
                  </a:moveTo>
                  <a:cubicBezTo>
                    <a:pt x="31" y="0"/>
                    <a:pt x="26" y="1"/>
                    <a:pt x="21" y="2"/>
                  </a:cubicBezTo>
                  <a:cubicBezTo>
                    <a:pt x="15" y="2"/>
                    <a:pt x="9" y="3"/>
                    <a:pt x="3" y="5"/>
                  </a:cubicBezTo>
                  <a:cubicBezTo>
                    <a:pt x="0" y="5"/>
                    <a:pt x="1" y="11"/>
                    <a:pt x="4" y="11"/>
                  </a:cubicBezTo>
                  <a:cubicBezTo>
                    <a:pt x="10" y="11"/>
                    <a:pt x="15" y="11"/>
                    <a:pt x="21" y="11"/>
                  </a:cubicBezTo>
                  <a:cubicBezTo>
                    <a:pt x="26" y="10"/>
                    <a:pt x="32" y="11"/>
                    <a:pt x="37" y="9"/>
                  </a:cubicBezTo>
                  <a:cubicBezTo>
                    <a:pt x="40" y="8"/>
                    <a:pt x="41" y="2"/>
                    <a:pt x="3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7" name="Freeform 41">
              <a:extLst>
                <a:ext uri="{FF2B5EF4-FFF2-40B4-BE49-F238E27FC236}">
                  <a16:creationId xmlns:a16="http://schemas.microsoft.com/office/drawing/2014/main" id="{74707C21-460B-4EB6-B2BF-510A5BABF4AF}"/>
                </a:ext>
              </a:extLst>
            </p:cNvPr>
            <p:cNvSpPr/>
            <p:nvPr/>
          </p:nvSpPr>
          <p:spPr bwMode="auto">
            <a:xfrm>
              <a:off x="5091" y="1587"/>
              <a:ext cx="121" cy="72"/>
            </a:xfrm>
            <a:custGeom>
              <a:avLst/>
              <a:gdLst>
                <a:gd name="T0" fmla="*/ 46 w 51"/>
                <a:gd name="T1" fmla="*/ 1 h 30"/>
                <a:gd name="T2" fmla="*/ 27 w 51"/>
                <a:gd name="T3" fmla="*/ 12 h 30"/>
                <a:gd name="T4" fmla="*/ 5 w 51"/>
                <a:gd name="T5" fmla="*/ 22 h 30"/>
                <a:gd name="T6" fmla="*/ 7 w 51"/>
                <a:gd name="T7" fmla="*/ 29 h 30"/>
                <a:gd name="T8" fmla="*/ 50 w 51"/>
                <a:gd name="T9" fmla="*/ 7 h 30"/>
                <a:gd name="T10" fmla="*/ 46 w 51"/>
                <a:gd name="T11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30">
                  <a:moveTo>
                    <a:pt x="46" y="1"/>
                  </a:moveTo>
                  <a:cubicBezTo>
                    <a:pt x="39" y="4"/>
                    <a:pt x="33" y="8"/>
                    <a:pt x="27" y="12"/>
                  </a:cubicBezTo>
                  <a:cubicBezTo>
                    <a:pt x="20" y="16"/>
                    <a:pt x="13" y="19"/>
                    <a:pt x="5" y="22"/>
                  </a:cubicBezTo>
                  <a:cubicBezTo>
                    <a:pt x="0" y="23"/>
                    <a:pt x="2" y="30"/>
                    <a:pt x="7" y="29"/>
                  </a:cubicBezTo>
                  <a:cubicBezTo>
                    <a:pt x="21" y="26"/>
                    <a:pt x="41" y="20"/>
                    <a:pt x="50" y="7"/>
                  </a:cubicBezTo>
                  <a:cubicBezTo>
                    <a:pt x="51" y="4"/>
                    <a:pt x="49" y="0"/>
                    <a:pt x="4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8" name="Freeform 42">
              <a:extLst>
                <a:ext uri="{FF2B5EF4-FFF2-40B4-BE49-F238E27FC236}">
                  <a16:creationId xmlns:a16="http://schemas.microsoft.com/office/drawing/2014/main" id="{22836DDD-1580-4683-A7D7-5036336A0473}"/>
                </a:ext>
              </a:extLst>
            </p:cNvPr>
            <p:cNvSpPr/>
            <p:nvPr/>
          </p:nvSpPr>
          <p:spPr bwMode="auto">
            <a:xfrm>
              <a:off x="5257" y="1513"/>
              <a:ext cx="83" cy="67"/>
            </a:xfrm>
            <a:custGeom>
              <a:avLst/>
              <a:gdLst>
                <a:gd name="T0" fmla="*/ 31 w 35"/>
                <a:gd name="T1" fmla="*/ 4 h 28"/>
                <a:gd name="T2" fmla="*/ 17 w 35"/>
                <a:gd name="T3" fmla="*/ 6 h 28"/>
                <a:gd name="T4" fmla="*/ 4 w 35"/>
                <a:gd name="T5" fmla="*/ 19 h 28"/>
                <a:gd name="T6" fmla="*/ 9 w 35"/>
                <a:gd name="T7" fmla="*/ 24 h 28"/>
                <a:gd name="T8" fmla="*/ 24 w 35"/>
                <a:gd name="T9" fmla="*/ 14 h 28"/>
                <a:gd name="T10" fmla="*/ 31 w 35"/>
                <a:gd name="T11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1" y="4"/>
                  </a:moveTo>
                  <a:cubicBezTo>
                    <a:pt x="28" y="0"/>
                    <a:pt x="21" y="4"/>
                    <a:pt x="17" y="6"/>
                  </a:cubicBezTo>
                  <a:cubicBezTo>
                    <a:pt x="12" y="10"/>
                    <a:pt x="7" y="14"/>
                    <a:pt x="4" y="19"/>
                  </a:cubicBezTo>
                  <a:cubicBezTo>
                    <a:pt x="0" y="23"/>
                    <a:pt x="5" y="28"/>
                    <a:pt x="9" y="24"/>
                  </a:cubicBezTo>
                  <a:cubicBezTo>
                    <a:pt x="14" y="20"/>
                    <a:pt x="19" y="17"/>
                    <a:pt x="24" y="14"/>
                  </a:cubicBezTo>
                  <a:cubicBezTo>
                    <a:pt x="27" y="12"/>
                    <a:pt x="35" y="9"/>
                    <a:pt x="3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43">
              <a:extLst>
                <a:ext uri="{FF2B5EF4-FFF2-40B4-BE49-F238E27FC236}">
                  <a16:creationId xmlns:a16="http://schemas.microsoft.com/office/drawing/2014/main" id="{94304C0C-163D-420F-88C0-0B30831ED267}"/>
                </a:ext>
              </a:extLst>
            </p:cNvPr>
            <p:cNvSpPr/>
            <p:nvPr/>
          </p:nvSpPr>
          <p:spPr bwMode="auto">
            <a:xfrm>
              <a:off x="5361" y="1440"/>
              <a:ext cx="76" cy="57"/>
            </a:xfrm>
            <a:custGeom>
              <a:avLst/>
              <a:gdLst>
                <a:gd name="T0" fmla="*/ 26 w 32"/>
                <a:gd name="T1" fmla="*/ 0 h 24"/>
                <a:gd name="T2" fmla="*/ 15 w 32"/>
                <a:gd name="T3" fmla="*/ 8 h 24"/>
                <a:gd name="T4" fmla="*/ 3 w 32"/>
                <a:gd name="T5" fmla="*/ 17 h 24"/>
                <a:gd name="T6" fmla="*/ 7 w 32"/>
                <a:gd name="T7" fmla="*/ 22 h 24"/>
                <a:gd name="T8" fmla="*/ 20 w 32"/>
                <a:gd name="T9" fmla="*/ 14 h 24"/>
                <a:gd name="T10" fmla="*/ 30 w 32"/>
                <a:gd name="T11" fmla="*/ 6 h 24"/>
                <a:gd name="T12" fmla="*/ 26 w 32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4">
                  <a:moveTo>
                    <a:pt x="26" y="0"/>
                  </a:moveTo>
                  <a:cubicBezTo>
                    <a:pt x="22" y="2"/>
                    <a:pt x="18" y="5"/>
                    <a:pt x="15" y="8"/>
                  </a:cubicBezTo>
                  <a:cubicBezTo>
                    <a:pt x="11" y="11"/>
                    <a:pt x="6" y="14"/>
                    <a:pt x="3" y="17"/>
                  </a:cubicBezTo>
                  <a:cubicBezTo>
                    <a:pt x="0" y="20"/>
                    <a:pt x="4" y="24"/>
                    <a:pt x="7" y="22"/>
                  </a:cubicBezTo>
                  <a:cubicBezTo>
                    <a:pt x="11" y="20"/>
                    <a:pt x="15" y="17"/>
                    <a:pt x="20" y="14"/>
                  </a:cubicBezTo>
                  <a:cubicBezTo>
                    <a:pt x="24" y="12"/>
                    <a:pt x="28" y="10"/>
                    <a:pt x="30" y="6"/>
                  </a:cubicBezTo>
                  <a:cubicBezTo>
                    <a:pt x="32" y="3"/>
                    <a:pt x="29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10" name="Freeform 44">
              <a:extLst>
                <a:ext uri="{FF2B5EF4-FFF2-40B4-BE49-F238E27FC236}">
                  <a16:creationId xmlns:a16="http://schemas.microsoft.com/office/drawing/2014/main" id="{96241B87-9228-4535-804B-14410DB12301}"/>
                </a:ext>
              </a:extLst>
            </p:cNvPr>
            <p:cNvSpPr/>
            <p:nvPr/>
          </p:nvSpPr>
          <p:spPr bwMode="auto">
            <a:xfrm>
              <a:off x="5489" y="1344"/>
              <a:ext cx="69" cy="67"/>
            </a:xfrm>
            <a:custGeom>
              <a:avLst/>
              <a:gdLst>
                <a:gd name="T0" fmla="*/ 20 w 29"/>
                <a:gd name="T1" fmla="*/ 1 h 28"/>
                <a:gd name="T2" fmla="*/ 2 w 29"/>
                <a:gd name="T3" fmla="*/ 19 h 28"/>
                <a:gd name="T4" fmla="*/ 10 w 29"/>
                <a:gd name="T5" fmla="*/ 23 h 28"/>
                <a:gd name="T6" fmla="*/ 17 w 29"/>
                <a:gd name="T7" fmla="*/ 16 h 28"/>
                <a:gd name="T8" fmla="*/ 25 w 29"/>
                <a:gd name="T9" fmla="*/ 10 h 28"/>
                <a:gd name="T10" fmla="*/ 20 w 29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8">
                  <a:moveTo>
                    <a:pt x="20" y="1"/>
                  </a:moveTo>
                  <a:cubicBezTo>
                    <a:pt x="12" y="4"/>
                    <a:pt x="6" y="12"/>
                    <a:pt x="2" y="19"/>
                  </a:cubicBezTo>
                  <a:cubicBezTo>
                    <a:pt x="0" y="24"/>
                    <a:pt x="7" y="28"/>
                    <a:pt x="10" y="23"/>
                  </a:cubicBezTo>
                  <a:cubicBezTo>
                    <a:pt x="12" y="21"/>
                    <a:pt x="14" y="18"/>
                    <a:pt x="17" y="16"/>
                  </a:cubicBezTo>
                  <a:cubicBezTo>
                    <a:pt x="19" y="14"/>
                    <a:pt x="22" y="12"/>
                    <a:pt x="25" y="10"/>
                  </a:cubicBezTo>
                  <a:cubicBezTo>
                    <a:pt x="29" y="7"/>
                    <a:pt x="24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11" name="Freeform 45">
              <a:extLst>
                <a:ext uri="{FF2B5EF4-FFF2-40B4-BE49-F238E27FC236}">
                  <a16:creationId xmlns:a16="http://schemas.microsoft.com/office/drawing/2014/main" id="{0BB5CD57-328A-4DD3-B5DB-67B16A7E494B}"/>
                </a:ext>
              </a:extLst>
            </p:cNvPr>
            <p:cNvSpPr/>
            <p:nvPr/>
          </p:nvSpPr>
          <p:spPr bwMode="auto">
            <a:xfrm>
              <a:off x="5560" y="1273"/>
              <a:ext cx="55" cy="57"/>
            </a:xfrm>
            <a:custGeom>
              <a:avLst/>
              <a:gdLst>
                <a:gd name="T0" fmla="*/ 17 w 23"/>
                <a:gd name="T1" fmla="*/ 1 h 24"/>
                <a:gd name="T2" fmla="*/ 10 w 23"/>
                <a:gd name="T3" fmla="*/ 8 h 24"/>
                <a:gd name="T4" fmla="*/ 3 w 23"/>
                <a:gd name="T5" fmla="*/ 17 h 24"/>
                <a:gd name="T6" fmla="*/ 9 w 23"/>
                <a:gd name="T7" fmla="*/ 21 h 24"/>
                <a:gd name="T8" fmla="*/ 16 w 23"/>
                <a:gd name="T9" fmla="*/ 14 h 24"/>
                <a:gd name="T10" fmla="*/ 22 w 23"/>
                <a:gd name="T11" fmla="*/ 5 h 24"/>
                <a:gd name="T12" fmla="*/ 17 w 23"/>
                <a:gd name="T1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4">
                  <a:moveTo>
                    <a:pt x="17" y="1"/>
                  </a:moveTo>
                  <a:cubicBezTo>
                    <a:pt x="14" y="2"/>
                    <a:pt x="12" y="5"/>
                    <a:pt x="10" y="8"/>
                  </a:cubicBezTo>
                  <a:cubicBezTo>
                    <a:pt x="7" y="11"/>
                    <a:pt x="5" y="14"/>
                    <a:pt x="3" y="17"/>
                  </a:cubicBezTo>
                  <a:cubicBezTo>
                    <a:pt x="0" y="20"/>
                    <a:pt x="6" y="24"/>
                    <a:pt x="9" y="21"/>
                  </a:cubicBezTo>
                  <a:cubicBezTo>
                    <a:pt x="11" y="19"/>
                    <a:pt x="14" y="16"/>
                    <a:pt x="16" y="14"/>
                  </a:cubicBezTo>
                  <a:cubicBezTo>
                    <a:pt x="19" y="11"/>
                    <a:pt x="22" y="9"/>
                    <a:pt x="22" y="5"/>
                  </a:cubicBezTo>
                  <a:cubicBezTo>
                    <a:pt x="23" y="3"/>
                    <a:pt x="20" y="0"/>
                    <a:pt x="1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2" name="文本框 55">
            <a:extLst>
              <a:ext uri="{FF2B5EF4-FFF2-40B4-BE49-F238E27FC236}">
                <a16:creationId xmlns:a16="http://schemas.microsoft.com/office/drawing/2014/main" id="{16036563-4495-4848-88EC-DC51E30C0B16}"/>
              </a:ext>
            </a:extLst>
          </p:cNvPr>
          <p:cNvSpPr txBox="1"/>
          <p:nvPr/>
        </p:nvSpPr>
        <p:spPr>
          <a:xfrm>
            <a:off x="2197354" y="786915"/>
            <a:ext cx="659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solidFill>
                  <a:srgbClr val="404040"/>
                </a:solidFill>
                <a:cs typeface="+mn-ea"/>
                <a:sym typeface="+mn-lt"/>
              </a:rPr>
              <a:t>05</a:t>
            </a:r>
            <a:endParaRPr lang="zh-CN" altLang="en-US" sz="3200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0D39475-D9DB-455C-A186-E5F7DFF003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295558"/>
              </p:ext>
            </p:extLst>
          </p:nvPr>
        </p:nvGraphicFramePr>
        <p:xfrm>
          <a:off x="1730478" y="1574375"/>
          <a:ext cx="5378245" cy="25730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0283">
                  <a:extLst>
                    <a:ext uri="{9D8B030D-6E8A-4147-A177-3AD203B41FA5}">
                      <a16:colId xmlns:a16="http://schemas.microsoft.com/office/drawing/2014/main" val="3642107523"/>
                    </a:ext>
                  </a:extLst>
                </a:gridCol>
                <a:gridCol w="1877962">
                  <a:extLst>
                    <a:ext uri="{9D8B030D-6E8A-4147-A177-3AD203B41FA5}">
                      <a16:colId xmlns:a16="http://schemas.microsoft.com/office/drawing/2014/main" val="2786442208"/>
                    </a:ext>
                  </a:extLst>
                </a:gridCol>
              </a:tblGrid>
              <a:tr h="1286536">
                <a:tc>
                  <a:txBody>
                    <a:bodyPr/>
                    <a:lstStyle/>
                    <a:p>
                      <a:r>
                        <a:rPr lang="zh-CN" sz="1800" b="1" kern="100" dirty="0">
                          <a:solidFill>
                            <a:srgbClr val="3E3A39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绘画建筑物的</a:t>
                      </a:r>
                      <a:r>
                        <a:rPr lang="zh-CN" sz="1800" b="1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底</a:t>
                      </a:r>
                      <a:endParaRPr lang="en-US" sz="1800" b="1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"/>
                      </a:pPr>
                      <a:r>
                        <a:rPr lang="zh-CN" sz="1800" b="1" kern="100" dirty="0">
                          <a:solidFill>
                            <a:srgbClr val="3E3A39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使用「描点」工具</a:t>
                      </a:r>
                      <a:br>
                        <a:rPr lang="en-US" altLang="zh-CN" sz="1800" b="1" kern="100" dirty="0">
                          <a:solidFill>
                            <a:srgbClr val="3E3A39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zh-CN" sz="1800" b="1" kern="100" dirty="0">
                          <a:solidFill>
                            <a:srgbClr val="3E3A39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绘画建筑物的角</a:t>
                      </a:r>
                      <a:endParaRPr lang="en-US" sz="1800" b="1" kern="100" dirty="0">
                        <a:solidFill>
                          <a:srgbClr val="3E3A39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endParaRPr lang="en-GB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980404"/>
                  </a:ext>
                </a:extLst>
              </a:tr>
              <a:tr h="1286536">
                <a:tc>
                  <a:txBody>
                    <a:bodyPr/>
                    <a:lstStyle/>
                    <a:p>
                      <a:pPr marL="342900" lvl="0" indent="-342900">
                        <a:buFont typeface="Wingdings" panose="05000000000000000000" pitchFamily="2" charset="2"/>
                        <a:buChar char=""/>
                      </a:pPr>
                      <a:r>
                        <a:rPr lang="zh-CN" sz="1800" b="1" kern="100" dirty="0">
                          <a:solidFill>
                            <a:srgbClr val="3E3A39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使用「多边形」工具</a:t>
                      </a:r>
                      <a:br>
                        <a:rPr lang="en-US" altLang="zh-CN" sz="1800" b="1" kern="100" dirty="0">
                          <a:solidFill>
                            <a:srgbClr val="3E3A39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zh-CN" sz="1800" b="1" kern="100" dirty="0">
                          <a:solidFill>
                            <a:srgbClr val="3E3A39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连接所有角，</a:t>
                      </a:r>
                      <a:br>
                        <a:rPr lang="en-US" altLang="zh-CN" sz="1800" b="1" kern="100" dirty="0">
                          <a:solidFill>
                            <a:srgbClr val="3E3A39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zh-CN" sz="1800" b="1" kern="100" dirty="0">
                          <a:solidFill>
                            <a:srgbClr val="3E3A39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以绘画建筑物的底</a:t>
                      </a:r>
                      <a:endParaRPr lang="en-US" sz="1800" b="1" kern="100" dirty="0">
                        <a:solidFill>
                          <a:srgbClr val="3E3A39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8364577"/>
                  </a:ext>
                </a:extLst>
              </a:tr>
            </a:tbl>
          </a:graphicData>
        </a:graphic>
      </p:graphicFrame>
      <p:pic>
        <p:nvPicPr>
          <p:cNvPr id="54" name="Picture 53" descr="A screenshot of a cell phone&#10;&#10;Description automatically generated">
            <a:extLst>
              <a:ext uri="{FF2B5EF4-FFF2-40B4-BE49-F238E27FC236}">
                <a16:creationId xmlns:a16="http://schemas.microsoft.com/office/drawing/2014/main" id="{7B74FB30-1EAE-4894-94FB-7D79B3614507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980"/>
          <a:stretch/>
        </p:blipFill>
        <p:spPr bwMode="auto">
          <a:xfrm>
            <a:off x="5601335" y="1574375"/>
            <a:ext cx="856615" cy="6159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A white paper with black text and symbols&#10;&#10;Description automatically generated with medium confidence">
            <a:extLst>
              <a:ext uri="{FF2B5EF4-FFF2-40B4-BE49-F238E27FC236}">
                <a16:creationId xmlns:a16="http://schemas.microsoft.com/office/drawing/2014/main" id="{A3E84D1E-F9E4-4BDB-9C3C-3D5B4BD3DBF2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76"/>
          <a:stretch/>
        </p:blipFill>
        <p:spPr bwMode="auto">
          <a:xfrm>
            <a:off x="5622925" y="2860911"/>
            <a:ext cx="835025" cy="6032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51349698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6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A4475-52A4-46BD-BBC0-8590F16F3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48</a:t>
            </a:fld>
            <a:endParaRPr lang="zh-CN" altLang="en-US" dirty="0"/>
          </a:p>
        </p:txBody>
      </p:sp>
      <p:grpSp>
        <p:nvGrpSpPr>
          <p:cNvPr id="70" name="Group 4">
            <a:extLst>
              <a:ext uri="{FF2B5EF4-FFF2-40B4-BE49-F238E27FC236}">
                <a16:creationId xmlns:a16="http://schemas.microsoft.com/office/drawing/2014/main" id="{553410CF-182D-4AFA-8636-084A5C086FF9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1860444" y="767704"/>
            <a:ext cx="1133478" cy="621619"/>
            <a:chOff x="3326" y="771"/>
            <a:chExt cx="2348" cy="95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1" name="Freeform 5">
              <a:extLst>
                <a:ext uri="{FF2B5EF4-FFF2-40B4-BE49-F238E27FC236}">
                  <a16:creationId xmlns:a16="http://schemas.microsoft.com/office/drawing/2014/main" id="{9997A38E-3E88-44C2-9F16-3772F434CC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6" y="771"/>
              <a:ext cx="2348" cy="954"/>
            </a:xfrm>
            <a:custGeom>
              <a:avLst/>
              <a:gdLst>
                <a:gd name="T0" fmla="*/ 969 w 991"/>
                <a:gd name="T1" fmla="*/ 166 h 401"/>
                <a:gd name="T2" fmla="*/ 911 w 991"/>
                <a:gd name="T3" fmla="*/ 115 h 401"/>
                <a:gd name="T4" fmla="*/ 851 w 991"/>
                <a:gd name="T5" fmla="*/ 67 h 401"/>
                <a:gd name="T6" fmla="*/ 780 w 991"/>
                <a:gd name="T7" fmla="*/ 16 h 401"/>
                <a:gd name="T8" fmla="*/ 774 w 991"/>
                <a:gd name="T9" fmla="*/ 17 h 401"/>
                <a:gd name="T10" fmla="*/ 770 w 991"/>
                <a:gd name="T11" fmla="*/ 16 h 401"/>
                <a:gd name="T12" fmla="*/ 354 w 991"/>
                <a:gd name="T13" fmla="*/ 3 h 401"/>
                <a:gd name="T14" fmla="*/ 149 w 991"/>
                <a:gd name="T15" fmla="*/ 2 h 401"/>
                <a:gd name="T16" fmla="*/ 44 w 991"/>
                <a:gd name="T17" fmla="*/ 3 h 401"/>
                <a:gd name="T18" fmla="*/ 9 w 991"/>
                <a:gd name="T19" fmla="*/ 34 h 401"/>
                <a:gd name="T20" fmla="*/ 6 w 991"/>
                <a:gd name="T21" fmla="*/ 38 h 401"/>
                <a:gd name="T22" fmla="*/ 3 w 991"/>
                <a:gd name="T23" fmla="*/ 263 h 401"/>
                <a:gd name="T24" fmla="*/ 2 w 991"/>
                <a:gd name="T25" fmla="*/ 319 h 401"/>
                <a:gd name="T26" fmla="*/ 4 w 991"/>
                <a:gd name="T27" fmla="*/ 363 h 401"/>
                <a:gd name="T28" fmla="*/ 63 w 991"/>
                <a:gd name="T29" fmla="*/ 388 h 401"/>
                <a:gd name="T30" fmla="*/ 514 w 991"/>
                <a:gd name="T31" fmla="*/ 399 h 401"/>
                <a:gd name="T32" fmla="*/ 768 w 991"/>
                <a:gd name="T33" fmla="*/ 392 h 401"/>
                <a:gd name="T34" fmla="*/ 772 w 991"/>
                <a:gd name="T35" fmla="*/ 391 h 401"/>
                <a:gd name="T36" fmla="*/ 778 w 991"/>
                <a:gd name="T37" fmla="*/ 391 h 401"/>
                <a:gd name="T38" fmla="*/ 901 w 991"/>
                <a:gd name="T39" fmla="*/ 317 h 401"/>
                <a:gd name="T40" fmla="*/ 952 w 991"/>
                <a:gd name="T41" fmla="*/ 270 h 401"/>
                <a:gd name="T42" fmla="*/ 987 w 991"/>
                <a:gd name="T43" fmla="*/ 214 h 401"/>
                <a:gd name="T44" fmla="*/ 969 w 991"/>
                <a:gd name="T45" fmla="*/ 166 h 401"/>
                <a:gd name="T46" fmla="*/ 970 w 991"/>
                <a:gd name="T47" fmla="*/ 222 h 401"/>
                <a:gd name="T48" fmla="*/ 879 w 991"/>
                <a:gd name="T49" fmla="*/ 316 h 401"/>
                <a:gd name="T50" fmla="*/ 772 w 991"/>
                <a:gd name="T51" fmla="*/ 380 h 401"/>
                <a:gd name="T52" fmla="*/ 771 w 991"/>
                <a:gd name="T53" fmla="*/ 380 h 401"/>
                <a:gd name="T54" fmla="*/ 768 w 991"/>
                <a:gd name="T55" fmla="*/ 379 h 401"/>
                <a:gd name="T56" fmla="*/ 349 w 991"/>
                <a:gd name="T57" fmla="*/ 386 h 401"/>
                <a:gd name="T58" fmla="*/ 142 w 991"/>
                <a:gd name="T59" fmla="*/ 380 h 401"/>
                <a:gd name="T60" fmla="*/ 38 w 991"/>
                <a:gd name="T61" fmla="*/ 374 h 401"/>
                <a:gd name="T62" fmla="*/ 14 w 991"/>
                <a:gd name="T63" fmla="*/ 329 h 401"/>
                <a:gd name="T64" fmla="*/ 15 w 991"/>
                <a:gd name="T65" fmla="*/ 276 h 401"/>
                <a:gd name="T66" fmla="*/ 14 w 991"/>
                <a:gd name="T67" fmla="*/ 38 h 401"/>
                <a:gd name="T68" fmla="*/ 14 w 991"/>
                <a:gd name="T69" fmla="*/ 37 h 401"/>
                <a:gd name="T70" fmla="*/ 66 w 991"/>
                <a:gd name="T71" fmla="*/ 15 h 401"/>
                <a:gd name="T72" fmla="*/ 112 w 991"/>
                <a:gd name="T73" fmla="*/ 15 h 401"/>
                <a:gd name="T74" fmla="*/ 208 w 991"/>
                <a:gd name="T75" fmla="*/ 15 h 401"/>
                <a:gd name="T76" fmla="*/ 393 w 991"/>
                <a:gd name="T77" fmla="*/ 17 h 401"/>
                <a:gd name="T78" fmla="*/ 770 w 991"/>
                <a:gd name="T79" fmla="*/ 29 h 401"/>
                <a:gd name="T80" fmla="*/ 776 w 991"/>
                <a:gd name="T81" fmla="*/ 25 h 401"/>
                <a:gd name="T82" fmla="*/ 830 w 991"/>
                <a:gd name="T83" fmla="*/ 68 h 401"/>
                <a:gd name="T84" fmla="*/ 886 w 991"/>
                <a:gd name="T85" fmla="*/ 114 h 401"/>
                <a:gd name="T86" fmla="*/ 941 w 991"/>
                <a:gd name="T87" fmla="*/ 160 h 401"/>
                <a:gd name="T88" fmla="*/ 970 w 991"/>
                <a:gd name="T89" fmla="*/ 222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91" h="401">
                  <a:moveTo>
                    <a:pt x="969" y="166"/>
                  </a:moveTo>
                  <a:cubicBezTo>
                    <a:pt x="951" y="148"/>
                    <a:pt x="930" y="132"/>
                    <a:pt x="911" y="115"/>
                  </a:cubicBezTo>
                  <a:cubicBezTo>
                    <a:pt x="891" y="99"/>
                    <a:pt x="871" y="83"/>
                    <a:pt x="851" y="67"/>
                  </a:cubicBezTo>
                  <a:cubicBezTo>
                    <a:pt x="828" y="49"/>
                    <a:pt x="805" y="29"/>
                    <a:pt x="780" y="16"/>
                  </a:cubicBezTo>
                  <a:cubicBezTo>
                    <a:pt x="777" y="15"/>
                    <a:pt x="775" y="15"/>
                    <a:pt x="774" y="17"/>
                  </a:cubicBezTo>
                  <a:cubicBezTo>
                    <a:pt x="773" y="16"/>
                    <a:pt x="772" y="16"/>
                    <a:pt x="770" y="16"/>
                  </a:cubicBezTo>
                  <a:cubicBezTo>
                    <a:pt x="631" y="10"/>
                    <a:pt x="493" y="5"/>
                    <a:pt x="354" y="3"/>
                  </a:cubicBezTo>
                  <a:cubicBezTo>
                    <a:pt x="285" y="2"/>
                    <a:pt x="217" y="2"/>
                    <a:pt x="149" y="2"/>
                  </a:cubicBezTo>
                  <a:cubicBezTo>
                    <a:pt x="114" y="2"/>
                    <a:pt x="78" y="0"/>
                    <a:pt x="44" y="3"/>
                  </a:cubicBezTo>
                  <a:cubicBezTo>
                    <a:pt x="26" y="5"/>
                    <a:pt x="6" y="14"/>
                    <a:pt x="9" y="34"/>
                  </a:cubicBezTo>
                  <a:cubicBezTo>
                    <a:pt x="8" y="34"/>
                    <a:pt x="6" y="35"/>
                    <a:pt x="6" y="38"/>
                  </a:cubicBezTo>
                  <a:cubicBezTo>
                    <a:pt x="2" y="113"/>
                    <a:pt x="3" y="188"/>
                    <a:pt x="3" y="263"/>
                  </a:cubicBezTo>
                  <a:cubicBezTo>
                    <a:pt x="2" y="282"/>
                    <a:pt x="2" y="301"/>
                    <a:pt x="2" y="319"/>
                  </a:cubicBezTo>
                  <a:cubicBezTo>
                    <a:pt x="2" y="333"/>
                    <a:pt x="0" y="349"/>
                    <a:pt x="4" y="363"/>
                  </a:cubicBezTo>
                  <a:cubicBezTo>
                    <a:pt x="11" y="389"/>
                    <a:pt x="41" y="387"/>
                    <a:pt x="63" y="388"/>
                  </a:cubicBezTo>
                  <a:cubicBezTo>
                    <a:pt x="213" y="397"/>
                    <a:pt x="364" y="401"/>
                    <a:pt x="514" y="399"/>
                  </a:cubicBezTo>
                  <a:cubicBezTo>
                    <a:pt x="599" y="398"/>
                    <a:pt x="683" y="396"/>
                    <a:pt x="768" y="392"/>
                  </a:cubicBezTo>
                  <a:cubicBezTo>
                    <a:pt x="770" y="392"/>
                    <a:pt x="771" y="392"/>
                    <a:pt x="772" y="391"/>
                  </a:cubicBezTo>
                  <a:cubicBezTo>
                    <a:pt x="774" y="392"/>
                    <a:pt x="776" y="392"/>
                    <a:pt x="778" y="391"/>
                  </a:cubicBezTo>
                  <a:cubicBezTo>
                    <a:pt x="821" y="369"/>
                    <a:pt x="863" y="346"/>
                    <a:pt x="901" y="317"/>
                  </a:cubicBezTo>
                  <a:cubicBezTo>
                    <a:pt x="919" y="303"/>
                    <a:pt x="937" y="287"/>
                    <a:pt x="952" y="270"/>
                  </a:cubicBezTo>
                  <a:cubicBezTo>
                    <a:pt x="966" y="254"/>
                    <a:pt x="983" y="235"/>
                    <a:pt x="987" y="214"/>
                  </a:cubicBezTo>
                  <a:cubicBezTo>
                    <a:pt x="991" y="195"/>
                    <a:pt x="982" y="179"/>
                    <a:pt x="969" y="166"/>
                  </a:cubicBezTo>
                  <a:close/>
                  <a:moveTo>
                    <a:pt x="970" y="222"/>
                  </a:moveTo>
                  <a:cubicBezTo>
                    <a:pt x="952" y="260"/>
                    <a:pt x="912" y="292"/>
                    <a:pt x="879" y="316"/>
                  </a:cubicBezTo>
                  <a:cubicBezTo>
                    <a:pt x="845" y="340"/>
                    <a:pt x="808" y="360"/>
                    <a:pt x="772" y="380"/>
                  </a:cubicBezTo>
                  <a:cubicBezTo>
                    <a:pt x="772" y="380"/>
                    <a:pt x="772" y="380"/>
                    <a:pt x="771" y="380"/>
                  </a:cubicBezTo>
                  <a:cubicBezTo>
                    <a:pt x="770" y="379"/>
                    <a:pt x="769" y="379"/>
                    <a:pt x="768" y="379"/>
                  </a:cubicBezTo>
                  <a:cubicBezTo>
                    <a:pt x="629" y="386"/>
                    <a:pt x="489" y="388"/>
                    <a:pt x="349" y="386"/>
                  </a:cubicBezTo>
                  <a:cubicBezTo>
                    <a:pt x="280" y="385"/>
                    <a:pt x="211" y="383"/>
                    <a:pt x="142" y="380"/>
                  </a:cubicBezTo>
                  <a:cubicBezTo>
                    <a:pt x="107" y="378"/>
                    <a:pt x="72" y="378"/>
                    <a:pt x="38" y="374"/>
                  </a:cubicBezTo>
                  <a:cubicBezTo>
                    <a:pt x="12" y="371"/>
                    <a:pt x="14" y="350"/>
                    <a:pt x="14" y="329"/>
                  </a:cubicBezTo>
                  <a:cubicBezTo>
                    <a:pt x="15" y="312"/>
                    <a:pt x="15" y="294"/>
                    <a:pt x="15" y="276"/>
                  </a:cubicBezTo>
                  <a:cubicBezTo>
                    <a:pt x="15" y="197"/>
                    <a:pt x="18" y="117"/>
                    <a:pt x="14" y="38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20" y="14"/>
                    <a:pt x="47" y="15"/>
                    <a:pt x="66" y="15"/>
                  </a:cubicBezTo>
                  <a:cubicBezTo>
                    <a:pt x="81" y="15"/>
                    <a:pt x="97" y="15"/>
                    <a:pt x="112" y="15"/>
                  </a:cubicBezTo>
                  <a:cubicBezTo>
                    <a:pt x="144" y="15"/>
                    <a:pt x="176" y="15"/>
                    <a:pt x="208" y="15"/>
                  </a:cubicBezTo>
                  <a:cubicBezTo>
                    <a:pt x="270" y="16"/>
                    <a:pt x="332" y="16"/>
                    <a:pt x="393" y="17"/>
                  </a:cubicBezTo>
                  <a:cubicBezTo>
                    <a:pt x="519" y="19"/>
                    <a:pt x="645" y="23"/>
                    <a:pt x="770" y="29"/>
                  </a:cubicBezTo>
                  <a:cubicBezTo>
                    <a:pt x="773" y="29"/>
                    <a:pt x="775" y="27"/>
                    <a:pt x="776" y="25"/>
                  </a:cubicBezTo>
                  <a:cubicBezTo>
                    <a:pt x="792" y="41"/>
                    <a:pt x="812" y="54"/>
                    <a:pt x="830" y="68"/>
                  </a:cubicBezTo>
                  <a:cubicBezTo>
                    <a:pt x="849" y="83"/>
                    <a:pt x="867" y="98"/>
                    <a:pt x="886" y="114"/>
                  </a:cubicBezTo>
                  <a:cubicBezTo>
                    <a:pt x="905" y="129"/>
                    <a:pt x="923" y="145"/>
                    <a:pt x="941" y="160"/>
                  </a:cubicBezTo>
                  <a:cubicBezTo>
                    <a:pt x="959" y="176"/>
                    <a:pt x="982" y="195"/>
                    <a:pt x="970" y="2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id="{41603308-F7E7-448D-A2CB-696A9743B9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02" y="1201"/>
              <a:ext cx="123" cy="129"/>
            </a:xfrm>
            <a:custGeom>
              <a:avLst/>
              <a:gdLst>
                <a:gd name="T0" fmla="*/ 51 w 52"/>
                <a:gd name="T1" fmla="*/ 28 h 54"/>
                <a:gd name="T2" fmla="*/ 44 w 52"/>
                <a:gd name="T3" fmla="*/ 13 h 54"/>
                <a:gd name="T4" fmla="*/ 32 w 52"/>
                <a:gd name="T5" fmla="*/ 1 h 54"/>
                <a:gd name="T6" fmla="*/ 19 w 52"/>
                <a:gd name="T7" fmla="*/ 3 h 54"/>
                <a:gd name="T8" fmla="*/ 0 w 52"/>
                <a:gd name="T9" fmla="*/ 29 h 54"/>
                <a:gd name="T10" fmla="*/ 26 w 52"/>
                <a:gd name="T11" fmla="*/ 53 h 54"/>
                <a:gd name="T12" fmla="*/ 51 w 52"/>
                <a:gd name="T13" fmla="*/ 28 h 54"/>
                <a:gd name="T14" fmla="*/ 26 w 52"/>
                <a:gd name="T15" fmla="*/ 42 h 54"/>
                <a:gd name="T16" fmla="*/ 11 w 52"/>
                <a:gd name="T17" fmla="*/ 29 h 54"/>
                <a:gd name="T18" fmla="*/ 16 w 52"/>
                <a:gd name="T19" fmla="*/ 18 h 54"/>
                <a:gd name="T20" fmla="*/ 25 w 52"/>
                <a:gd name="T21" fmla="*/ 12 h 54"/>
                <a:gd name="T22" fmla="*/ 27 w 52"/>
                <a:gd name="T23" fmla="*/ 10 h 54"/>
                <a:gd name="T24" fmla="*/ 26 w 52"/>
                <a:gd name="T25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54">
                  <a:moveTo>
                    <a:pt x="51" y="28"/>
                  </a:moveTo>
                  <a:cubicBezTo>
                    <a:pt x="50" y="23"/>
                    <a:pt x="48" y="17"/>
                    <a:pt x="44" y="13"/>
                  </a:cubicBezTo>
                  <a:cubicBezTo>
                    <a:pt x="46" y="7"/>
                    <a:pt x="37" y="2"/>
                    <a:pt x="32" y="1"/>
                  </a:cubicBezTo>
                  <a:cubicBezTo>
                    <a:pt x="28" y="0"/>
                    <a:pt x="23" y="1"/>
                    <a:pt x="19" y="3"/>
                  </a:cubicBezTo>
                  <a:cubicBezTo>
                    <a:pt x="8" y="4"/>
                    <a:pt x="0" y="20"/>
                    <a:pt x="0" y="29"/>
                  </a:cubicBezTo>
                  <a:cubicBezTo>
                    <a:pt x="0" y="44"/>
                    <a:pt x="12" y="54"/>
                    <a:pt x="26" y="53"/>
                  </a:cubicBezTo>
                  <a:cubicBezTo>
                    <a:pt x="40" y="53"/>
                    <a:pt x="52" y="43"/>
                    <a:pt x="51" y="28"/>
                  </a:cubicBezTo>
                  <a:close/>
                  <a:moveTo>
                    <a:pt x="26" y="42"/>
                  </a:moveTo>
                  <a:cubicBezTo>
                    <a:pt x="18" y="42"/>
                    <a:pt x="11" y="37"/>
                    <a:pt x="11" y="29"/>
                  </a:cubicBezTo>
                  <a:cubicBezTo>
                    <a:pt x="11" y="25"/>
                    <a:pt x="13" y="21"/>
                    <a:pt x="16" y="18"/>
                  </a:cubicBezTo>
                  <a:cubicBezTo>
                    <a:pt x="18" y="15"/>
                    <a:pt x="22" y="14"/>
                    <a:pt x="25" y="12"/>
                  </a:cubicBezTo>
                  <a:cubicBezTo>
                    <a:pt x="26" y="11"/>
                    <a:pt x="26" y="11"/>
                    <a:pt x="27" y="10"/>
                  </a:cubicBezTo>
                  <a:cubicBezTo>
                    <a:pt x="40" y="17"/>
                    <a:pt x="45" y="40"/>
                    <a:pt x="2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7">
              <a:extLst>
                <a:ext uri="{FF2B5EF4-FFF2-40B4-BE49-F238E27FC236}">
                  <a16:creationId xmlns:a16="http://schemas.microsoft.com/office/drawing/2014/main" id="{A8C6DD86-1D47-45A1-B0F0-40DBC03DE2C2}"/>
                </a:ext>
              </a:extLst>
            </p:cNvPr>
            <p:cNvSpPr/>
            <p:nvPr/>
          </p:nvSpPr>
          <p:spPr bwMode="auto">
            <a:xfrm>
              <a:off x="3375" y="1549"/>
              <a:ext cx="76" cy="100"/>
            </a:xfrm>
            <a:custGeom>
              <a:avLst/>
              <a:gdLst>
                <a:gd name="T0" fmla="*/ 28 w 32"/>
                <a:gd name="T1" fmla="*/ 31 h 42"/>
                <a:gd name="T2" fmla="*/ 14 w 32"/>
                <a:gd name="T3" fmla="*/ 22 h 42"/>
                <a:gd name="T4" fmla="*/ 15 w 32"/>
                <a:gd name="T5" fmla="*/ 5 h 42"/>
                <a:gd name="T6" fmla="*/ 11 w 32"/>
                <a:gd name="T7" fmla="*/ 2 h 42"/>
                <a:gd name="T8" fmla="*/ 4 w 32"/>
                <a:gd name="T9" fmla="*/ 26 h 42"/>
                <a:gd name="T10" fmla="*/ 28 w 32"/>
                <a:gd name="T11" fmla="*/ 40 h 42"/>
                <a:gd name="T12" fmla="*/ 28 w 32"/>
                <a:gd name="T13" fmla="*/ 3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42">
                  <a:moveTo>
                    <a:pt x="28" y="31"/>
                  </a:moveTo>
                  <a:cubicBezTo>
                    <a:pt x="22" y="29"/>
                    <a:pt x="17" y="28"/>
                    <a:pt x="14" y="22"/>
                  </a:cubicBezTo>
                  <a:cubicBezTo>
                    <a:pt x="12" y="17"/>
                    <a:pt x="12" y="10"/>
                    <a:pt x="15" y="5"/>
                  </a:cubicBezTo>
                  <a:cubicBezTo>
                    <a:pt x="16" y="3"/>
                    <a:pt x="14" y="0"/>
                    <a:pt x="11" y="2"/>
                  </a:cubicBezTo>
                  <a:cubicBezTo>
                    <a:pt x="4" y="8"/>
                    <a:pt x="0" y="17"/>
                    <a:pt x="4" y="26"/>
                  </a:cubicBezTo>
                  <a:cubicBezTo>
                    <a:pt x="8" y="35"/>
                    <a:pt x="18" y="42"/>
                    <a:pt x="28" y="40"/>
                  </a:cubicBezTo>
                  <a:cubicBezTo>
                    <a:pt x="32" y="39"/>
                    <a:pt x="32" y="33"/>
                    <a:pt x="28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4" name="Freeform 8">
              <a:extLst>
                <a:ext uri="{FF2B5EF4-FFF2-40B4-BE49-F238E27FC236}">
                  <a16:creationId xmlns:a16="http://schemas.microsoft.com/office/drawing/2014/main" id="{F7FD735D-FD34-4CF9-B806-FE86F6FF7DCB}"/>
                </a:ext>
              </a:extLst>
            </p:cNvPr>
            <p:cNvSpPr/>
            <p:nvPr/>
          </p:nvSpPr>
          <p:spPr bwMode="auto">
            <a:xfrm>
              <a:off x="3382" y="1437"/>
              <a:ext cx="27" cy="79"/>
            </a:xfrm>
            <a:custGeom>
              <a:avLst/>
              <a:gdLst>
                <a:gd name="T0" fmla="*/ 9 w 11"/>
                <a:gd name="T1" fmla="*/ 3 h 33"/>
                <a:gd name="T2" fmla="*/ 2 w 11"/>
                <a:gd name="T3" fmla="*/ 3 h 33"/>
                <a:gd name="T4" fmla="*/ 1 w 11"/>
                <a:gd name="T5" fmla="*/ 15 h 33"/>
                <a:gd name="T6" fmla="*/ 3 w 11"/>
                <a:gd name="T7" fmla="*/ 29 h 33"/>
                <a:gd name="T8" fmla="*/ 9 w 11"/>
                <a:gd name="T9" fmla="*/ 29 h 33"/>
                <a:gd name="T10" fmla="*/ 10 w 11"/>
                <a:gd name="T11" fmla="*/ 15 h 33"/>
                <a:gd name="T12" fmla="*/ 9 w 11"/>
                <a:gd name="T13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3">
                  <a:moveTo>
                    <a:pt x="9" y="3"/>
                  </a:moveTo>
                  <a:cubicBezTo>
                    <a:pt x="8" y="0"/>
                    <a:pt x="3" y="0"/>
                    <a:pt x="2" y="3"/>
                  </a:cubicBezTo>
                  <a:cubicBezTo>
                    <a:pt x="0" y="7"/>
                    <a:pt x="1" y="11"/>
                    <a:pt x="1" y="15"/>
                  </a:cubicBezTo>
                  <a:cubicBezTo>
                    <a:pt x="2" y="20"/>
                    <a:pt x="2" y="24"/>
                    <a:pt x="3" y="29"/>
                  </a:cubicBezTo>
                  <a:cubicBezTo>
                    <a:pt x="3" y="33"/>
                    <a:pt x="8" y="33"/>
                    <a:pt x="9" y="29"/>
                  </a:cubicBezTo>
                  <a:cubicBezTo>
                    <a:pt x="9" y="24"/>
                    <a:pt x="10" y="20"/>
                    <a:pt x="10" y="15"/>
                  </a:cubicBezTo>
                  <a:cubicBezTo>
                    <a:pt x="10" y="11"/>
                    <a:pt x="11" y="7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5" name="Freeform 9">
              <a:extLst>
                <a:ext uri="{FF2B5EF4-FFF2-40B4-BE49-F238E27FC236}">
                  <a16:creationId xmlns:a16="http://schemas.microsoft.com/office/drawing/2014/main" id="{775E19F0-D4E0-4132-BD6B-0F31A2AD326E}"/>
                </a:ext>
              </a:extLst>
            </p:cNvPr>
            <p:cNvSpPr/>
            <p:nvPr/>
          </p:nvSpPr>
          <p:spPr bwMode="auto">
            <a:xfrm>
              <a:off x="3380" y="1285"/>
              <a:ext cx="31" cy="86"/>
            </a:xfrm>
            <a:custGeom>
              <a:avLst/>
              <a:gdLst>
                <a:gd name="T0" fmla="*/ 9 w 13"/>
                <a:gd name="T1" fmla="*/ 1 h 36"/>
                <a:gd name="T2" fmla="*/ 4 w 13"/>
                <a:gd name="T3" fmla="*/ 1 h 36"/>
                <a:gd name="T4" fmla="*/ 2 w 13"/>
                <a:gd name="T5" fmla="*/ 16 h 36"/>
                <a:gd name="T6" fmla="*/ 4 w 13"/>
                <a:gd name="T7" fmla="*/ 34 h 36"/>
                <a:gd name="T8" fmla="*/ 9 w 13"/>
                <a:gd name="T9" fmla="*/ 34 h 36"/>
                <a:gd name="T10" fmla="*/ 11 w 13"/>
                <a:gd name="T11" fmla="*/ 16 h 36"/>
                <a:gd name="T12" fmla="*/ 9 w 13"/>
                <a:gd name="T1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6">
                  <a:moveTo>
                    <a:pt x="9" y="1"/>
                  </a:moveTo>
                  <a:cubicBezTo>
                    <a:pt x="8" y="0"/>
                    <a:pt x="5" y="0"/>
                    <a:pt x="4" y="1"/>
                  </a:cubicBezTo>
                  <a:cubicBezTo>
                    <a:pt x="0" y="6"/>
                    <a:pt x="2" y="11"/>
                    <a:pt x="2" y="16"/>
                  </a:cubicBezTo>
                  <a:cubicBezTo>
                    <a:pt x="2" y="22"/>
                    <a:pt x="3" y="28"/>
                    <a:pt x="4" y="34"/>
                  </a:cubicBezTo>
                  <a:cubicBezTo>
                    <a:pt x="5" y="36"/>
                    <a:pt x="9" y="36"/>
                    <a:pt x="9" y="34"/>
                  </a:cubicBezTo>
                  <a:cubicBezTo>
                    <a:pt x="10" y="28"/>
                    <a:pt x="11" y="22"/>
                    <a:pt x="11" y="16"/>
                  </a:cubicBezTo>
                  <a:cubicBezTo>
                    <a:pt x="12" y="11"/>
                    <a:pt x="13" y="6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6" name="Freeform 10">
              <a:extLst>
                <a:ext uri="{FF2B5EF4-FFF2-40B4-BE49-F238E27FC236}">
                  <a16:creationId xmlns:a16="http://schemas.microsoft.com/office/drawing/2014/main" id="{29785D45-44E2-448F-AAA0-D49BBC71D3EA}"/>
                </a:ext>
              </a:extLst>
            </p:cNvPr>
            <p:cNvSpPr/>
            <p:nvPr/>
          </p:nvSpPr>
          <p:spPr bwMode="auto">
            <a:xfrm>
              <a:off x="3380" y="1132"/>
              <a:ext cx="31" cy="89"/>
            </a:xfrm>
            <a:custGeom>
              <a:avLst/>
              <a:gdLst>
                <a:gd name="T0" fmla="*/ 8 w 13"/>
                <a:gd name="T1" fmla="*/ 4 h 37"/>
                <a:gd name="T2" fmla="*/ 0 w 13"/>
                <a:gd name="T3" fmla="*/ 6 h 37"/>
                <a:gd name="T4" fmla="*/ 2 w 13"/>
                <a:gd name="T5" fmla="*/ 18 h 37"/>
                <a:gd name="T6" fmla="*/ 3 w 13"/>
                <a:gd name="T7" fmla="*/ 32 h 37"/>
                <a:gd name="T8" fmla="*/ 10 w 13"/>
                <a:gd name="T9" fmla="*/ 33 h 37"/>
                <a:gd name="T10" fmla="*/ 8 w 13"/>
                <a:gd name="T11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7">
                  <a:moveTo>
                    <a:pt x="8" y="4"/>
                  </a:moveTo>
                  <a:cubicBezTo>
                    <a:pt x="6" y="0"/>
                    <a:pt x="1" y="2"/>
                    <a:pt x="0" y="6"/>
                  </a:cubicBezTo>
                  <a:cubicBezTo>
                    <a:pt x="0" y="10"/>
                    <a:pt x="2" y="14"/>
                    <a:pt x="2" y="18"/>
                  </a:cubicBezTo>
                  <a:cubicBezTo>
                    <a:pt x="3" y="23"/>
                    <a:pt x="3" y="28"/>
                    <a:pt x="3" y="32"/>
                  </a:cubicBezTo>
                  <a:cubicBezTo>
                    <a:pt x="3" y="36"/>
                    <a:pt x="9" y="37"/>
                    <a:pt x="10" y="33"/>
                  </a:cubicBezTo>
                  <a:cubicBezTo>
                    <a:pt x="12" y="25"/>
                    <a:pt x="13" y="12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7" name="Freeform 11">
              <a:extLst>
                <a:ext uri="{FF2B5EF4-FFF2-40B4-BE49-F238E27FC236}">
                  <a16:creationId xmlns:a16="http://schemas.microsoft.com/office/drawing/2014/main" id="{904095EE-7588-4706-A267-3A8D99D673EA}"/>
                </a:ext>
              </a:extLst>
            </p:cNvPr>
            <p:cNvSpPr/>
            <p:nvPr/>
          </p:nvSpPr>
          <p:spPr bwMode="auto">
            <a:xfrm>
              <a:off x="3390" y="985"/>
              <a:ext cx="33" cy="88"/>
            </a:xfrm>
            <a:custGeom>
              <a:avLst/>
              <a:gdLst>
                <a:gd name="T0" fmla="*/ 7 w 14"/>
                <a:gd name="T1" fmla="*/ 3 h 37"/>
                <a:gd name="T2" fmla="*/ 0 w 14"/>
                <a:gd name="T3" fmla="*/ 6 h 37"/>
                <a:gd name="T4" fmla="*/ 2 w 14"/>
                <a:gd name="T5" fmla="*/ 17 h 37"/>
                <a:gd name="T6" fmla="*/ 2 w 14"/>
                <a:gd name="T7" fmla="*/ 31 h 37"/>
                <a:gd name="T8" fmla="*/ 8 w 14"/>
                <a:gd name="T9" fmla="*/ 33 h 37"/>
                <a:gd name="T10" fmla="*/ 7 w 14"/>
                <a:gd name="T11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7">
                  <a:moveTo>
                    <a:pt x="7" y="3"/>
                  </a:moveTo>
                  <a:cubicBezTo>
                    <a:pt x="4" y="0"/>
                    <a:pt x="0" y="2"/>
                    <a:pt x="0" y="6"/>
                  </a:cubicBezTo>
                  <a:cubicBezTo>
                    <a:pt x="0" y="10"/>
                    <a:pt x="2" y="13"/>
                    <a:pt x="2" y="17"/>
                  </a:cubicBezTo>
                  <a:cubicBezTo>
                    <a:pt x="3" y="22"/>
                    <a:pt x="3" y="27"/>
                    <a:pt x="2" y="31"/>
                  </a:cubicBezTo>
                  <a:cubicBezTo>
                    <a:pt x="1" y="36"/>
                    <a:pt x="7" y="37"/>
                    <a:pt x="8" y="33"/>
                  </a:cubicBezTo>
                  <a:cubicBezTo>
                    <a:pt x="11" y="25"/>
                    <a:pt x="14" y="10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 12">
              <a:extLst>
                <a:ext uri="{FF2B5EF4-FFF2-40B4-BE49-F238E27FC236}">
                  <a16:creationId xmlns:a16="http://schemas.microsoft.com/office/drawing/2014/main" id="{9CB82380-7DE4-464A-AF5B-3CFF612790ED}"/>
                </a:ext>
              </a:extLst>
            </p:cNvPr>
            <p:cNvSpPr/>
            <p:nvPr/>
          </p:nvSpPr>
          <p:spPr bwMode="auto">
            <a:xfrm>
              <a:off x="3390" y="823"/>
              <a:ext cx="59" cy="88"/>
            </a:xfrm>
            <a:custGeom>
              <a:avLst/>
              <a:gdLst>
                <a:gd name="T0" fmla="*/ 23 w 25"/>
                <a:gd name="T1" fmla="*/ 6 h 37"/>
                <a:gd name="T2" fmla="*/ 4 w 25"/>
                <a:gd name="T3" fmla="*/ 15 h 37"/>
                <a:gd name="T4" fmla="*/ 7 w 25"/>
                <a:gd name="T5" fmla="*/ 36 h 37"/>
                <a:gd name="T6" fmla="*/ 11 w 25"/>
                <a:gd name="T7" fmla="*/ 34 h 37"/>
                <a:gd name="T8" fmla="*/ 13 w 25"/>
                <a:gd name="T9" fmla="*/ 20 h 37"/>
                <a:gd name="T10" fmla="*/ 24 w 25"/>
                <a:gd name="T11" fmla="*/ 11 h 37"/>
                <a:gd name="T12" fmla="*/ 23 w 25"/>
                <a:gd name="T13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7">
                  <a:moveTo>
                    <a:pt x="23" y="6"/>
                  </a:moveTo>
                  <a:cubicBezTo>
                    <a:pt x="17" y="0"/>
                    <a:pt x="7" y="9"/>
                    <a:pt x="4" y="15"/>
                  </a:cubicBezTo>
                  <a:cubicBezTo>
                    <a:pt x="0" y="22"/>
                    <a:pt x="1" y="31"/>
                    <a:pt x="7" y="36"/>
                  </a:cubicBezTo>
                  <a:cubicBezTo>
                    <a:pt x="8" y="37"/>
                    <a:pt x="11" y="36"/>
                    <a:pt x="11" y="34"/>
                  </a:cubicBezTo>
                  <a:cubicBezTo>
                    <a:pt x="9" y="29"/>
                    <a:pt x="10" y="24"/>
                    <a:pt x="13" y="20"/>
                  </a:cubicBezTo>
                  <a:cubicBezTo>
                    <a:pt x="16" y="15"/>
                    <a:pt x="21" y="15"/>
                    <a:pt x="24" y="11"/>
                  </a:cubicBezTo>
                  <a:cubicBezTo>
                    <a:pt x="25" y="10"/>
                    <a:pt x="25" y="7"/>
                    <a:pt x="2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9" name="Freeform 13">
              <a:extLst>
                <a:ext uri="{FF2B5EF4-FFF2-40B4-BE49-F238E27FC236}">
                  <a16:creationId xmlns:a16="http://schemas.microsoft.com/office/drawing/2014/main" id="{990E081C-3A01-4D77-9F67-B1DDEA60C301}"/>
                </a:ext>
              </a:extLst>
            </p:cNvPr>
            <p:cNvSpPr/>
            <p:nvPr/>
          </p:nvSpPr>
          <p:spPr bwMode="auto">
            <a:xfrm>
              <a:off x="3494" y="825"/>
              <a:ext cx="73" cy="26"/>
            </a:xfrm>
            <a:custGeom>
              <a:avLst/>
              <a:gdLst>
                <a:gd name="T0" fmla="*/ 26 w 31"/>
                <a:gd name="T1" fmla="*/ 2 h 11"/>
                <a:gd name="T2" fmla="*/ 16 w 31"/>
                <a:gd name="T3" fmla="*/ 1 h 11"/>
                <a:gd name="T4" fmla="*/ 5 w 31"/>
                <a:gd name="T5" fmla="*/ 2 h 11"/>
                <a:gd name="T6" fmla="*/ 5 w 31"/>
                <a:gd name="T7" fmla="*/ 10 h 11"/>
                <a:gd name="T8" fmla="*/ 16 w 31"/>
                <a:gd name="T9" fmla="*/ 10 h 11"/>
                <a:gd name="T10" fmla="*/ 26 w 31"/>
                <a:gd name="T11" fmla="*/ 10 h 11"/>
                <a:gd name="T12" fmla="*/ 26 w 31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">
                  <a:moveTo>
                    <a:pt x="26" y="2"/>
                  </a:moveTo>
                  <a:cubicBezTo>
                    <a:pt x="23" y="0"/>
                    <a:pt x="20" y="1"/>
                    <a:pt x="16" y="1"/>
                  </a:cubicBezTo>
                  <a:cubicBezTo>
                    <a:pt x="12" y="1"/>
                    <a:pt x="9" y="2"/>
                    <a:pt x="5" y="2"/>
                  </a:cubicBezTo>
                  <a:cubicBezTo>
                    <a:pt x="0" y="2"/>
                    <a:pt x="0" y="9"/>
                    <a:pt x="5" y="10"/>
                  </a:cubicBezTo>
                  <a:cubicBezTo>
                    <a:pt x="9" y="10"/>
                    <a:pt x="12" y="10"/>
                    <a:pt x="16" y="10"/>
                  </a:cubicBezTo>
                  <a:cubicBezTo>
                    <a:pt x="20" y="11"/>
                    <a:pt x="23" y="11"/>
                    <a:pt x="26" y="10"/>
                  </a:cubicBezTo>
                  <a:cubicBezTo>
                    <a:pt x="31" y="8"/>
                    <a:pt x="31" y="3"/>
                    <a:pt x="2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0" name="Freeform 14">
              <a:extLst>
                <a:ext uri="{FF2B5EF4-FFF2-40B4-BE49-F238E27FC236}">
                  <a16:creationId xmlns:a16="http://schemas.microsoft.com/office/drawing/2014/main" id="{57A90899-AC78-44EA-9A47-D1E35E6C369A}"/>
                </a:ext>
              </a:extLst>
            </p:cNvPr>
            <p:cNvSpPr/>
            <p:nvPr/>
          </p:nvSpPr>
          <p:spPr bwMode="auto">
            <a:xfrm>
              <a:off x="3629" y="825"/>
              <a:ext cx="83" cy="31"/>
            </a:xfrm>
            <a:custGeom>
              <a:avLst/>
              <a:gdLst>
                <a:gd name="T0" fmla="*/ 33 w 35"/>
                <a:gd name="T1" fmla="*/ 4 h 13"/>
                <a:gd name="T2" fmla="*/ 20 w 35"/>
                <a:gd name="T3" fmla="*/ 2 h 13"/>
                <a:gd name="T4" fmla="*/ 6 w 35"/>
                <a:gd name="T5" fmla="*/ 0 h 13"/>
                <a:gd name="T6" fmla="*/ 5 w 35"/>
                <a:gd name="T7" fmla="*/ 8 h 13"/>
                <a:gd name="T8" fmla="*/ 19 w 35"/>
                <a:gd name="T9" fmla="*/ 11 h 13"/>
                <a:gd name="T10" fmla="*/ 32 w 35"/>
                <a:gd name="T11" fmla="*/ 11 h 13"/>
                <a:gd name="T12" fmla="*/ 33 w 35"/>
                <a:gd name="T1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3">
                  <a:moveTo>
                    <a:pt x="33" y="4"/>
                  </a:moveTo>
                  <a:cubicBezTo>
                    <a:pt x="29" y="2"/>
                    <a:pt x="24" y="2"/>
                    <a:pt x="20" y="2"/>
                  </a:cubicBezTo>
                  <a:cubicBezTo>
                    <a:pt x="16" y="1"/>
                    <a:pt x="11" y="1"/>
                    <a:pt x="6" y="0"/>
                  </a:cubicBezTo>
                  <a:cubicBezTo>
                    <a:pt x="1" y="0"/>
                    <a:pt x="0" y="7"/>
                    <a:pt x="5" y="8"/>
                  </a:cubicBezTo>
                  <a:cubicBezTo>
                    <a:pt x="10" y="9"/>
                    <a:pt x="14" y="10"/>
                    <a:pt x="19" y="11"/>
                  </a:cubicBezTo>
                  <a:cubicBezTo>
                    <a:pt x="23" y="12"/>
                    <a:pt x="28" y="13"/>
                    <a:pt x="32" y="11"/>
                  </a:cubicBezTo>
                  <a:cubicBezTo>
                    <a:pt x="35" y="10"/>
                    <a:pt x="35" y="6"/>
                    <a:pt x="3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1" name="Freeform 15">
              <a:extLst>
                <a:ext uri="{FF2B5EF4-FFF2-40B4-BE49-F238E27FC236}">
                  <a16:creationId xmlns:a16="http://schemas.microsoft.com/office/drawing/2014/main" id="{A9A72A36-FBCF-4592-A197-668CD490FC08}"/>
                </a:ext>
              </a:extLst>
            </p:cNvPr>
            <p:cNvSpPr/>
            <p:nvPr/>
          </p:nvSpPr>
          <p:spPr bwMode="auto">
            <a:xfrm>
              <a:off x="3764" y="823"/>
              <a:ext cx="74" cy="26"/>
            </a:xfrm>
            <a:custGeom>
              <a:avLst/>
              <a:gdLst>
                <a:gd name="T0" fmla="*/ 30 w 31"/>
                <a:gd name="T1" fmla="*/ 5 h 11"/>
                <a:gd name="T2" fmla="*/ 18 w 31"/>
                <a:gd name="T3" fmla="*/ 1 h 11"/>
                <a:gd name="T4" fmla="*/ 4 w 31"/>
                <a:gd name="T5" fmla="*/ 2 h 11"/>
                <a:gd name="T6" fmla="*/ 5 w 31"/>
                <a:gd name="T7" fmla="*/ 8 h 11"/>
                <a:gd name="T8" fmla="*/ 17 w 31"/>
                <a:gd name="T9" fmla="*/ 9 h 11"/>
                <a:gd name="T10" fmla="*/ 28 w 31"/>
                <a:gd name="T11" fmla="*/ 10 h 11"/>
                <a:gd name="T12" fmla="*/ 30 w 31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">
                  <a:moveTo>
                    <a:pt x="30" y="5"/>
                  </a:moveTo>
                  <a:cubicBezTo>
                    <a:pt x="27" y="1"/>
                    <a:pt x="23" y="1"/>
                    <a:pt x="18" y="1"/>
                  </a:cubicBezTo>
                  <a:cubicBezTo>
                    <a:pt x="14" y="0"/>
                    <a:pt x="9" y="0"/>
                    <a:pt x="4" y="2"/>
                  </a:cubicBezTo>
                  <a:cubicBezTo>
                    <a:pt x="0" y="3"/>
                    <a:pt x="1" y="8"/>
                    <a:pt x="5" y="8"/>
                  </a:cubicBezTo>
                  <a:cubicBezTo>
                    <a:pt x="9" y="8"/>
                    <a:pt x="13" y="8"/>
                    <a:pt x="17" y="9"/>
                  </a:cubicBezTo>
                  <a:cubicBezTo>
                    <a:pt x="21" y="9"/>
                    <a:pt x="24" y="11"/>
                    <a:pt x="28" y="10"/>
                  </a:cubicBezTo>
                  <a:cubicBezTo>
                    <a:pt x="30" y="9"/>
                    <a:pt x="31" y="7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2" name="Freeform 16">
              <a:extLst>
                <a:ext uri="{FF2B5EF4-FFF2-40B4-BE49-F238E27FC236}">
                  <a16:creationId xmlns:a16="http://schemas.microsoft.com/office/drawing/2014/main" id="{1DA592A0-2A9D-4E6C-B1AE-21AC85513EEC}"/>
                </a:ext>
              </a:extLst>
            </p:cNvPr>
            <p:cNvSpPr/>
            <p:nvPr/>
          </p:nvSpPr>
          <p:spPr bwMode="auto">
            <a:xfrm>
              <a:off x="3892" y="828"/>
              <a:ext cx="71" cy="23"/>
            </a:xfrm>
            <a:custGeom>
              <a:avLst/>
              <a:gdLst>
                <a:gd name="T0" fmla="*/ 28 w 30"/>
                <a:gd name="T1" fmla="*/ 2 h 10"/>
                <a:gd name="T2" fmla="*/ 17 w 30"/>
                <a:gd name="T3" fmla="*/ 1 h 10"/>
                <a:gd name="T4" fmla="*/ 4 w 30"/>
                <a:gd name="T5" fmla="*/ 1 h 10"/>
                <a:gd name="T6" fmla="*/ 4 w 30"/>
                <a:gd name="T7" fmla="*/ 8 h 10"/>
                <a:gd name="T8" fmla="*/ 17 w 30"/>
                <a:gd name="T9" fmla="*/ 9 h 10"/>
                <a:gd name="T10" fmla="*/ 28 w 30"/>
                <a:gd name="T11" fmla="*/ 8 h 10"/>
                <a:gd name="T12" fmla="*/ 28 w 30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0">
                  <a:moveTo>
                    <a:pt x="28" y="2"/>
                  </a:moveTo>
                  <a:cubicBezTo>
                    <a:pt x="25" y="0"/>
                    <a:pt x="21" y="1"/>
                    <a:pt x="17" y="1"/>
                  </a:cubicBezTo>
                  <a:cubicBezTo>
                    <a:pt x="13" y="1"/>
                    <a:pt x="8" y="1"/>
                    <a:pt x="4" y="1"/>
                  </a:cubicBezTo>
                  <a:cubicBezTo>
                    <a:pt x="0" y="2"/>
                    <a:pt x="0" y="8"/>
                    <a:pt x="4" y="8"/>
                  </a:cubicBezTo>
                  <a:cubicBezTo>
                    <a:pt x="8" y="8"/>
                    <a:pt x="13" y="9"/>
                    <a:pt x="17" y="9"/>
                  </a:cubicBezTo>
                  <a:cubicBezTo>
                    <a:pt x="21" y="9"/>
                    <a:pt x="25" y="10"/>
                    <a:pt x="28" y="8"/>
                  </a:cubicBezTo>
                  <a:cubicBezTo>
                    <a:pt x="30" y="6"/>
                    <a:pt x="30" y="3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3" name="Freeform 17">
              <a:extLst>
                <a:ext uri="{FF2B5EF4-FFF2-40B4-BE49-F238E27FC236}">
                  <a16:creationId xmlns:a16="http://schemas.microsoft.com/office/drawing/2014/main" id="{D5C1F552-41A0-4C5E-99EF-B362F47AF3D9}"/>
                </a:ext>
              </a:extLst>
            </p:cNvPr>
            <p:cNvSpPr/>
            <p:nvPr/>
          </p:nvSpPr>
          <p:spPr bwMode="auto">
            <a:xfrm>
              <a:off x="4013" y="832"/>
              <a:ext cx="90" cy="24"/>
            </a:xfrm>
            <a:custGeom>
              <a:avLst/>
              <a:gdLst>
                <a:gd name="T0" fmla="*/ 34 w 38"/>
                <a:gd name="T1" fmla="*/ 1 h 10"/>
                <a:gd name="T2" fmla="*/ 20 w 38"/>
                <a:gd name="T3" fmla="*/ 0 h 10"/>
                <a:gd name="T4" fmla="*/ 4 w 38"/>
                <a:gd name="T5" fmla="*/ 1 h 10"/>
                <a:gd name="T6" fmla="*/ 4 w 38"/>
                <a:gd name="T7" fmla="*/ 8 h 10"/>
                <a:gd name="T8" fmla="*/ 20 w 38"/>
                <a:gd name="T9" fmla="*/ 9 h 10"/>
                <a:gd name="T10" fmla="*/ 34 w 38"/>
                <a:gd name="T11" fmla="*/ 9 h 10"/>
                <a:gd name="T12" fmla="*/ 34 w 38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0">
                  <a:moveTo>
                    <a:pt x="34" y="1"/>
                  </a:moveTo>
                  <a:cubicBezTo>
                    <a:pt x="30" y="0"/>
                    <a:pt x="25" y="0"/>
                    <a:pt x="20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0" y="1"/>
                    <a:pt x="0" y="8"/>
                    <a:pt x="4" y="8"/>
                  </a:cubicBezTo>
                  <a:cubicBezTo>
                    <a:pt x="10" y="8"/>
                    <a:pt x="15" y="9"/>
                    <a:pt x="20" y="9"/>
                  </a:cubicBezTo>
                  <a:cubicBezTo>
                    <a:pt x="25" y="9"/>
                    <a:pt x="30" y="10"/>
                    <a:pt x="34" y="9"/>
                  </a:cubicBezTo>
                  <a:cubicBezTo>
                    <a:pt x="38" y="7"/>
                    <a:pt x="38" y="3"/>
                    <a:pt x="3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4" name="Freeform 18">
              <a:extLst>
                <a:ext uri="{FF2B5EF4-FFF2-40B4-BE49-F238E27FC236}">
                  <a16:creationId xmlns:a16="http://schemas.microsoft.com/office/drawing/2014/main" id="{68520377-3624-4B31-B0F4-57FFA943C7F8}"/>
                </a:ext>
              </a:extLst>
            </p:cNvPr>
            <p:cNvSpPr/>
            <p:nvPr/>
          </p:nvSpPr>
          <p:spPr bwMode="auto">
            <a:xfrm>
              <a:off x="4167" y="825"/>
              <a:ext cx="66" cy="26"/>
            </a:xfrm>
            <a:custGeom>
              <a:avLst/>
              <a:gdLst>
                <a:gd name="T0" fmla="*/ 25 w 28"/>
                <a:gd name="T1" fmla="*/ 1 h 11"/>
                <a:gd name="T2" fmla="*/ 3 w 28"/>
                <a:gd name="T3" fmla="*/ 5 h 11"/>
                <a:gd name="T4" fmla="*/ 4 w 28"/>
                <a:gd name="T5" fmla="*/ 11 h 11"/>
                <a:gd name="T6" fmla="*/ 25 w 28"/>
                <a:gd name="T7" fmla="*/ 7 h 11"/>
                <a:gd name="T8" fmla="*/ 25 w 28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1">
                  <a:moveTo>
                    <a:pt x="25" y="1"/>
                  </a:moveTo>
                  <a:cubicBezTo>
                    <a:pt x="18" y="0"/>
                    <a:pt x="10" y="3"/>
                    <a:pt x="3" y="5"/>
                  </a:cubicBezTo>
                  <a:cubicBezTo>
                    <a:pt x="0" y="5"/>
                    <a:pt x="0" y="11"/>
                    <a:pt x="4" y="11"/>
                  </a:cubicBezTo>
                  <a:cubicBezTo>
                    <a:pt x="11" y="10"/>
                    <a:pt x="19" y="10"/>
                    <a:pt x="25" y="7"/>
                  </a:cubicBezTo>
                  <a:cubicBezTo>
                    <a:pt x="28" y="6"/>
                    <a:pt x="27" y="2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5" name="Freeform 19">
              <a:extLst>
                <a:ext uri="{FF2B5EF4-FFF2-40B4-BE49-F238E27FC236}">
                  <a16:creationId xmlns:a16="http://schemas.microsoft.com/office/drawing/2014/main" id="{A78CFD07-1350-4B3E-BE47-43FCDCB5DA5A}"/>
                </a:ext>
              </a:extLst>
            </p:cNvPr>
            <p:cNvSpPr/>
            <p:nvPr/>
          </p:nvSpPr>
          <p:spPr bwMode="auto">
            <a:xfrm>
              <a:off x="4302" y="835"/>
              <a:ext cx="64" cy="24"/>
            </a:xfrm>
            <a:custGeom>
              <a:avLst/>
              <a:gdLst>
                <a:gd name="T0" fmla="*/ 23 w 27"/>
                <a:gd name="T1" fmla="*/ 3 h 10"/>
                <a:gd name="T2" fmla="*/ 12 w 27"/>
                <a:gd name="T3" fmla="*/ 1 h 10"/>
                <a:gd name="T4" fmla="*/ 2 w 27"/>
                <a:gd name="T5" fmla="*/ 2 h 10"/>
                <a:gd name="T6" fmla="*/ 1 w 27"/>
                <a:gd name="T7" fmla="*/ 5 h 10"/>
                <a:gd name="T8" fmla="*/ 11 w 27"/>
                <a:gd name="T9" fmla="*/ 9 h 10"/>
                <a:gd name="T10" fmla="*/ 22 w 27"/>
                <a:gd name="T11" fmla="*/ 10 h 10"/>
                <a:gd name="T12" fmla="*/ 23 w 27"/>
                <a:gd name="T1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0">
                  <a:moveTo>
                    <a:pt x="23" y="3"/>
                  </a:moveTo>
                  <a:cubicBezTo>
                    <a:pt x="20" y="2"/>
                    <a:pt x="16" y="2"/>
                    <a:pt x="12" y="1"/>
                  </a:cubicBezTo>
                  <a:cubicBezTo>
                    <a:pt x="9" y="1"/>
                    <a:pt x="5" y="0"/>
                    <a:pt x="2" y="2"/>
                  </a:cubicBezTo>
                  <a:cubicBezTo>
                    <a:pt x="1" y="2"/>
                    <a:pt x="0" y="4"/>
                    <a:pt x="1" y="5"/>
                  </a:cubicBezTo>
                  <a:cubicBezTo>
                    <a:pt x="4" y="7"/>
                    <a:pt x="7" y="8"/>
                    <a:pt x="11" y="9"/>
                  </a:cubicBezTo>
                  <a:cubicBezTo>
                    <a:pt x="15" y="9"/>
                    <a:pt x="19" y="10"/>
                    <a:pt x="22" y="10"/>
                  </a:cubicBezTo>
                  <a:cubicBezTo>
                    <a:pt x="26" y="10"/>
                    <a:pt x="27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6" name="Freeform 20">
              <a:extLst>
                <a:ext uri="{FF2B5EF4-FFF2-40B4-BE49-F238E27FC236}">
                  <a16:creationId xmlns:a16="http://schemas.microsoft.com/office/drawing/2014/main" id="{D75A3FE3-2166-452C-A18F-FB5BCD846EA0}"/>
                </a:ext>
              </a:extLst>
            </p:cNvPr>
            <p:cNvSpPr/>
            <p:nvPr/>
          </p:nvSpPr>
          <p:spPr bwMode="auto">
            <a:xfrm>
              <a:off x="4416" y="840"/>
              <a:ext cx="80" cy="19"/>
            </a:xfrm>
            <a:custGeom>
              <a:avLst/>
              <a:gdLst>
                <a:gd name="T0" fmla="*/ 31 w 34"/>
                <a:gd name="T1" fmla="*/ 2 h 8"/>
                <a:gd name="T2" fmla="*/ 19 w 34"/>
                <a:gd name="T3" fmla="*/ 0 h 8"/>
                <a:gd name="T4" fmla="*/ 3 w 34"/>
                <a:gd name="T5" fmla="*/ 1 h 8"/>
                <a:gd name="T6" fmla="*/ 3 w 34"/>
                <a:gd name="T7" fmla="*/ 6 h 8"/>
                <a:gd name="T8" fmla="*/ 18 w 34"/>
                <a:gd name="T9" fmla="*/ 7 h 8"/>
                <a:gd name="T10" fmla="*/ 31 w 34"/>
                <a:gd name="T11" fmla="*/ 7 h 8"/>
                <a:gd name="T12" fmla="*/ 31 w 34"/>
                <a:gd name="T1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">
                  <a:moveTo>
                    <a:pt x="31" y="2"/>
                  </a:moveTo>
                  <a:cubicBezTo>
                    <a:pt x="28" y="0"/>
                    <a:pt x="23" y="0"/>
                    <a:pt x="19" y="0"/>
                  </a:cubicBezTo>
                  <a:cubicBezTo>
                    <a:pt x="14" y="0"/>
                    <a:pt x="9" y="1"/>
                    <a:pt x="3" y="1"/>
                  </a:cubicBezTo>
                  <a:cubicBezTo>
                    <a:pt x="0" y="1"/>
                    <a:pt x="0" y="5"/>
                    <a:pt x="3" y="6"/>
                  </a:cubicBezTo>
                  <a:cubicBezTo>
                    <a:pt x="8" y="6"/>
                    <a:pt x="13" y="7"/>
                    <a:pt x="18" y="7"/>
                  </a:cubicBezTo>
                  <a:cubicBezTo>
                    <a:pt x="22" y="7"/>
                    <a:pt x="27" y="8"/>
                    <a:pt x="31" y="7"/>
                  </a:cubicBezTo>
                  <a:cubicBezTo>
                    <a:pt x="33" y="6"/>
                    <a:pt x="34" y="3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7" name="Freeform 21">
              <a:extLst>
                <a:ext uri="{FF2B5EF4-FFF2-40B4-BE49-F238E27FC236}">
                  <a16:creationId xmlns:a16="http://schemas.microsoft.com/office/drawing/2014/main" id="{58BD2C97-66AC-4859-8EC8-5F637DA0CDC8}"/>
                </a:ext>
              </a:extLst>
            </p:cNvPr>
            <p:cNvSpPr/>
            <p:nvPr/>
          </p:nvSpPr>
          <p:spPr bwMode="auto">
            <a:xfrm>
              <a:off x="4551" y="837"/>
              <a:ext cx="71" cy="26"/>
            </a:xfrm>
            <a:custGeom>
              <a:avLst/>
              <a:gdLst>
                <a:gd name="T0" fmla="*/ 28 w 30"/>
                <a:gd name="T1" fmla="*/ 3 h 11"/>
                <a:gd name="T2" fmla="*/ 4 w 30"/>
                <a:gd name="T3" fmla="*/ 2 h 11"/>
                <a:gd name="T4" fmla="*/ 4 w 30"/>
                <a:gd name="T5" fmla="*/ 9 h 11"/>
                <a:gd name="T6" fmla="*/ 28 w 30"/>
                <a:gd name="T7" fmla="*/ 8 h 11"/>
                <a:gd name="T8" fmla="*/ 28 w 30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1">
                  <a:moveTo>
                    <a:pt x="28" y="3"/>
                  </a:moveTo>
                  <a:cubicBezTo>
                    <a:pt x="21" y="0"/>
                    <a:pt x="11" y="2"/>
                    <a:pt x="4" y="2"/>
                  </a:cubicBezTo>
                  <a:cubicBezTo>
                    <a:pt x="0" y="2"/>
                    <a:pt x="0" y="9"/>
                    <a:pt x="4" y="9"/>
                  </a:cubicBezTo>
                  <a:cubicBezTo>
                    <a:pt x="11" y="9"/>
                    <a:pt x="21" y="11"/>
                    <a:pt x="28" y="8"/>
                  </a:cubicBezTo>
                  <a:cubicBezTo>
                    <a:pt x="30" y="7"/>
                    <a:pt x="30" y="3"/>
                    <a:pt x="2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8" name="Freeform 22">
              <a:extLst>
                <a:ext uri="{FF2B5EF4-FFF2-40B4-BE49-F238E27FC236}">
                  <a16:creationId xmlns:a16="http://schemas.microsoft.com/office/drawing/2014/main" id="{D177F52D-26D9-4FA9-95EC-5748DBC034C3}"/>
                </a:ext>
              </a:extLst>
            </p:cNvPr>
            <p:cNvSpPr/>
            <p:nvPr/>
          </p:nvSpPr>
          <p:spPr bwMode="auto">
            <a:xfrm>
              <a:off x="4691" y="844"/>
              <a:ext cx="64" cy="22"/>
            </a:xfrm>
            <a:custGeom>
              <a:avLst/>
              <a:gdLst>
                <a:gd name="T0" fmla="*/ 24 w 27"/>
                <a:gd name="T1" fmla="*/ 1 h 9"/>
                <a:gd name="T2" fmla="*/ 12 w 27"/>
                <a:gd name="T3" fmla="*/ 1 h 9"/>
                <a:gd name="T4" fmla="*/ 2 w 27"/>
                <a:gd name="T5" fmla="*/ 2 h 9"/>
                <a:gd name="T6" fmla="*/ 2 w 27"/>
                <a:gd name="T7" fmla="*/ 7 h 9"/>
                <a:gd name="T8" fmla="*/ 12 w 27"/>
                <a:gd name="T9" fmla="*/ 8 h 9"/>
                <a:gd name="T10" fmla="*/ 24 w 27"/>
                <a:gd name="T11" fmla="*/ 8 h 9"/>
                <a:gd name="T12" fmla="*/ 24 w 2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9">
                  <a:moveTo>
                    <a:pt x="24" y="1"/>
                  </a:moveTo>
                  <a:cubicBezTo>
                    <a:pt x="20" y="0"/>
                    <a:pt x="16" y="0"/>
                    <a:pt x="12" y="1"/>
                  </a:cubicBezTo>
                  <a:cubicBezTo>
                    <a:pt x="9" y="1"/>
                    <a:pt x="5" y="0"/>
                    <a:pt x="2" y="2"/>
                  </a:cubicBezTo>
                  <a:cubicBezTo>
                    <a:pt x="0" y="3"/>
                    <a:pt x="0" y="5"/>
                    <a:pt x="2" y="7"/>
                  </a:cubicBezTo>
                  <a:cubicBezTo>
                    <a:pt x="5" y="8"/>
                    <a:pt x="9" y="8"/>
                    <a:pt x="12" y="8"/>
                  </a:cubicBezTo>
                  <a:cubicBezTo>
                    <a:pt x="16" y="9"/>
                    <a:pt x="20" y="9"/>
                    <a:pt x="24" y="8"/>
                  </a:cubicBezTo>
                  <a:cubicBezTo>
                    <a:pt x="27" y="7"/>
                    <a:pt x="27" y="2"/>
                    <a:pt x="2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9" name="Freeform 23">
              <a:extLst>
                <a:ext uri="{FF2B5EF4-FFF2-40B4-BE49-F238E27FC236}">
                  <a16:creationId xmlns:a16="http://schemas.microsoft.com/office/drawing/2014/main" id="{116C182B-5422-4DB8-8B01-F27D1BF2E64C}"/>
                </a:ext>
              </a:extLst>
            </p:cNvPr>
            <p:cNvSpPr/>
            <p:nvPr/>
          </p:nvSpPr>
          <p:spPr bwMode="auto">
            <a:xfrm>
              <a:off x="4814" y="851"/>
              <a:ext cx="88" cy="29"/>
            </a:xfrm>
            <a:custGeom>
              <a:avLst/>
              <a:gdLst>
                <a:gd name="T0" fmla="*/ 34 w 37"/>
                <a:gd name="T1" fmla="*/ 4 h 12"/>
                <a:gd name="T2" fmla="*/ 21 w 37"/>
                <a:gd name="T3" fmla="*/ 2 h 12"/>
                <a:gd name="T4" fmla="*/ 5 w 37"/>
                <a:gd name="T5" fmla="*/ 1 h 12"/>
                <a:gd name="T6" fmla="*/ 4 w 37"/>
                <a:gd name="T7" fmla="*/ 7 h 12"/>
                <a:gd name="T8" fmla="*/ 34 w 37"/>
                <a:gd name="T9" fmla="*/ 8 h 12"/>
                <a:gd name="T10" fmla="*/ 34 w 37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2">
                  <a:moveTo>
                    <a:pt x="34" y="4"/>
                  </a:moveTo>
                  <a:cubicBezTo>
                    <a:pt x="30" y="2"/>
                    <a:pt x="26" y="2"/>
                    <a:pt x="21" y="2"/>
                  </a:cubicBezTo>
                  <a:cubicBezTo>
                    <a:pt x="16" y="2"/>
                    <a:pt x="11" y="1"/>
                    <a:pt x="5" y="1"/>
                  </a:cubicBezTo>
                  <a:cubicBezTo>
                    <a:pt x="2" y="0"/>
                    <a:pt x="0" y="5"/>
                    <a:pt x="4" y="7"/>
                  </a:cubicBezTo>
                  <a:cubicBezTo>
                    <a:pt x="13" y="9"/>
                    <a:pt x="25" y="12"/>
                    <a:pt x="34" y="8"/>
                  </a:cubicBezTo>
                  <a:cubicBezTo>
                    <a:pt x="36" y="7"/>
                    <a:pt x="37" y="4"/>
                    <a:pt x="3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0" name="Freeform 24">
              <a:extLst>
                <a:ext uri="{FF2B5EF4-FFF2-40B4-BE49-F238E27FC236}">
                  <a16:creationId xmlns:a16="http://schemas.microsoft.com/office/drawing/2014/main" id="{8728AD0F-7CB3-4335-B143-5648C37CAB50}"/>
                </a:ext>
              </a:extLst>
            </p:cNvPr>
            <p:cNvSpPr/>
            <p:nvPr/>
          </p:nvSpPr>
          <p:spPr bwMode="auto">
            <a:xfrm>
              <a:off x="4942" y="856"/>
              <a:ext cx="71" cy="19"/>
            </a:xfrm>
            <a:custGeom>
              <a:avLst/>
              <a:gdLst>
                <a:gd name="T0" fmla="*/ 26 w 30"/>
                <a:gd name="T1" fmla="*/ 1 h 8"/>
                <a:gd name="T2" fmla="*/ 4 w 30"/>
                <a:gd name="T3" fmla="*/ 1 h 8"/>
                <a:gd name="T4" fmla="*/ 4 w 30"/>
                <a:gd name="T5" fmla="*/ 7 h 8"/>
                <a:gd name="T6" fmla="*/ 26 w 30"/>
                <a:gd name="T7" fmla="*/ 7 h 8"/>
                <a:gd name="T8" fmla="*/ 26 w 30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8">
                  <a:moveTo>
                    <a:pt x="26" y="1"/>
                  </a:moveTo>
                  <a:cubicBezTo>
                    <a:pt x="19" y="0"/>
                    <a:pt x="11" y="0"/>
                    <a:pt x="4" y="1"/>
                  </a:cubicBezTo>
                  <a:cubicBezTo>
                    <a:pt x="0" y="1"/>
                    <a:pt x="0" y="6"/>
                    <a:pt x="4" y="7"/>
                  </a:cubicBezTo>
                  <a:cubicBezTo>
                    <a:pt x="11" y="7"/>
                    <a:pt x="19" y="8"/>
                    <a:pt x="26" y="7"/>
                  </a:cubicBezTo>
                  <a:cubicBezTo>
                    <a:pt x="30" y="6"/>
                    <a:pt x="30" y="1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1" name="Freeform 25">
              <a:extLst>
                <a:ext uri="{FF2B5EF4-FFF2-40B4-BE49-F238E27FC236}">
                  <a16:creationId xmlns:a16="http://schemas.microsoft.com/office/drawing/2014/main" id="{4C0F3F64-9727-430E-9A1F-1F9250109CB8}"/>
                </a:ext>
              </a:extLst>
            </p:cNvPr>
            <p:cNvSpPr/>
            <p:nvPr/>
          </p:nvSpPr>
          <p:spPr bwMode="auto">
            <a:xfrm>
              <a:off x="5058" y="849"/>
              <a:ext cx="128" cy="67"/>
            </a:xfrm>
            <a:custGeom>
              <a:avLst/>
              <a:gdLst>
                <a:gd name="T0" fmla="*/ 49 w 54"/>
                <a:gd name="T1" fmla="*/ 17 h 28"/>
                <a:gd name="T2" fmla="*/ 4 w 54"/>
                <a:gd name="T3" fmla="*/ 6 h 28"/>
                <a:gd name="T4" fmla="*/ 4 w 54"/>
                <a:gd name="T5" fmla="*/ 12 h 28"/>
                <a:gd name="T6" fmla="*/ 43 w 54"/>
                <a:gd name="T7" fmla="*/ 24 h 28"/>
                <a:gd name="T8" fmla="*/ 49 w 54"/>
                <a:gd name="T9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8">
                  <a:moveTo>
                    <a:pt x="49" y="17"/>
                  </a:moveTo>
                  <a:cubicBezTo>
                    <a:pt x="37" y="5"/>
                    <a:pt x="20" y="0"/>
                    <a:pt x="4" y="6"/>
                  </a:cubicBezTo>
                  <a:cubicBezTo>
                    <a:pt x="0" y="7"/>
                    <a:pt x="1" y="12"/>
                    <a:pt x="4" y="12"/>
                  </a:cubicBezTo>
                  <a:cubicBezTo>
                    <a:pt x="18" y="10"/>
                    <a:pt x="32" y="14"/>
                    <a:pt x="43" y="24"/>
                  </a:cubicBezTo>
                  <a:cubicBezTo>
                    <a:pt x="47" y="28"/>
                    <a:pt x="54" y="21"/>
                    <a:pt x="4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2" name="Freeform 26">
              <a:extLst>
                <a:ext uri="{FF2B5EF4-FFF2-40B4-BE49-F238E27FC236}">
                  <a16:creationId xmlns:a16="http://schemas.microsoft.com/office/drawing/2014/main" id="{945078BA-AA74-482A-B3D5-5C3F286A132C}"/>
                </a:ext>
              </a:extLst>
            </p:cNvPr>
            <p:cNvSpPr/>
            <p:nvPr/>
          </p:nvSpPr>
          <p:spPr bwMode="auto">
            <a:xfrm>
              <a:off x="5203" y="913"/>
              <a:ext cx="78" cy="62"/>
            </a:xfrm>
            <a:custGeom>
              <a:avLst/>
              <a:gdLst>
                <a:gd name="T0" fmla="*/ 32 w 33"/>
                <a:gd name="T1" fmla="*/ 21 h 26"/>
                <a:gd name="T2" fmla="*/ 20 w 33"/>
                <a:gd name="T3" fmla="*/ 11 h 26"/>
                <a:gd name="T4" fmla="*/ 5 w 33"/>
                <a:gd name="T5" fmla="*/ 2 h 26"/>
                <a:gd name="T6" fmla="*/ 2 w 33"/>
                <a:gd name="T7" fmla="*/ 5 h 26"/>
                <a:gd name="T8" fmla="*/ 15 w 33"/>
                <a:gd name="T9" fmla="*/ 16 h 26"/>
                <a:gd name="T10" fmla="*/ 28 w 33"/>
                <a:gd name="T11" fmla="*/ 25 h 26"/>
                <a:gd name="T12" fmla="*/ 32 w 33"/>
                <a:gd name="T13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6">
                  <a:moveTo>
                    <a:pt x="32" y="21"/>
                  </a:moveTo>
                  <a:cubicBezTo>
                    <a:pt x="29" y="17"/>
                    <a:pt x="24" y="14"/>
                    <a:pt x="20" y="11"/>
                  </a:cubicBezTo>
                  <a:cubicBezTo>
                    <a:pt x="15" y="8"/>
                    <a:pt x="10" y="5"/>
                    <a:pt x="5" y="2"/>
                  </a:cubicBezTo>
                  <a:cubicBezTo>
                    <a:pt x="2" y="0"/>
                    <a:pt x="0" y="3"/>
                    <a:pt x="2" y="5"/>
                  </a:cubicBezTo>
                  <a:cubicBezTo>
                    <a:pt x="6" y="9"/>
                    <a:pt x="10" y="13"/>
                    <a:pt x="15" y="16"/>
                  </a:cubicBezTo>
                  <a:cubicBezTo>
                    <a:pt x="19" y="19"/>
                    <a:pt x="23" y="24"/>
                    <a:pt x="28" y="25"/>
                  </a:cubicBezTo>
                  <a:cubicBezTo>
                    <a:pt x="31" y="26"/>
                    <a:pt x="33" y="23"/>
                    <a:pt x="3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3" name="Freeform 27">
              <a:extLst>
                <a:ext uri="{FF2B5EF4-FFF2-40B4-BE49-F238E27FC236}">
                  <a16:creationId xmlns:a16="http://schemas.microsoft.com/office/drawing/2014/main" id="{1B502C91-A30F-4692-A64B-3CBEFB564078}"/>
                </a:ext>
              </a:extLst>
            </p:cNvPr>
            <p:cNvSpPr/>
            <p:nvPr/>
          </p:nvSpPr>
          <p:spPr bwMode="auto">
            <a:xfrm>
              <a:off x="5314" y="997"/>
              <a:ext cx="52" cy="45"/>
            </a:xfrm>
            <a:custGeom>
              <a:avLst/>
              <a:gdLst>
                <a:gd name="T0" fmla="*/ 21 w 22"/>
                <a:gd name="T1" fmla="*/ 15 h 19"/>
                <a:gd name="T2" fmla="*/ 15 w 22"/>
                <a:gd name="T3" fmla="*/ 8 h 19"/>
                <a:gd name="T4" fmla="*/ 7 w 22"/>
                <a:gd name="T5" fmla="*/ 2 h 19"/>
                <a:gd name="T6" fmla="*/ 3 w 22"/>
                <a:gd name="T7" fmla="*/ 7 h 19"/>
                <a:gd name="T8" fmla="*/ 10 w 22"/>
                <a:gd name="T9" fmla="*/ 13 h 19"/>
                <a:gd name="T10" fmla="*/ 18 w 22"/>
                <a:gd name="T11" fmla="*/ 18 h 19"/>
                <a:gd name="T12" fmla="*/ 21 w 22"/>
                <a:gd name="T13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9">
                  <a:moveTo>
                    <a:pt x="21" y="15"/>
                  </a:moveTo>
                  <a:cubicBezTo>
                    <a:pt x="20" y="12"/>
                    <a:pt x="17" y="10"/>
                    <a:pt x="15" y="8"/>
                  </a:cubicBezTo>
                  <a:cubicBezTo>
                    <a:pt x="12" y="6"/>
                    <a:pt x="9" y="4"/>
                    <a:pt x="7" y="2"/>
                  </a:cubicBezTo>
                  <a:cubicBezTo>
                    <a:pt x="4" y="0"/>
                    <a:pt x="0" y="5"/>
                    <a:pt x="3" y="7"/>
                  </a:cubicBezTo>
                  <a:cubicBezTo>
                    <a:pt x="5" y="9"/>
                    <a:pt x="8" y="11"/>
                    <a:pt x="10" y="13"/>
                  </a:cubicBezTo>
                  <a:cubicBezTo>
                    <a:pt x="12" y="15"/>
                    <a:pt x="15" y="18"/>
                    <a:pt x="18" y="18"/>
                  </a:cubicBezTo>
                  <a:cubicBezTo>
                    <a:pt x="20" y="19"/>
                    <a:pt x="22" y="17"/>
                    <a:pt x="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4" name="Freeform 28">
              <a:extLst>
                <a:ext uri="{FF2B5EF4-FFF2-40B4-BE49-F238E27FC236}">
                  <a16:creationId xmlns:a16="http://schemas.microsoft.com/office/drawing/2014/main" id="{41D59416-06C1-41B9-A14A-2C784A47C83E}"/>
                </a:ext>
              </a:extLst>
            </p:cNvPr>
            <p:cNvSpPr/>
            <p:nvPr/>
          </p:nvSpPr>
          <p:spPr bwMode="auto">
            <a:xfrm>
              <a:off x="5395" y="1063"/>
              <a:ext cx="63" cy="43"/>
            </a:xfrm>
            <a:custGeom>
              <a:avLst/>
              <a:gdLst>
                <a:gd name="T0" fmla="*/ 27 w 27"/>
                <a:gd name="T1" fmla="*/ 14 h 18"/>
                <a:gd name="T2" fmla="*/ 18 w 27"/>
                <a:gd name="T3" fmla="*/ 6 h 18"/>
                <a:gd name="T4" fmla="*/ 5 w 27"/>
                <a:gd name="T5" fmla="*/ 1 h 18"/>
                <a:gd name="T6" fmla="*/ 3 w 27"/>
                <a:gd name="T7" fmla="*/ 5 h 18"/>
                <a:gd name="T8" fmla="*/ 14 w 27"/>
                <a:gd name="T9" fmla="*/ 11 h 18"/>
                <a:gd name="T10" fmla="*/ 23 w 27"/>
                <a:gd name="T11" fmla="*/ 17 h 18"/>
                <a:gd name="T12" fmla="*/ 27 w 27"/>
                <a:gd name="T13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8">
                  <a:moveTo>
                    <a:pt x="27" y="14"/>
                  </a:moveTo>
                  <a:cubicBezTo>
                    <a:pt x="25" y="10"/>
                    <a:pt x="21" y="8"/>
                    <a:pt x="18" y="6"/>
                  </a:cubicBezTo>
                  <a:cubicBezTo>
                    <a:pt x="14" y="4"/>
                    <a:pt x="9" y="2"/>
                    <a:pt x="5" y="1"/>
                  </a:cubicBezTo>
                  <a:cubicBezTo>
                    <a:pt x="2" y="0"/>
                    <a:pt x="0" y="4"/>
                    <a:pt x="3" y="5"/>
                  </a:cubicBezTo>
                  <a:cubicBezTo>
                    <a:pt x="7" y="7"/>
                    <a:pt x="10" y="9"/>
                    <a:pt x="14" y="11"/>
                  </a:cubicBezTo>
                  <a:cubicBezTo>
                    <a:pt x="17" y="13"/>
                    <a:pt x="20" y="17"/>
                    <a:pt x="23" y="17"/>
                  </a:cubicBezTo>
                  <a:cubicBezTo>
                    <a:pt x="25" y="18"/>
                    <a:pt x="27" y="16"/>
                    <a:pt x="2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5" name="Freeform 29">
              <a:extLst>
                <a:ext uri="{FF2B5EF4-FFF2-40B4-BE49-F238E27FC236}">
                  <a16:creationId xmlns:a16="http://schemas.microsoft.com/office/drawing/2014/main" id="{4DC7807F-DFE1-421F-8C56-CF3990CDFE74}"/>
                </a:ext>
              </a:extLst>
            </p:cNvPr>
            <p:cNvSpPr/>
            <p:nvPr/>
          </p:nvSpPr>
          <p:spPr bwMode="auto">
            <a:xfrm>
              <a:off x="5489" y="1130"/>
              <a:ext cx="55" cy="52"/>
            </a:xfrm>
            <a:custGeom>
              <a:avLst/>
              <a:gdLst>
                <a:gd name="T0" fmla="*/ 22 w 23"/>
                <a:gd name="T1" fmla="*/ 16 h 22"/>
                <a:gd name="T2" fmla="*/ 14 w 23"/>
                <a:gd name="T3" fmla="*/ 11 h 22"/>
                <a:gd name="T4" fmla="*/ 6 w 23"/>
                <a:gd name="T5" fmla="*/ 3 h 22"/>
                <a:gd name="T6" fmla="*/ 2 w 23"/>
                <a:gd name="T7" fmla="*/ 6 h 22"/>
                <a:gd name="T8" fmla="*/ 9 w 23"/>
                <a:gd name="T9" fmla="*/ 17 h 22"/>
                <a:gd name="T10" fmla="*/ 21 w 23"/>
                <a:gd name="T11" fmla="*/ 20 h 22"/>
                <a:gd name="T12" fmla="*/ 22 w 23"/>
                <a:gd name="T13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22" y="16"/>
                  </a:moveTo>
                  <a:cubicBezTo>
                    <a:pt x="21" y="13"/>
                    <a:pt x="16" y="13"/>
                    <a:pt x="14" y="11"/>
                  </a:cubicBezTo>
                  <a:cubicBezTo>
                    <a:pt x="11" y="9"/>
                    <a:pt x="8" y="6"/>
                    <a:pt x="6" y="3"/>
                  </a:cubicBezTo>
                  <a:cubicBezTo>
                    <a:pt x="5" y="0"/>
                    <a:pt x="0" y="3"/>
                    <a:pt x="2" y="6"/>
                  </a:cubicBezTo>
                  <a:cubicBezTo>
                    <a:pt x="3" y="10"/>
                    <a:pt x="6" y="14"/>
                    <a:pt x="9" y="17"/>
                  </a:cubicBezTo>
                  <a:cubicBezTo>
                    <a:pt x="12" y="19"/>
                    <a:pt x="18" y="22"/>
                    <a:pt x="21" y="20"/>
                  </a:cubicBezTo>
                  <a:cubicBezTo>
                    <a:pt x="23" y="20"/>
                    <a:pt x="23" y="18"/>
                    <a:pt x="2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6" name="Freeform 30">
              <a:extLst>
                <a:ext uri="{FF2B5EF4-FFF2-40B4-BE49-F238E27FC236}">
                  <a16:creationId xmlns:a16="http://schemas.microsoft.com/office/drawing/2014/main" id="{BD29C779-CBA8-4476-8E1E-549D9F5565D7}"/>
                </a:ext>
              </a:extLst>
            </p:cNvPr>
            <p:cNvSpPr/>
            <p:nvPr/>
          </p:nvSpPr>
          <p:spPr bwMode="auto">
            <a:xfrm>
              <a:off x="5556" y="1194"/>
              <a:ext cx="47" cy="67"/>
            </a:xfrm>
            <a:custGeom>
              <a:avLst/>
              <a:gdLst>
                <a:gd name="T0" fmla="*/ 15 w 20"/>
                <a:gd name="T1" fmla="*/ 13 h 28"/>
                <a:gd name="T2" fmla="*/ 7 w 20"/>
                <a:gd name="T3" fmla="*/ 2 h 28"/>
                <a:gd name="T4" fmla="*/ 2 w 20"/>
                <a:gd name="T5" fmla="*/ 6 h 28"/>
                <a:gd name="T6" fmla="*/ 9 w 20"/>
                <a:gd name="T7" fmla="*/ 16 h 28"/>
                <a:gd name="T8" fmla="*/ 14 w 20"/>
                <a:gd name="T9" fmla="*/ 27 h 28"/>
                <a:gd name="T10" fmla="*/ 20 w 20"/>
                <a:gd name="T11" fmla="*/ 25 h 28"/>
                <a:gd name="T12" fmla="*/ 15 w 20"/>
                <a:gd name="T13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8">
                  <a:moveTo>
                    <a:pt x="15" y="13"/>
                  </a:moveTo>
                  <a:cubicBezTo>
                    <a:pt x="13" y="9"/>
                    <a:pt x="10" y="6"/>
                    <a:pt x="7" y="2"/>
                  </a:cubicBezTo>
                  <a:cubicBezTo>
                    <a:pt x="5" y="0"/>
                    <a:pt x="0" y="3"/>
                    <a:pt x="2" y="6"/>
                  </a:cubicBezTo>
                  <a:cubicBezTo>
                    <a:pt x="4" y="9"/>
                    <a:pt x="7" y="13"/>
                    <a:pt x="9" y="16"/>
                  </a:cubicBezTo>
                  <a:cubicBezTo>
                    <a:pt x="10" y="20"/>
                    <a:pt x="11" y="24"/>
                    <a:pt x="14" y="27"/>
                  </a:cubicBezTo>
                  <a:cubicBezTo>
                    <a:pt x="16" y="28"/>
                    <a:pt x="19" y="28"/>
                    <a:pt x="20" y="25"/>
                  </a:cubicBezTo>
                  <a:cubicBezTo>
                    <a:pt x="20" y="21"/>
                    <a:pt x="18" y="17"/>
                    <a:pt x="1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7" name="Freeform 31">
              <a:extLst>
                <a:ext uri="{FF2B5EF4-FFF2-40B4-BE49-F238E27FC236}">
                  <a16:creationId xmlns:a16="http://schemas.microsoft.com/office/drawing/2014/main" id="{BF7629FC-DC0B-453D-BF96-07F2D575D1C3}"/>
                </a:ext>
              </a:extLst>
            </p:cNvPr>
            <p:cNvSpPr/>
            <p:nvPr/>
          </p:nvSpPr>
          <p:spPr bwMode="auto">
            <a:xfrm>
              <a:off x="3496" y="1630"/>
              <a:ext cx="86" cy="26"/>
            </a:xfrm>
            <a:custGeom>
              <a:avLst/>
              <a:gdLst>
                <a:gd name="T0" fmla="*/ 33 w 36"/>
                <a:gd name="T1" fmla="*/ 3 h 11"/>
                <a:gd name="T2" fmla="*/ 20 w 36"/>
                <a:gd name="T3" fmla="*/ 1 h 11"/>
                <a:gd name="T4" fmla="*/ 4 w 36"/>
                <a:gd name="T5" fmla="*/ 0 h 11"/>
                <a:gd name="T6" fmla="*/ 3 w 36"/>
                <a:gd name="T7" fmla="*/ 7 h 11"/>
                <a:gd name="T8" fmla="*/ 20 w 36"/>
                <a:gd name="T9" fmla="*/ 9 h 11"/>
                <a:gd name="T10" fmla="*/ 33 w 36"/>
                <a:gd name="T11" fmla="*/ 9 h 11"/>
                <a:gd name="T12" fmla="*/ 33 w 36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">
                  <a:moveTo>
                    <a:pt x="33" y="3"/>
                  </a:moveTo>
                  <a:cubicBezTo>
                    <a:pt x="29" y="0"/>
                    <a:pt x="24" y="1"/>
                    <a:pt x="20" y="1"/>
                  </a:cubicBezTo>
                  <a:cubicBezTo>
                    <a:pt x="15" y="0"/>
                    <a:pt x="9" y="0"/>
                    <a:pt x="4" y="0"/>
                  </a:cubicBezTo>
                  <a:cubicBezTo>
                    <a:pt x="1" y="0"/>
                    <a:pt x="0" y="6"/>
                    <a:pt x="3" y="7"/>
                  </a:cubicBezTo>
                  <a:cubicBezTo>
                    <a:pt x="9" y="8"/>
                    <a:pt x="14" y="8"/>
                    <a:pt x="20" y="9"/>
                  </a:cubicBezTo>
                  <a:cubicBezTo>
                    <a:pt x="24" y="10"/>
                    <a:pt x="28" y="11"/>
                    <a:pt x="33" y="9"/>
                  </a:cubicBezTo>
                  <a:cubicBezTo>
                    <a:pt x="36" y="8"/>
                    <a:pt x="35" y="4"/>
                    <a:pt x="3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8" name="Freeform 32">
              <a:extLst>
                <a:ext uri="{FF2B5EF4-FFF2-40B4-BE49-F238E27FC236}">
                  <a16:creationId xmlns:a16="http://schemas.microsoft.com/office/drawing/2014/main" id="{37CDE933-7717-4149-AA2C-41E8D941E8D6}"/>
                </a:ext>
              </a:extLst>
            </p:cNvPr>
            <p:cNvSpPr/>
            <p:nvPr/>
          </p:nvSpPr>
          <p:spPr bwMode="auto">
            <a:xfrm>
              <a:off x="3655" y="1637"/>
              <a:ext cx="83" cy="24"/>
            </a:xfrm>
            <a:custGeom>
              <a:avLst/>
              <a:gdLst>
                <a:gd name="T0" fmla="*/ 32 w 35"/>
                <a:gd name="T1" fmla="*/ 1 h 10"/>
                <a:gd name="T2" fmla="*/ 17 w 35"/>
                <a:gd name="T3" fmla="*/ 1 h 10"/>
                <a:gd name="T4" fmla="*/ 3 w 35"/>
                <a:gd name="T5" fmla="*/ 2 h 10"/>
                <a:gd name="T6" fmla="*/ 3 w 35"/>
                <a:gd name="T7" fmla="*/ 9 h 10"/>
                <a:gd name="T8" fmla="*/ 17 w 35"/>
                <a:gd name="T9" fmla="*/ 10 h 10"/>
                <a:gd name="T10" fmla="*/ 32 w 35"/>
                <a:gd name="T11" fmla="*/ 9 h 10"/>
                <a:gd name="T12" fmla="*/ 32 w 35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0">
                  <a:moveTo>
                    <a:pt x="32" y="1"/>
                  </a:moveTo>
                  <a:cubicBezTo>
                    <a:pt x="27" y="0"/>
                    <a:pt x="22" y="0"/>
                    <a:pt x="17" y="1"/>
                  </a:cubicBezTo>
                  <a:cubicBezTo>
                    <a:pt x="13" y="1"/>
                    <a:pt x="8" y="1"/>
                    <a:pt x="3" y="2"/>
                  </a:cubicBezTo>
                  <a:cubicBezTo>
                    <a:pt x="0" y="2"/>
                    <a:pt x="0" y="8"/>
                    <a:pt x="3" y="9"/>
                  </a:cubicBezTo>
                  <a:cubicBezTo>
                    <a:pt x="8" y="9"/>
                    <a:pt x="13" y="10"/>
                    <a:pt x="17" y="10"/>
                  </a:cubicBezTo>
                  <a:cubicBezTo>
                    <a:pt x="22" y="10"/>
                    <a:pt x="27" y="10"/>
                    <a:pt x="32" y="9"/>
                  </a:cubicBezTo>
                  <a:cubicBezTo>
                    <a:pt x="35" y="8"/>
                    <a:pt x="35" y="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9" name="Freeform 33">
              <a:extLst>
                <a:ext uri="{FF2B5EF4-FFF2-40B4-BE49-F238E27FC236}">
                  <a16:creationId xmlns:a16="http://schemas.microsoft.com/office/drawing/2014/main" id="{468A8276-E1A4-412B-BC05-764616C31FAE}"/>
                </a:ext>
              </a:extLst>
            </p:cNvPr>
            <p:cNvSpPr/>
            <p:nvPr/>
          </p:nvSpPr>
          <p:spPr bwMode="auto">
            <a:xfrm>
              <a:off x="3807" y="1640"/>
              <a:ext cx="104" cy="35"/>
            </a:xfrm>
            <a:custGeom>
              <a:avLst/>
              <a:gdLst>
                <a:gd name="T0" fmla="*/ 40 w 44"/>
                <a:gd name="T1" fmla="*/ 5 h 15"/>
                <a:gd name="T2" fmla="*/ 6 w 44"/>
                <a:gd name="T3" fmla="*/ 6 h 15"/>
                <a:gd name="T4" fmla="*/ 8 w 44"/>
                <a:gd name="T5" fmla="*/ 15 h 15"/>
                <a:gd name="T6" fmla="*/ 24 w 44"/>
                <a:gd name="T7" fmla="*/ 13 h 15"/>
                <a:gd name="T8" fmla="*/ 39 w 44"/>
                <a:gd name="T9" fmla="*/ 13 h 15"/>
                <a:gd name="T10" fmla="*/ 40 w 44"/>
                <a:gd name="T11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15">
                  <a:moveTo>
                    <a:pt x="40" y="5"/>
                  </a:moveTo>
                  <a:cubicBezTo>
                    <a:pt x="30" y="0"/>
                    <a:pt x="16" y="4"/>
                    <a:pt x="6" y="6"/>
                  </a:cubicBezTo>
                  <a:cubicBezTo>
                    <a:pt x="0" y="8"/>
                    <a:pt x="3" y="15"/>
                    <a:pt x="8" y="15"/>
                  </a:cubicBezTo>
                  <a:cubicBezTo>
                    <a:pt x="13" y="14"/>
                    <a:pt x="19" y="13"/>
                    <a:pt x="24" y="13"/>
                  </a:cubicBezTo>
                  <a:cubicBezTo>
                    <a:pt x="29" y="13"/>
                    <a:pt x="34" y="14"/>
                    <a:pt x="39" y="13"/>
                  </a:cubicBezTo>
                  <a:cubicBezTo>
                    <a:pt x="43" y="12"/>
                    <a:pt x="44" y="7"/>
                    <a:pt x="4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0" name="Freeform 34">
              <a:extLst>
                <a:ext uri="{FF2B5EF4-FFF2-40B4-BE49-F238E27FC236}">
                  <a16:creationId xmlns:a16="http://schemas.microsoft.com/office/drawing/2014/main" id="{122E15BB-714D-43D5-BFDC-1F538B4669DC}"/>
                </a:ext>
              </a:extLst>
            </p:cNvPr>
            <p:cNvSpPr/>
            <p:nvPr/>
          </p:nvSpPr>
          <p:spPr bwMode="auto">
            <a:xfrm>
              <a:off x="3975" y="1632"/>
              <a:ext cx="107" cy="36"/>
            </a:xfrm>
            <a:custGeom>
              <a:avLst/>
              <a:gdLst>
                <a:gd name="T0" fmla="*/ 42 w 45"/>
                <a:gd name="T1" fmla="*/ 2 h 15"/>
                <a:gd name="T2" fmla="*/ 25 w 45"/>
                <a:gd name="T3" fmla="*/ 3 h 15"/>
                <a:gd name="T4" fmla="*/ 6 w 45"/>
                <a:gd name="T5" fmla="*/ 1 h 15"/>
                <a:gd name="T6" fmla="*/ 4 w 45"/>
                <a:gd name="T7" fmla="*/ 8 h 15"/>
                <a:gd name="T8" fmla="*/ 42 w 45"/>
                <a:gd name="T9" fmla="*/ 9 h 15"/>
                <a:gd name="T10" fmla="*/ 42 w 45"/>
                <a:gd name="T11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5">
                  <a:moveTo>
                    <a:pt x="42" y="2"/>
                  </a:moveTo>
                  <a:cubicBezTo>
                    <a:pt x="36" y="1"/>
                    <a:pt x="31" y="2"/>
                    <a:pt x="25" y="3"/>
                  </a:cubicBezTo>
                  <a:cubicBezTo>
                    <a:pt x="19" y="3"/>
                    <a:pt x="12" y="2"/>
                    <a:pt x="6" y="1"/>
                  </a:cubicBezTo>
                  <a:cubicBezTo>
                    <a:pt x="1" y="0"/>
                    <a:pt x="0" y="6"/>
                    <a:pt x="4" y="8"/>
                  </a:cubicBezTo>
                  <a:cubicBezTo>
                    <a:pt x="14" y="12"/>
                    <a:pt x="32" y="15"/>
                    <a:pt x="42" y="9"/>
                  </a:cubicBezTo>
                  <a:cubicBezTo>
                    <a:pt x="45" y="7"/>
                    <a:pt x="45" y="3"/>
                    <a:pt x="4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1" name="Freeform 35">
              <a:extLst>
                <a:ext uri="{FF2B5EF4-FFF2-40B4-BE49-F238E27FC236}">
                  <a16:creationId xmlns:a16="http://schemas.microsoft.com/office/drawing/2014/main" id="{5859643D-B6D3-4E76-A9E5-87F239DF3AFB}"/>
                </a:ext>
              </a:extLst>
            </p:cNvPr>
            <p:cNvSpPr/>
            <p:nvPr/>
          </p:nvSpPr>
          <p:spPr bwMode="auto">
            <a:xfrm>
              <a:off x="4143" y="1647"/>
              <a:ext cx="93" cy="26"/>
            </a:xfrm>
            <a:custGeom>
              <a:avLst/>
              <a:gdLst>
                <a:gd name="T0" fmla="*/ 36 w 39"/>
                <a:gd name="T1" fmla="*/ 2 h 11"/>
                <a:gd name="T2" fmla="*/ 22 w 39"/>
                <a:gd name="T3" fmla="*/ 1 h 11"/>
                <a:gd name="T4" fmla="*/ 5 w 39"/>
                <a:gd name="T5" fmla="*/ 2 h 11"/>
                <a:gd name="T6" fmla="*/ 5 w 39"/>
                <a:gd name="T7" fmla="*/ 10 h 11"/>
                <a:gd name="T8" fmla="*/ 22 w 39"/>
                <a:gd name="T9" fmla="*/ 10 h 11"/>
                <a:gd name="T10" fmla="*/ 36 w 39"/>
                <a:gd name="T11" fmla="*/ 9 h 11"/>
                <a:gd name="T12" fmla="*/ 36 w 3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1">
                  <a:moveTo>
                    <a:pt x="36" y="2"/>
                  </a:moveTo>
                  <a:cubicBezTo>
                    <a:pt x="31" y="0"/>
                    <a:pt x="27" y="1"/>
                    <a:pt x="22" y="1"/>
                  </a:cubicBezTo>
                  <a:cubicBezTo>
                    <a:pt x="16" y="1"/>
                    <a:pt x="10" y="1"/>
                    <a:pt x="5" y="2"/>
                  </a:cubicBezTo>
                  <a:cubicBezTo>
                    <a:pt x="0" y="2"/>
                    <a:pt x="0" y="9"/>
                    <a:pt x="5" y="10"/>
                  </a:cubicBezTo>
                  <a:cubicBezTo>
                    <a:pt x="10" y="10"/>
                    <a:pt x="16" y="10"/>
                    <a:pt x="22" y="10"/>
                  </a:cubicBezTo>
                  <a:cubicBezTo>
                    <a:pt x="27" y="11"/>
                    <a:pt x="31" y="11"/>
                    <a:pt x="36" y="9"/>
                  </a:cubicBezTo>
                  <a:cubicBezTo>
                    <a:pt x="39" y="8"/>
                    <a:pt x="39" y="3"/>
                    <a:pt x="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2" name="Freeform 36">
              <a:extLst>
                <a:ext uri="{FF2B5EF4-FFF2-40B4-BE49-F238E27FC236}">
                  <a16:creationId xmlns:a16="http://schemas.microsoft.com/office/drawing/2014/main" id="{CC2F593F-5D00-4C9F-AADC-574FE40D2850}"/>
                </a:ext>
              </a:extLst>
            </p:cNvPr>
            <p:cNvSpPr/>
            <p:nvPr/>
          </p:nvSpPr>
          <p:spPr bwMode="auto">
            <a:xfrm>
              <a:off x="4307" y="1647"/>
              <a:ext cx="92" cy="26"/>
            </a:xfrm>
            <a:custGeom>
              <a:avLst/>
              <a:gdLst>
                <a:gd name="T0" fmla="*/ 35 w 39"/>
                <a:gd name="T1" fmla="*/ 2 h 11"/>
                <a:gd name="T2" fmla="*/ 18 w 39"/>
                <a:gd name="T3" fmla="*/ 1 h 11"/>
                <a:gd name="T4" fmla="*/ 2 w 39"/>
                <a:gd name="T5" fmla="*/ 3 h 11"/>
                <a:gd name="T6" fmla="*/ 2 w 39"/>
                <a:gd name="T7" fmla="*/ 8 h 11"/>
                <a:gd name="T8" fmla="*/ 18 w 39"/>
                <a:gd name="T9" fmla="*/ 10 h 11"/>
                <a:gd name="T10" fmla="*/ 35 w 39"/>
                <a:gd name="T11" fmla="*/ 9 h 11"/>
                <a:gd name="T12" fmla="*/ 35 w 3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1">
                  <a:moveTo>
                    <a:pt x="35" y="2"/>
                  </a:moveTo>
                  <a:cubicBezTo>
                    <a:pt x="29" y="0"/>
                    <a:pt x="24" y="1"/>
                    <a:pt x="18" y="1"/>
                  </a:cubicBezTo>
                  <a:cubicBezTo>
                    <a:pt x="13" y="1"/>
                    <a:pt x="7" y="2"/>
                    <a:pt x="2" y="3"/>
                  </a:cubicBezTo>
                  <a:cubicBezTo>
                    <a:pt x="0" y="4"/>
                    <a:pt x="0" y="7"/>
                    <a:pt x="2" y="8"/>
                  </a:cubicBezTo>
                  <a:cubicBezTo>
                    <a:pt x="7" y="9"/>
                    <a:pt x="13" y="10"/>
                    <a:pt x="18" y="10"/>
                  </a:cubicBezTo>
                  <a:cubicBezTo>
                    <a:pt x="24" y="10"/>
                    <a:pt x="29" y="11"/>
                    <a:pt x="35" y="9"/>
                  </a:cubicBezTo>
                  <a:cubicBezTo>
                    <a:pt x="39" y="8"/>
                    <a:pt x="39" y="3"/>
                    <a:pt x="3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3" name="Freeform 37">
              <a:extLst>
                <a:ext uri="{FF2B5EF4-FFF2-40B4-BE49-F238E27FC236}">
                  <a16:creationId xmlns:a16="http://schemas.microsoft.com/office/drawing/2014/main" id="{3EDAA88B-D6E2-44D8-B168-A5122223FEBA}"/>
                </a:ext>
              </a:extLst>
            </p:cNvPr>
            <p:cNvSpPr/>
            <p:nvPr/>
          </p:nvSpPr>
          <p:spPr bwMode="auto">
            <a:xfrm>
              <a:off x="4473" y="1652"/>
              <a:ext cx="83" cy="28"/>
            </a:xfrm>
            <a:custGeom>
              <a:avLst/>
              <a:gdLst>
                <a:gd name="T0" fmla="*/ 32 w 35"/>
                <a:gd name="T1" fmla="*/ 2 h 12"/>
                <a:gd name="T2" fmla="*/ 3 w 35"/>
                <a:gd name="T3" fmla="*/ 6 h 12"/>
                <a:gd name="T4" fmla="*/ 14 w 35"/>
                <a:gd name="T5" fmla="*/ 10 h 12"/>
                <a:gd name="T6" fmla="*/ 32 w 35"/>
                <a:gd name="T7" fmla="*/ 10 h 12"/>
                <a:gd name="T8" fmla="*/ 32 w 35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2">
                  <a:moveTo>
                    <a:pt x="32" y="2"/>
                  </a:moveTo>
                  <a:cubicBezTo>
                    <a:pt x="28" y="1"/>
                    <a:pt x="0" y="0"/>
                    <a:pt x="3" y="6"/>
                  </a:cubicBezTo>
                  <a:cubicBezTo>
                    <a:pt x="4" y="10"/>
                    <a:pt x="11" y="10"/>
                    <a:pt x="14" y="10"/>
                  </a:cubicBezTo>
                  <a:cubicBezTo>
                    <a:pt x="20" y="11"/>
                    <a:pt x="26" y="12"/>
                    <a:pt x="32" y="10"/>
                  </a:cubicBezTo>
                  <a:cubicBezTo>
                    <a:pt x="35" y="8"/>
                    <a:pt x="35" y="3"/>
                    <a:pt x="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4" name="Freeform 38">
              <a:extLst>
                <a:ext uri="{FF2B5EF4-FFF2-40B4-BE49-F238E27FC236}">
                  <a16:creationId xmlns:a16="http://schemas.microsoft.com/office/drawing/2014/main" id="{6C1844DA-1F5B-41D6-874D-00EF5E471B56}"/>
                </a:ext>
              </a:extLst>
            </p:cNvPr>
            <p:cNvSpPr/>
            <p:nvPr/>
          </p:nvSpPr>
          <p:spPr bwMode="auto">
            <a:xfrm>
              <a:off x="4624" y="1642"/>
              <a:ext cx="93" cy="24"/>
            </a:xfrm>
            <a:custGeom>
              <a:avLst/>
              <a:gdLst>
                <a:gd name="T0" fmla="*/ 34 w 39"/>
                <a:gd name="T1" fmla="*/ 1 h 10"/>
                <a:gd name="T2" fmla="*/ 20 w 39"/>
                <a:gd name="T3" fmla="*/ 1 h 10"/>
                <a:gd name="T4" fmla="*/ 4 w 39"/>
                <a:gd name="T5" fmla="*/ 2 h 10"/>
                <a:gd name="T6" fmla="*/ 4 w 39"/>
                <a:gd name="T7" fmla="*/ 9 h 10"/>
                <a:gd name="T8" fmla="*/ 20 w 39"/>
                <a:gd name="T9" fmla="*/ 10 h 10"/>
                <a:gd name="T10" fmla="*/ 34 w 39"/>
                <a:gd name="T11" fmla="*/ 9 h 10"/>
                <a:gd name="T12" fmla="*/ 34 w 39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0">
                  <a:moveTo>
                    <a:pt x="34" y="1"/>
                  </a:moveTo>
                  <a:cubicBezTo>
                    <a:pt x="30" y="0"/>
                    <a:pt x="25" y="1"/>
                    <a:pt x="20" y="1"/>
                  </a:cubicBezTo>
                  <a:cubicBezTo>
                    <a:pt x="15" y="1"/>
                    <a:pt x="10" y="2"/>
                    <a:pt x="4" y="2"/>
                  </a:cubicBezTo>
                  <a:cubicBezTo>
                    <a:pt x="0" y="3"/>
                    <a:pt x="0" y="8"/>
                    <a:pt x="4" y="9"/>
                  </a:cubicBezTo>
                  <a:cubicBezTo>
                    <a:pt x="10" y="9"/>
                    <a:pt x="15" y="9"/>
                    <a:pt x="20" y="10"/>
                  </a:cubicBezTo>
                  <a:cubicBezTo>
                    <a:pt x="25" y="10"/>
                    <a:pt x="30" y="10"/>
                    <a:pt x="34" y="9"/>
                  </a:cubicBezTo>
                  <a:cubicBezTo>
                    <a:pt x="39" y="9"/>
                    <a:pt x="39" y="2"/>
                    <a:pt x="3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5" name="Freeform 39">
              <a:extLst>
                <a:ext uri="{FF2B5EF4-FFF2-40B4-BE49-F238E27FC236}">
                  <a16:creationId xmlns:a16="http://schemas.microsoft.com/office/drawing/2014/main" id="{DA26E4BB-D0B4-4F02-A3CF-AD576A0087A4}"/>
                </a:ext>
              </a:extLst>
            </p:cNvPr>
            <p:cNvSpPr/>
            <p:nvPr/>
          </p:nvSpPr>
          <p:spPr bwMode="auto">
            <a:xfrm>
              <a:off x="4762" y="1640"/>
              <a:ext cx="106" cy="28"/>
            </a:xfrm>
            <a:custGeom>
              <a:avLst/>
              <a:gdLst>
                <a:gd name="T0" fmla="*/ 41 w 45"/>
                <a:gd name="T1" fmla="*/ 3 h 12"/>
                <a:gd name="T2" fmla="*/ 3 w 45"/>
                <a:gd name="T3" fmla="*/ 5 h 12"/>
                <a:gd name="T4" fmla="*/ 4 w 45"/>
                <a:gd name="T5" fmla="*/ 11 h 12"/>
                <a:gd name="T6" fmla="*/ 22 w 45"/>
                <a:gd name="T7" fmla="*/ 10 h 12"/>
                <a:gd name="T8" fmla="*/ 40 w 45"/>
                <a:gd name="T9" fmla="*/ 10 h 12"/>
                <a:gd name="T10" fmla="*/ 41 w 45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2">
                  <a:moveTo>
                    <a:pt x="41" y="3"/>
                  </a:moveTo>
                  <a:cubicBezTo>
                    <a:pt x="29" y="0"/>
                    <a:pt x="15" y="2"/>
                    <a:pt x="3" y="5"/>
                  </a:cubicBezTo>
                  <a:cubicBezTo>
                    <a:pt x="0" y="6"/>
                    <a:pt x="0" y="12"/>
                    <a:pt x="4" y="11"/>
                  </a:cubicBezTo>
                  <a:cubicBezTo>
                    <a:pt x="10" y="11"/>
                    <a:pt x="16" y="10"/>
                    <a:pt x="22" y="10"/>
                  </a:cubicBezTo>
                  <a:cubicBezTo>
                    <a:pt x="28" y="10"/>
                    <a:pt x="34" y="11"/>
                    <a:pt x="40" y="10"/>
                  </a:cubicBezTo>
                  <a:cubicBezTo>
                    <a:pt x="44" y="10"/>
                    <a:pt x="45" y="4"/>
                    <a:pt x="4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6" name="Freeform 40">
              <a:extLst>
                <a:ext uri="{FF2B5EF4-FFF2-40B4-BE49-F238E27FC236}">
                  <a16:creationId xmlns:a16="http://schemas.microsoft.com/office/drawing/2014/main" id="{E376C523-7C09-4A80-A33B-674369002FD8}"/>
                </a:ext>
              </a:extLst>
            </p:cNvPr>
            <p:cNvSpPr/>
            <p:nvPr/>
          </p:nvSpPr>
          <p:spPr bwMode="auto">
            <a:xfrm>
              <a:off x="4951" y="1637"/>
              <a:ext cx="98" cy="26"/>
            </a:xfrm>
            <a:custGeom>
              <a:avLst/>
              <a:gdLst>
                <a:gd name="T0" fmla="*/ 37 w 41"/>
                <a:gd name="T1" fmla="*/ 1 h 11"/>
                <a:gd name="T2" fmla="*/ 21 w 41"/>
                <a:gd name="T3" fmla="*/ 2 h 11"/>
                <a:gd name="T4" fmla="*/ 3 w 41"/>
                <a:gd name="T5" fmla="*/ 5 h 11"/>
                <a:gd name="T6" fmla="*/ 4 w 41"/>
                <a:gd name="T7" fmla="*/ 11 h 11"/>
                <a:gd name="T8" fmla="*/ 21 w 41"/>
                <a:gd name="T9" fmla="*/ 11 h 11"/>
                <a:gd name="T10" fmla="*/ 37 w 41"/>
                <a:gd name="T11" fmla="*/ 9 h 11"/>
                <a:gd name="T12" fmla="*/ 37 w 41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">
                  <a:moveTo>
                    <a:pt x="37" y="1"/>
                  </a:moveTo>
                  <a:cubicBezTo>
                    <a:pt x="31" y="0"/>
                    <a:pt x="26" y="1"/>
                    <a:pt x="21" y="2"/>
                  </a:cubicBezTo>
                  <a:cubicBezTo>
                    <a:pt x="15" y="2"/>
                    <a:pt x="9" y="3"/>
                    <a:pt x="3" y="5"/>
                  </a:cubicBezTo>
                  <a:cubicBezTo>
                    <a:pt x="0" y="5"/>
                    <a:pt x="1" y="11"/>
                    <a:pt x="4" y="11"/>
                  </a:cubicBezTo>
                  <a:cubicBezTo>
                    <a:pt x="10" y="11"/>
                    <a:pt x="15" y="11"/>
                    <a:pt x="21" y="11"/>
                  </a:cubicBezTo>
                  <a:cubicBezTo>
                    <a:pt x="26" y="10"/>
                    <a:pt x="32" y="11"/>
                    <a:pt x="37" y="9"/>
                  </a:cubicBezTo>
                  <a:cubicBezTo>
                    <a:pt x="40" y="8"/>
                    <a:pt x="41" y="2"/>
                    <a:pt x="3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7" name="Freeform 41">
              <a:extLst>
                <a:ext uri="{FF2B5EF4-FFF2-40B4-BE49-F238E27FC236}">
                  <a16:creationId xmlns:a16="http://schemas.microsoft.com/office/drawing/2014/main" id="{74707C21-460B-4EB6-B2BF-510A5BABF4AF}"/>
                </a:ext>
              </a:extLst>
            </p:cNvPr>
            <p:cNvSpPr/>
            <p:nvPr/>
          </p:nvSpPr>
          <p:spPr bwMode="auto">
            <a:xfrm>
              <a:off x="5091" y="1587"/>
              <a:ext cx="121" cy="72"/>
            </a:xfrm>
            <a:custGeom>
              <a:avLst/>
              <a:gdLst>
                <a:gd name="T0" fmla="*/ 46 w 51"/>
                <a:gd name="T1" fmla="*/ 1 h 30"/>
                <a:gd name="T2" fmla="*/ 27 w 51"/>
                <a:gd name="T3" fmla="*/ 12 h 30"/>
                <a:gd name="T4" fmla="*/ 5 w 51"/>
                <a:gd name="T5" fmla="*/ 22 h 30"/>
                <a:gd name="T6" fmla="*/ 7 w 51"/>
                <a:gd name="T7" fmla="*/ 29 h 30"/>
                <a:gd name="T8" fmla="*/ 50 w 51"/>
                <a:gd name="T9" fmla="*/ 7 h 30"/>
                <a:gd name="T10" fmla="*/ 46 w 51"/>
                <a:gd name="T11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30">
                  <a:moveTo>
                    <a:pt x="46" y="1"/>
                  </a:moveTo>
                  <a:cubicBezTo>
                    <a:pt x="39" y="4"/>
                    <a:pt x="33" y="8"/>
                    <a:pt x="27" y="12"/>
                  </a:cubicBezTo>
                  <a:cubicBezTo>
                    <a:pt x="20" y="16"/>
                    <a:pt x="13" y="19"/>
                    <a:pt x="5" y="22"/>
                  </a:cubicBezTo>
                  <a:cubicBezTo>
                    <a:pt x="0" y="23"/>
                    <a:pt x="2" y="30"/>
                    <a:pt x="7" y="29"/>
                  </a:cubicBezTo>
                  <a:cubicBezTo>
                    <a:pt x="21" y="26"/>
                    <a:pt x="41" y="20"/>
                    <a:pt x="50" y="7"/>
                  </a:cubicBezTo>
                  <a:cubicBezTo>
                    <a:pt x="51" y="4"/>
                    <a:pt x="49" y="0"/>
                    <a:pt x="4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8" name="Freeform 42">
              <a:extLst>
                <a:ext uri="{FF2B5EF4-FFF2-40B4-BE49-F238E27FC236}">
                  <a16:creationId xmlns:a16="http://schemas.microsoft.com/office/drawing/2014/main" id="{22836DDD-1580-4683-A7D7-5036336A0473}"/>
                </a:ext>
              </a:extLst>
            </p:cNvPr>
            <p:cNvSpPr/>
            <p:nvPr/>
          </p:nvSpPr>
          <p:spPr bwMode="auto">
            <a:xfrm>
              <a:off x="5257" y="1513"/>
              <a:ext cx="83" cy="67"/>
            </a:xfrm>
            <a:custGeom>
              <a:avLst/>
              <a:gdLst>
                <a:gd name="T0" fmla="*/ 31 w 35"/>
                <a:gd name="T1" fmla="*/ 4 h 28"/>
                <a:gd name="T2" fmla="*/ 17 w 35"/>
                <a:gd name="T3" fmla="*/ 6 h 28"/>
                <a:gd name="T4" fmla="*/ 4 w 35"/>
                <a:gd name="T5" fmla="*/ 19 h 28"/>
                <a:gd name="T6" fmla="*/ 9 w 35"/>
                <a:gd name="T7" fmla="*/ 24 h 28"/>
                <a:gd name="T8" fmla="*/ 24 w 35"/>
                <a:gd name="T9" fmla="*/ 14 h 28"/>
                <a:gd name="T10" fmla="*/ 31 w 35"/>
                <a:gd name="T11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1" y="4"/>
                  </a:moveTo>
                  <a:cubicBezTo>
                    <a:pt x="28" y="0"/>
                    <a:pt x="21" y="4"/>
                    <a:pt x="17" y="6"/>
                  </a:cubicBezTo>
                  <a:cubicBezTo>
                    <a:pt x="12" y="10"/>
                    <a:pt x="7" y="14"/>
                    <a:pt x="4" y="19"/>
                  </a:cubicBezTo>
                  <a:cubicBezTo>
                    <a:pt x="0" y="23"/>
                    <a:pt x="5" y="28"/>
                    <a:pt x="9" y="24"/>
                  </a:cubicBezTo>
                  <a:cubicBezTo>
                    <a:pt x="14" y="20"/>
                    <a:pt x="19" y="17"/>
                    <a:pt x="24" y="14"/>
                  </a:cubicBezTo>
                  <a:cubicBezTo>
                    <a:pt x="27" y="12"/>
                    <a:pt x="35" y="9"/>
                    <a:pt x="3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43">
              <a:extLst>
                <a:ext uri="{FF2B5EF4-FFF2-40B4-BE49-F238E27FC236}">
                  <a16:creationId xmlns:a16="http://schemas.microsoft.com/office/drawing/2014/main" id="{94304C0C-163D-420F-88C0-0B30831ED267}"/>
                </a:ext>
              </a:extLst>
            </p:cNvPr>
            <p:cNvSpPr/>
            <p:nvPr/>
          </p:nvSpPr>
          <p:spPr bwMode="auto">
            <a:xfrm>
              <a:off x="5361" y="1440"/>
              <a:ext cx="76" cy="57"/>
            </a:xfrm>
            <a:custGeom>
              <a:avLst/>
              <a:gdLst>
                <a:gd name="T0" fmla="*/ 26 w 32"/>
                <a:gd name="T1" fmla="*/ 0 h 24"/>
                <a:gd name="T2" fmla="*/ 15 w 32"/>
                <a:gd name="T3" fmla="*/ 8 h 24"/>
                <a:gd name="T4" fmla="*/ 3 w 32"/>
                <a:gd name="T5" fmla="*/ 17 h 24"/>
                <a:gd name="T6" fmla="*/ 7 w 32"/>
                <a:gd name="T7" fmla="*/ 22 h 24"/>
                <a:gd name="T8" fmla="*/ 20 w 32"/>
                <a:gd name="T9" fmla="*/ 14 h 24"/>
                <a:gd name="T10" fmla="*/ 30 w 32"/>
                <a:gd name="T11" fmla="*/ 6 h 24"/>
                <a:gd name="T12" fmla="*/ 26 w 32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4">
                  <a:moveTo>
                    <a:pt x="26" y="0"/>
                  </a:moveTo>
                  <a:cubicBezTo>
                    <a:pt x="22" y="2"/>
                    <a:pt x="18" y="5"/>
                    <a:pt x="15" y="8"/>
                  </a:cubicBezTo>
                  <a:cubicBezTo>
                    <a:pt x="11" y="11"/>
                    <a:pt x="6" y="14"/>
                    <a:pt x="3" y="17"/>
                  </a:cubicBezTo>
                  <a:cubicBezTo>
                    <a:pt x="0" y="20"/>
                    <a:pt x="4" y="24"/>
                    <a:pt x="7" y="22"/>
                  </a:cubicBezTo>
                  <a:cubicBezTo>
                    <a:pt x="11" y="20"/>
                    <a:pt x="15" y="17"/>
                    <a:pt x="20" y="14"/>
                  </a:cubicBezTo>
                  <a:cubicBezTo>
                    <a:pt x="24" y="12"/>
                    <a:pt x="28" y="10"/>
                    <a:pt x="30" y="6"/>
                  </a:cubicBezTo>
                  <a:cubicBezTo>
                    <a:pt x="32" y="3"/>
                    <a:pt x="29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10" name="Freeform 44">
              <a:extLst>
                <a:ext uri="{FF2B5EF4-FFF2-40B4-BE49-F238E27FC236}">
                  <a16:creationId xmlns:a16="http://schemas.microsoft.com/office/drawing/2014/main" id="{96241B87-9228-4535-804B-14410DB12301}"/>
                </a:ext>
              </a:extLst>
            </p:cNvPr>
            <p:cNvSpPr/>
            <p:nvPr/>
          </p:nvSpPr>
          <p:spPr bwMode="auto">
            <a:xfrm>
              <a:off x="5489" y="1344"/>
              <a:ext cx="69" cy="67"/>
            </a:xfrm>
            <a:custGeom>
              <a:avLst/>
              <a:gdLst>
                <a:gd name="T0" fmla="*/ 20 w 29"/>
                <a:gd name="T1" fmla="*/ 1 h 28"/>
                <a:gd name="T2" fmla="*/ 2 w 29"/>
                <a:gd name="T3" fmla="*/ 19 h 28"/>
                <a:gd name="T4" fmla="*/ 10 w 29"/>
                <a:gd name="T5" fmla="*/ 23 h 28"/>
                <a:gd name="T6" fmla="*/ 17 w 29"/>
                <a:gd name="T7" fmla="*/ 16 h 28"/>
                <a:gd name="T8" fmla="*/ 25 w 29"/>
                <a:gd name="T9" fmla="*/ 10 h 28"/>
                <a:gd name="T10" fmla="*/ 20 w 29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8">
                  <a:moveTo>
                    <a:pt x="20" y="1"/>
                  </a:moveTo>
                  <a:cubicBezTo>
                    <a:pt x="12" y="4"/>
                    <a:pt x="6" y="12"/>
                    <a:pt x="2" y="19"/>
                  </a:cubicBezTo>
                  <a:cubicBezTo>
                    <a:pt x="0" y="24"/>
                    <a:pt x="7" y="28"/>
                    <a:pt x="10" y="23"/>
                  </a:cubicBezTo>
                  <a:cubicBezTo>
                    <a:pt x="12" y="21"/>
                    <a:pt x="14" y="18"/>
                    <a:pt x="17" y="16"/>
                  </a:cubicBezTo>
                  <a:cubicBezTo>
                    <a:pt x="19" y="14"/>
                    <a:pt x="22" y="12"/>
                    <a:pt x="25" y="10"/>
                  </a:cubicBezTo>
                  <a:cubicBezTo>
                    <a:pt x="29" y="7"/>
                    <a:pt x="24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11" name="Freeform 45">
              <a:extLst>
                <a:ext uri="{FF2B5EF4-FFF2-40B4-BE49-F238E27FC236}">
                  <a16:creationId xmlns:a16="http://schemas.microsoft.com/office/drawing/2014/main" id="{0BB5CD57-328A-4DD3-B5DB-67B16A7E494B}"/>
                </a:ext>
              </a:extLst>
            </p:cNvPr>
            <p:cNvSpPr/>
            <p:nvPr/>
          </p:nvSpPr>
          <p:spPr bwMode="auto">
            <a:xfrm>
              <a:off x="5560" y="1273"/>
              <a:ext cx="55" cy="57"/>
            </a:xfrm>
            <a:custGeom>
              <a:avLst/>
              <a:gdLst>
                <a:gd name="T0" fmla="*/ 17 w 23"/>
                <a:gd name="T1" fmla="*/ 1 h 24"/>
                <a:gd name="T2" fmla="*/ 10 w 23"/>
                <a:gd name="T3" fmla="*/ 8 h 24"/>
                <a:gd name="T4" fmla="*/ 3 w 23"/>
                <a:gd name="T5" fmla="*/ 17 h 24"/>
                <a:gd name="T6" fmla="*/ 9 w 23"/>
                <a:gd name="T7" fmla="*/ 21 h 24"/>
                <a:gd name="T8" fmla="*/ 16 w 23"/>
                <a:gd name="T9" fmla="*/ 14 h 24"/>
                <a:gd name="T10" fmla="*/ 22 w 23"/>
                <a:gd name="T11" fmla="*/ 5 h 24"/>
                <a:gd name="T12" fmla="*/ 17 w 23"/>
                <a:gd name="T1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4">
                  <a:moveTo>
                    <a:pt x="17" y="1"/>
                  </a:moveTo>
                  <a:cubicBezTo>
                    <a:pt x="14" y="2"/>
                    <a:pt x="12" y="5"/>
                    <a:pt x="10" y="8"/>
                  </a:cubicBezTo>
                  <a:cubicBezTo>
                    <a:pt x="7" y="11"/>
                    <a:pt x="5" y="14"/>
                    <a:pt x="3" y="17"/>
                  </a:cubicBezTo>
                  <a:cubicBezTo>
                    <a:pt x="0" y="20"/>
                    <a:pt x="6" y="24"/>
                    <a:pt x="9" y="21"/>
                  </a:cubicBezTo>
                  <a:cubicBezTo>
                    <a:pt x="11" y="19"/>
                    <a:pt x="14" y="16"/>
                    <a:pt x="16" y="14"/>
                  </a:cubicBezTo>
                  <a:cubicBezTo>
                    <a:pt x="19" y="11"/>
                    <a:pt x="22" y="9"/>
                    <a:pt x="22" y="5"/>
                  </a:cubicBezTo>
                  <a:cubicBezTo>
                    <a:pt x="23" y="3"/>
                    <a:pt x="20" y="0"/>
                    <a:pt x="1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2" name="文本框 55">
            <a:extLst>
              <a:ext uri="{FF2B5EF4-FFF2-40B4-BE49-F238E27FC236}">
                <a16:creationId xmlns:a16="http://schemas.microsoft.com/office/drawing/2014/main" id="{16036563-4495-4848-88EC-DC51E30C0B16}"/>
              </a:ext>
            </a:extLst>
          </p:cNvPr>
          <p:cNvSpPr txBox="1"/>
          <p:nvPr/>
        </p:nvSpPr>
        <p:spPr>
          <a:xfrm>
            <a:off x="2197354" y="786915"/>
            <a:ext cx="659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solidFill>
                  <a:srgbClr val="404040"/>
                </a:solidFill>
                <a:cs typeface="+mn-ea"/>
                <a:sym typeface="+mn-lt"/>
              </a:rPr>
              <a:t>05</a:t>
            </a:r>
            <a:endParaRPr lang="zh-CN" altLang="en-US" sz="3200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CD957F03-A07D-4467-9F15-EB6B7B9743D8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223" y="900629"/>
            <a:ext cx="3884295" cy="3552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3491897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6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A4475-52A4-46BD-BBC0-8590F16F3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49</a:t>
            </a:fld>
            <a:endParaRPr lang="zh-CN" altLang="en-US" dirty="0"/>
          </a:p>
        </p:txBody>
      </p:sp>
      <p:grpSp>
        <p:nvGrpSpPr>
          <p:cNvPr id="70" name="Group 4">
            <a:extLst>
              <a:ext uri="{FF2B5EF4-FFF2-40B4-BE49-F238E27FC236}">
                <a16:creationId xmlns:a16="http://schemas.microsoft.com/office/drawing/2014/main" id="{553410CF-182D-4AFA-8636-084A5C086FF9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1860444" y="767704"/>
            <a:ext cx="1133478" cy="621619"/>
            <a:chOff x="3326" y="771"/>
            <a:chExt cx="2348" cy="95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1" name="Freeform 5">
              <a:extLst>
                <a:ext uri="{FF2B5EF4-FFF2-40B4-BE49-F238E27FC236}">
                  <a16:creationId xmlns:a16="http://schemas.microsoft.com/office/drawing/2014/main" id="{9997A38E-3E88-44C2-9F16-3772F434CC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6" y="771"/>
              <a:ext cx="2348" cy="954"/>
            </a:xfrm>
            <a:custGeom>
              <a:avLst/>
              <a:gdLst>
                <a:gd name="T0" fmla="*/ 969 w 991"/>
                <a:gd name="T1" fmla="*/ 166 h 401"/>
                <a:gd name="T2" fmla="*/ 911 w 991"/>
                <a:gd name="T3" fmla="*/ 115 h 401"/>
                <a:gd name="T4" fmla="*/ 851 w 991"/>
                <a:gd name="T5" fmla="*/ 67 h 401"/>
                <a:gd name="T6" fmla="*/ 780 w 991"/>
                <a:gd name="T7" fmla="*/ 16 h 401"/>
                <a:gd name="T8" fmla="*/ 774 w 991"/>
                <a:gd name="T9" fmla="*/ 17 h 401"/>
                <a:gd name="T10" fmla="*/ 770 w 991"/>
                <a:gd name="T11" fmla="*/ 16 h 401"/>
                <a:gd name="T12" fmla="*/ 354 w 991"/>
                <a:gd name="T13" fmla="*/ 3 h 401"/>
                <a:gd name="T14" fmla="*/ 149 w 991"/>
                <a:gd name="T15" fmla="*/ 2 h 401"/>
                <a:gd name="T16" fmla="*/ 44 w 991"/>
                <a:gd name="T17" fmla="*/ 3 h 401"/>
                <a:gd name="T18" fmla="*/ 9 w 991"/>
                <a:gd name="T19" fmla="*/ 34 h 401"/>
                <a:gd name="T20" fmla="*/ 6 w 991"/>
                <a:gd name="T21" fmla="*/ 38 h 401"/>
                <a:gd name="T22" fmla="*/ 3 w 991"/>
                <a:gd name="T23" fmla="*/ 263 h 401"/>
                <a:gd name="T24" fmla="*/ 2 w 991"/>
                <a:gd name="T25" fmla="*/ 319 h 401"/>
                <a:gd name="T26" fmla="*/ 4 w 991"/>
                <a:gd name="T27" fmla="*/ 363 h 401"/>
                <a:gd name="T28" fmla="*/ 63 w 991"/>
                <a:gd name="T29" fmla="*/ 388 h 401"/>
                <a:gd name="T30" fmla="*/ 514 w 991"/>
                <a:gd name="T31" fmla="*/ 399 h 401"/>
                <a:gd name="T32" fmla="*/ 768 w 991"/>
                <a:gd name="T33" fmla="*/ 392 h 401"/>
                <a:gd name="T34" fmla="*/ 772 w 991"/>
                <a:gd name="T35" fmla="*/ 391 h 401"/>
                <a:gd name="T36" fmla="*/ 778 w 991"/>
                <a:gd name="T37" fmla="*/ 391 h 401"/>
                <a:gd name="T38" fmla="*/ 901 w 991"/>
                <a:gd name="T39" fmla="*/ 317 h 401"/>
                <a:gd name="T40" fmla="*/ 952 w 991"/>
                <a:gd name="T41" fmla="*/ 270 h 401"/>
                <a:gd name="T42" fmla="*/ 987 w 991"/>
                <a:gd name="T43" fmla="*/ 214 h 401"/>
                <a:gd name="T44" fmla="*/ 969 w 991"/>
                <a:gd name="T45" fmla="*/ 166 h 401"/>
                <a:gd name="T46" fmla="*/ 970 w 991"/>
                <a:gd name="T47" fmla="*/ 222 h 401"/>
                <a:gd name="T48" fmla="*/ 879 w 991"/>
                <a:gd name="T49" fmla="*/ 316 h 401"/>
                <a:gd name="T50" fmla="*/ 772 w 991"/>
                <a:gd name="T51" fmla="*/ 380 h 401"/>
                <a:gd name="T52" fmla="*/ 771 w 991"/>
                <a:gd name="T53" fmla="*/ 380 h 401"/>
                <a:gd name="T54" fmla="*/ 768 w 991"/>
                <a:gd name="T55" fmla="*/ 379 h 401"/>
                <a:gd name="T56" fmla="*/ 349 w 991"/>
                <a:gd name="T57" fmla="*/ 386 h 401"/>
                <a:gd name="T58" fmla="*/ 142 w 991"/>
                <a:gd name="T59" fmla="*/ 380 h 401"/>
                <a:gd name="T60" fmla="*/ 38 w 991"/>
                <a:gd name="T61" fmla="*/ 374 h 401"/>
                <a:gd name="T62" fmla="*/ 14 w 991"/>
                <a:gd name="T63" fmla="*/ 329 h 401"/>
                <a:gd name="T64" fmla="*/ 15 w 991"/>
                <a:gd name="T65" fmla="*/ 276 h 401"/>
                <a:gd name="T66" fmla="*/ 14 w 991"/>
                <a:gd name="T67" fmla="*/ 38 h 401"/>
                <a:gd name="T68" fmla="*/ 14 w 991"/>
                <a:gd name="T69" fmla="*/ 37 h 401"/>
                <a:gd name="T70" fmla="*/ 66 w 991"/>
                <a:gd name="T71" fmla="*/ 15 h 401"/>
                <a:gd name="T72" fmla="*/ 112 w 991"/>
                <a:gd name="T73" fmla="*/ 15 h 401"/>
                <a:gd name="T74" fmla="*/ 208 w 991"/>
                <a:gd name="T75" fmla="*/ 15 h 401"/>
                <a:gd name="T76" fmla="*/ 393 w 991"/>
                <a:gd name="T77" fmla="*/ 17 h 401"/>
                <a:gd name="T78" fmla="*/ 770 w 991"/>
                <a:gd name="T79" fmla="*/ 29 h 401"/>
                <a:gd name="T80" fmla="*/ 776 w 991"/>
                <a:gd name="T81" fmla="*/ 25 h 401"/>
                <a:gd name="T82" fmla="*/ 830 w 991"/>
                <a:gd name="T83" fmla="*/ 68 h 401"/>
                <a:gd name="T84" fmla="*/ 886 w 991"/>
                <a:gd name="T85" fmla="*/ 114 h 401"/>
                <a:gd name="T86" fmla="*/ 941 w 991"/>
                <a:gd name="T87" fmla="*/ 160 h 401"/>
                <a:gd name="T88" fmla="*/ 970 w 991"/>
                <a:gd name="T89" fmla="*/ 222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91" h="401">
                  <a:moveTo>
                    <a:pt x="969" y="166"/>
                  </a:moveTo>
                  <a:cubicBezTo>
                    <a:pt x="951" y="148"/>
                    <a:pt x="930" y="132"/>
                    <a:pt x="911" y="115"/>
                  </a:cubicBezTo>
                  <a:cubicBezTo>
                    <a:pt x="891" y="99"/>
                    <a:pt x="871" y="83"/>
                    <a:pt x="851" y="67"/>
                  </a:cubicBezTo>
                  <a:cubicBezTo>
                    <a:pt x="828" y="49"/>
                    <a:pt x="805" y="29"/>
                    <a:pt x="780" y="16"/>
                  </a:cubicBezTo>
                  <a:cubicBezTo>
                    <a:pt x="777" y="15"/>
                    <a:pt x="775" y="15"/>
                    <a:pt x="774" y="17"/>
                  </a:cubicBezTo>
                  <a:cubicBezTo>
                    <a:pt x="773" y="16"/>
                    <a:pt x="772" y="16"/>
                    <a:pt x="770" y="16"/>
                  </a:cubicBezTo>
                  <a:cubicBezTo>
                    <a:pt x="631" y="10"/>
                    <a:pt x="493" y="5"/>
                    <a:pt x="354" y="3"/>
                  </a:cubicBezTo>
                  <a:cubicBezTo>
                    <a:pt x="285" y="2"/>
                    <a:pt x="217" y="2"/>
                    <a:pt x="149" y="2"/>
                  </a:cubicBezTo>
                  <a:cubicBezTo>
                    <a:pt x="114" y="2"/>
                    <a:pt x="78" y="0"/>
                    <a:pt x="44" y="3"/>
                  </a:cubicBezTo>
                  <a:cubicBezTo>
                    <a:pt x="26" y="5"/>
                    <a:pt x="6" y="14"/>
                    <a:pt x="9" y="34"/>
                  </a:cubicBezTo>
                  <a:cubicBezTo>
                    <a:pt x="8" y="34"/>
                    <a:pt x="6" y="35"/>
                    <a:pt x="6" y="38"/>
                  </a:cubicBezTo>
                  <a:cubicBezTo>
                    <a:pt x="2" y="113"/>
                    <a:pt x="3" y="188"/>
                    <a:pt x="3" y="263"/>
                  </a:cubicBezTo>
                  <a:cubicBezTo>
                    <a:pt x="2" y="282"/>
                    <a:pt x="2" y="301"/>
                    <a:pt x="2" y="319"/>
                  </a:cubicBezTo>
                  <a:cubicBezTo>
                    <a:pt x="2" y="333"/>
                    <a:pt x="0" y="349"/>
                    <a:pt x="4" y="363"/>
                  </a:cubicBezTo>
                  <a:cubicBezTo>
                    <a:pt x="11" y="389"/>
                    <a:pt x="41" y="387"/>
                    <a:pt x="63" y="388"/>
                  </a:cubicBezTo>
                  <a:cubicBezTo>
                    <a:pt x="213" y="397"/>
                    <a:pt x="364" y="401"/>
                    <a:pt x="514" y="399"/>
                  </a:cubicBezTo>
                  <a:cubicBezTo>
                    <a:pt x="599" y="398"/>
                    <a:pt x="683" y="396"/>
                    <a:pt x="768" y="392"/>
                  </a:cubicBezTo>
                  <a:cubicBezTo>
                    <a:pt x="770" y="392"/>
                    <a:pt x="771" y="392"/>
                    <a:pt x="772" y="391"/>
                  </a:cubicBezTo>
                  <a:cubicBezTo>
                    <a:pt x="774" y="392"/>
                    <a:pt x="776" y="392"/>
                    <a:pt x="778" y="391"/>
                  </a:cubicBezTo>
                  <a:cubicBezTo>
                    <a:pt x="821" y="369"/>
                    <a:pt x="863" y="346"/>
                    <a:pt x="901" y="317"/>
                  </a:cubicBezTo>
                  <a:cubicBezTo>
                    <a:pt x="919" y="303"/>
                    <a:pt x="937" y="287"/>
                    <a:pt x="952" y="270"/>
                  </a:cubicBezTo>
                  <a:cubicBezTo>
                    <a:pt x="966" y="254"/>
                    <a:pt x="983" y="235"/>
                    <a:pt x="987" y="214"/>
                  </a:cubicBezTo>
                  <a:cubicBezTo>
                    <a:pt x="991" y="195"/>
                    <a:pt x="982" y="179"/>
                    <a:pt x="969" y="166"/>
                  </a:cubicBezTo>
                  <a:close/>
                  <a:moveTo>
                    <a:pt x="970" y="222"/>
                  </a:moveTo>
                  <a:cubicBezTo>
                    <a:pt x="952" y="260"/>
                    <a:pt x="912" y="292"/>
                    <a:pt x="879" y="316"/>
                  </a:cubicBezTo>
                  <a:cubicBezTo>
                    <a:pt x="845" y="340"/>
                    <a:pt x="808" y="360"/>
                    <a:pt x="772" y="380"/>
                  </a:cubicBezTo>
                  <a:cubicBezTo>
                    <a:pt x="772" y="380"/>
                    <a:pt x="772" y="380"/>
                    <a:pt x="771" y="380"/>
                  </a:cubicBezTo>
                  <a:cubicBezTo>
                    <a:pt x="770" y="379"/>
                    <a:pt x="769" y="379"/>
                    <a:pt x="768" y="379"/>
                  </a:cubicBezTo>
                  <a:cubicBezTo>
                    <a:pt x="629" y="386"/>
                    <a:pt x="489" y="388"/>
                    <a:pt x="349" y="386"/>
                  </a:cubicBezTo>
                  <a:cubicBezTo>
                    <a:pt x="280" y="385"/>
                    <a:pt x="211" y="383"/>
                    <a:pt x="142" y="380"/>
                  </a:cubicBezTo>
                  <a:cubicBezTo>
                    <a:pt x="107" y="378"/>
                    <a:pt x="72" y="378"/>
                    <a:pt x="38" y="374"/>
                  </a:cubicBezTo>
                  <a:cubicBezTo>
                    <a:pt x="12" y="371"/>
                    <a:pt x="14" y="350"/>
                    <a:pt x="14" y="329"/>
                  </a:cubicBezTo>
                  <a:cubicBezTo>
                    <a:pt x="15" y="312"/>
                    <a:pt x="15" y="294"/>
                    <a:pt x="15" y="276"/>
                  </a:cubicBezTo>
                  <a:cubicBezTo>
                    <a:pt x="15" y="197"/>
                    <a:pt x="18" y="117"/>
                    <a:pt x="14" y="38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20" y="14"/>
                    <a:pt x="47" y="15"/>
                    <a:pt x="66" y="15"/>
                  </a:cubicBezTo>
                  <a:cubicBezTo>
                    <a:pt x="81" y="15"/>
                    <a:pt x="97" y="15"/>
                    <a:pt x="112" y="15"/>
                  </a:cubicBezTo>
                  <a:cubicBezTo>
                    <a:pt x="144" y="15"/>
                    <a:pt x="176" y="15"/>
                    <a:pt x="208" y="15"/>
                  </a:cubicBezTo>
                  <a:cubicBezTo>
                    <a:pt x="270" y="16"/>
                    <a:pt x="332" y="16"/>
                    <a:pt x="393" y="17"/>
                  </a:cubicBezTo>
                  <a:cubicBezTo>
                    <a:pt x="519" y="19"/>
                    <a:pt x="645" y="23"/>
                    <a:pt x="770" y="29"/>
                  </a:cubicBezTo>
                  <a:cubicBezTo>
                    <a:pt x="773" y="29"/>
                    <a:pt x="775" y="27"/>
                    <a:pt x="776" y="25"/>
                  </a:cubicBezTo>
                  <a:cubicBezTo>
                    <a:pt x="792" y="41"/>
                    <a:pt x="812" y="54"/>
                    <a:pt x="830" y="68"/>
                  </a:cubicBezTo>
                  <a:cubicBezTo>
                    <a:pt x="849" y="83"/>
                    <a:pt x="867" y="98"/>
                    <a:pt x="886" y="114"/>
                  </a:cubicBezTo>
                  <a:cubicBezTo>
                    <a:pt x="905" y="129"/>
                    <a:pt x="923" y="145"/>
                    <a:pt x="941" y="160"/>
                  </a:cubicBezTo>
                  <a:cubicBezTo>
                    <a:pt x="959" y="176"/>
                    <a:pt x="982" y="195"/>
                    <a:pt x="970" y="2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id="{41603308-F7E7-448D-A2CB-696A9743B9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02" y="1201"/>
              <a:ext cx="123" cy="129"/>
            </a:xfrm>
            <a:custGeom>
              <a:avLst/>
              <a:gdLst>
                <a:gd name="T0" fmla="*/ 51 w 52"/>
                <a:gd name="T1" fmla="*/ 28 h 54"/>
                <a:gd name="T2" fmla="*/ 44 w 52"/>
                <a:gd name="T3" fmla="*/ 13 h 54"/>
                <a:gd name="T4" fmla="*/ 32 w 52"/>
                <a:gd name="T5" fmla="*/ 1 h 54"/>
                <a:gd name="T6" fmla="*/ 19 w 52"/>
                <a:gd name="T7" fmla="*/ 3 h 54"/>
                <a:gd name="T8" fmla="*/ 0 w 52"/>
                <a:gd name="T9" fmla="*/ 29 h 54"/>
                <a:gd name="T10" fmla="*/ 26 w 52"/>
                <a:gd name="T11" fmla="*/ 53 h 54"/>
                <a:gd name="T12" fmla="*/ 51 w 52"/>
                <a:gd name="T13" fmla="*/ 28 h 54"/>
                <a:gd name="T14" fmla="*/ 26 w 52"/>
                <a:gd name="T15" fmla="*/ 42 h 54"/>
                <a:gd name="T16" fmla="*/ 11 w 52"/>
                <a:gd name="T17" fmla="*/ 29 h 54"/>
                <a:gd name="T18" fmla="*/ 16 w 52"/>
                <a:gd name="T19" fmla="*/ 18 h 54"/>
                <a:gd name="T20" fmla="*/ 25 w 52"/>
                <a:gd name="T21" fmla="*/ 12 h 54"/>
                <a:gd name="T22" fmla="*/ 27 w 52"/>
                <a:gd name="T23" fmla="*/ 10 h 54"/>
                <a:gd name="T24" fmla="*/ 26 w 52"/>
                <a:gd name="T25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54">
                  <a:moveTo>
                    <a:pt x="51" y="28"/>
                  </a:moveTo>
                  <a:cubicBezTo>
                    <a:pt x="50" y="23"/>
                    <a:pt x="48" y="17"/>
                    <a:pt x="44" y="13"/>
                  </a:cubicBezTo>
                  <a:cubicBezTo>
                    <a:pt x="46" y="7"/>
                    <a:pt x="37" y="2"/>
                    <a:pt x="32" y="1"/>
                  </a:cubicBezTo>
                  <a:cubicBezTo>
                    <a:pt x="28" y="0"/>
                    <a:pt x="23" y="1"/>
                    <a:pt x="19" y="3"/>
                  </a:cubicBezTo>
                  <a:cubicBezTo>
                    <a:pt x="8" y="4"/>
                    <a:pt x="0" y="20"/>
                    <a:pt x="0" y="29"/>
                  </a:cubicBezTo>
                  <a:cubicBezTo>
                    <a:pt x="0" y="44"/>
                    <a:pt x="12" y="54"/>
                    <a:pt x="26" y="53"/>
                  </a:cubicBezTo>
                  <a:cubicBezTo>
                    <a:pt x="40" y="53"/>
                    <a:pt x="52" y="43"/>
                    <a:pt x="51" y="28"/>
                  </a:cubicBezTo>
                  <a:close/>
                  <a:moveTo>
                    <a:pt x="26" y="42"/>
                  </a:moveTo>
                  <a:cubicBezTo>
                    <a:pt x="18" y="42"/>
                    <a:pt x="11" y="37"/>
                    <a:pt x="11" y="29"/>
                  </a:cubicBezTo>
                  <a:cubicBezTo>
                    <a:pt x="11" y="25"/>
                    <a:pt x="13" y="21"/>
                    <a:pt x="16" y="18"/>
                  </a:cubicBezTo>
                  <a:cubicBezTo>
                    <a:pt x="18" y="15"/>
                    <a:pt x="22" y="14"/>
                    <a:pt x="25" y="12"/>
                  </a:cubicBezTo>
                  <a:cubicBezTo>
                    <a:pt x="26" y="11"/>
                    <a:pt x="26" y="11"/>
                    <a:pt x="27" y="10"/>
                  </a:cubicBezTo>
                  <a:cubicBezTo>
                    <a:pt x="40" y="17"/>
                    <a:pt x="45" y="40"/>
                    <a:pt x="2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7">
              <a:extLst>
                <a:ext uri="{FF2B5EF4-FFF2-40B4-BE49-F238E27FC236}">
                  <a16:creationId xmlns:a16="http://schemas.microsoft.com/office/drawing/2014/main" id="{A8C6DD86-1D47-45A1-B0F0-40DBC03DE2C2}"/>
                </a:ext>
              </a:extLst>
            </p:cNvPr>
            <p:cNvSpPr/>
            <p:nvPr/>
          </p:nvSpPr>
          <p:spPr bwMode="auto">
            <a:xfrm>
              <a:off x="3375" y="1549"/>
              <a:ext cx="76" cy="100"/>
            </a:xfrm>
            <a:custGeom>
              <a:avLst/>
              <a:gdLst>
                <a:gd name="T0" fmla="*/ 28 w 32"/>
                <a:gd name="T1" fmla="*/ 31 h 42"/>
                <a:gd name="T2" fmla="*/ 14 w 32"/>
                <a:gd name="T3" fmla="*/ 22 h 42"/>
                <a:gd name="T4" fmla="*/ 15 w 32"/>
                <a:gd name="T5" fmla="*/ 5 h 42"/>
                <a:gd name="T6" fmla="*/ 11 w 32"/>
                <a:gd name="T7" fmla="*/ 2 h 42"/>
                <a:gd name="T8" fmla="*/ 4 w 32"/>
                <a:gd name="T9" fmla="*/ 26 h 42"/>
                <a:gd name="T10" fmla="*/ 28 w 32"/>
                <a:gd name="T11" fmla="*/ 40 h 42"/>
                <a:gd name="T12" fmla="*/ 28 w 32"/>
                <a:gd name="T13" fmla="*/ 3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42">
                  <a:moveTo>
                    <a:pt x="28" y="31"/>
                  </a:moveTo>
                  <a:cubicBezTo>
                    <a:pt x="22" y="29"/>
                    <a:pt x="17" y="28"/>
                    <a:pt x="14" y="22"/>
                  </a:cubicBezTo>
                  <a:cubicBezTo>
                    <a:pt x="12" y="17"/>
                    <a:pt x="12" y="10"/>
                    <a:pt x="15" y="5"/>
                  </a:cubicBezTo>
                  <a:cubicBezTo>
                    <a:pt x="16" y="3"/>
                    <a:pt x="14" y="0"/>
                    <a:pt x="11" y="2"/>
                  </a:cubicBezTo>
                  <a:cubicBezTo>
                    <a:pt x="4" y="8"/>
                    <a:pt x="0" y="17"/>
                    <a:pt x="4" y="26"/>
                  </a:cubicBezTo>
                  <a:cubicBezTo>
                    <a:pt x="8" y="35"/>
                    <a:pt x="18" y="42"/>
                    <a:pt x="28" y="40"/>
                  </a:cubicBezTo>
                  <a:cubicBezTo>
                    <a:pt x="32" y="39"/>
                    <a:pt x="32" y="33"/>
                    <a:pt x="28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4" name="Freeform 8">
              <a:extLst>
                <a:ext uri="{FF2B5EF4-FFF2-40B4-BE49-F238E27FC236}">
                  <a16:creationId xmlns:a16="http://schemas.microsoft.com/office/drawing/2014/main" id="{F7FD735D-FD34-4CF9-B806-FE86F6FF7DCB}"/>
                </a:ext>
              </a:extLst>
            </p:cNvPr>
            <p:cNvSpPr/>
            <p:nvPr/>
          </p:nvSpPr>
          <p:spPr bwMode="auto">
            <a:xfrm>
              <a:off x="3382" y="1437"/>
              <a:ext cx="27" cy="79"/>
            </a:xfrm>
            <a:custGeom>
              <a:avLst/>
              <a:gdLst>
                <a:gd name="T0" fmla="*/ 9 w 11"/>
                <a:gd name="T1" fmla="*/ 3 h 33"/>
                <a:gd name="T2" fmla="*/ 2 w 11"/>
                <a:gd name="T3" fmla="*/ 3 h 33"/>
                <a:gd name="T4" fmla="*/ 1 w 11"/>
                <a:gd name="T5" fmla="*/ 15 h 33"/>
                <a:gd name="T6" fmla="*/ 3 w 11"/>
                <a:gd name="T7" fmla="*/ 29 h 33"/>
                <a:gd name="T8" fmla="*/ 9 w 11"/>
                <a:gd name="T9" fmla="*/ 29 h 33"/>
                <a:gd name="T10" fmla="*/ 10 w 11"/>
                <a:gd name="T11" fmla="*/ 15 h 33"/>
                <a:gd name="T12" fmla="*/ 9 w 11"/>
                <a:gd name="T13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3">
                  <a:moveTo>
                    <a:pt x="9" y="3"/>
                  </a:moveTo>
                  <a:cubicBezTo>
                    <a:pt x="8" y="0"/>
                    <a:pt x="3" y="0"/>
                    <a:pt x="2" y="3"/>
                  </a:cubicBezTo>
                  <a:cubicBezTo>
                    <a:pt x="0" y="7"/>
                    <a:pt x="1" y="11"/>
                    <a:pt x="1" y="15"/>
                  </a:cubicBezTo>
                  <a:cubicBezTo>
                    <a:pt x="2" y="20"/>
                    <a:pt x="2" y="24"/>
                    <a:pt x="3" y="29"/>
                  </a:cubicBezTo>
                  <a:cubicBezTo>
                    <a:pt x="3" y="33"/>
                    <a:pt x="8" y="33"/>
                    <a:pt x="9" y="29"/>
                  </a:cubicBezTo>
                  <a:cubicBezTo>
                    <a:pt x="9" y="24"/>
                    <a:pt x="10" y="20"/>
                    <a:pt x="10" y="15"/>
                  </a:cubicBezTo>
                  <a:cubicBezTo>
                    <a:pt x="10" y="11"/>
                    <a:pt x="11" y="7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5" name="Freeform 9">
              <a:extLst>
                <a:ext uri="{FF2B5EF4-FFF2-40B4-BE49-F238E27FC236}">
                  <a16:creationId xmlns:a16="http://schemas.microsoft.com/office/drawing/2014/main" id="{775E19F0-D4E0-4132-BD6B-0F31A2AD326E}"/>
                </a:ext>
              </a:extLst>
            </p:cNvPr>
            <p:cNvSpPr/>
            <p:nvPr/>
          </p:nvSpPr>
          <p:spPr bwMode="auto">
            <a:xfrm>
              <a:off x="3380" y="1285"/>
              <a:ext cx="31" cy="86"/>
            </a:xfrm>
            <a:custGeom>
              <a:avLst/>
              <a:gdLst>
                <a:gd name="T0" fmla="*/ 9 w 13"/>
                <a:gd name="T1" fmla="*/ 1 h 36"/>
                <a:gd name="T2" fmla="*/ 4 w 13"/>
                <a:gd name="T3" fmla="*/ 1 h 36"/>
                <a:gd name="T4" fmla="*/ 2 w 13"/>
                <a:gd name="T5" fmla="*/ 16 h 36"/>
                <a:gd name="T6" fmla="*/ 4 w 13"/>
                <a:gd name="T7" fmla="*/ 34 h 36"/>
                <a:gd name="T8" fmla="*/ 9 w 13"/>
                <a:gd name="T9" fmla="*/ 34 h 36"/>
                <a:gd name="T10" fmla="*/ 11 w 13"/>
                <a:gd name="T11" fmla="*/ 16 h 36"/>
                <a:gd name="T12" fmla="*/ 9 w 13"/>
                <a:gd name="T1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6">
                  <a:moveTo>
                    <a:pt x="9" y="1"/>
                  </a:moveTo>
                  <a:cubicBezTo>
                    <a:pt x="8" y="0"/>
                    <a:pt x="5" y="0"/>
                    <a:pt x="4" y="1"/>
                  </a:cubicBezTo>
                  <a:cubicBezTo>
                    <a:pt x="0" y="6"/>
                    <a:pt x="2" y="11"/>
                    <a:pt x="2" y="16"/>
                  </a:cubicBezTo>
                  <a:cubicBezTo>
                    <a:pt x="2" y="22"/>
                    <a:pt x="3" y="28"/>
                    <a:pt x="4" y="34"/>
                  </a:cubicBezTo>
                  <a:cubicBezTo>
                    <a:pt x="5" y="36"/>
                    <a:pt x="9" y="36"/>
                    <a:pt x="9" y="34"/>
                  </a:cubicBezTo>
                  <a:cubicBezTo>
                    <a:pt x="10" y="28"/>
                    <a:pt x="11" y="22"/>
                    <a:pt x="11" y="16"/>
                  </a:cubicBezTo>
                  <a:cubicBezTo>
                    <a:pt x="12" y="11"/>
                    <a:pt x="13" y="6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6" name="Freeform 10">
              <a:extLst>
                <a:ext uri="{FF2B5EF4-FFF2-40B4-BE49-F238E27FC236}">
                  <a16:creationId xmlns:a16="http://schemas.microsoft.com/office/drawing/2014/main" id="{29785D45-44E2-448F-AAA0-D49BBC71D3EA}"/>
                </a:ext>
              </a:extLst>
            </p:cNvPr>
            <p:cNvSpPr/>
            <p:nvPr/>
          </p:nvSpPr>
          <p:spPr bwMode="auto">
            <a:xfrm>
              <a:off x="3380" y="1132"/>
              <a:ext cx="31" cy="89"/>
            </a:xfrm>
            <a:custGeom>
              <a:avLst/>
              <a:gdLst>
                <a:gd name="T0" fmla="*/ 8 w 13"/>
                <a:gd name="T1" fmla="*/ 4 h 37"/>
                <a:gd name="T2" fmla="*/ 0 w 13"/>
                <a:gd name="T3" fmla="*/ 6 h 37"/>
                <a:gd name="T4" fmla="*/ 2 w 13"/>
                <a:gd name="T5" fmla="*/ 18 h 37"/>
                <a:gd name="T6" fmla="*/ 3 w 13"/>
                <a:gd name="T7" fmla="*/ 32 h 37"/>
                <a:gd name="T8" fmla="*/ 10 w 13"/>
                <a:gd name="T9" fmla="*/ 33 h 37"/>
                <a:gd name="T10" fmla="*/ 8 w 13"/>
                <a:gd name="T11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7">
                  <a:moveTo>
                    <a:pt x="8" y="4"/>
                  </a:moveTo>
                  <a:cubicBezTo>
                    <a:pt x="6" y="0"/>
                    <a:pt x="1" y="2"/>
                    <a:pt x="0" y="6"/>
                  </a:cubicBezTo>
                  <a:cubicBezTo>
                    <a:pt x="0" y="10"/>
                    <a:pt x="2" y="14"/>
                    <a:pt x="2" y="18"/>
                  </a:cubicBezTo>
                  <a:cubicBezTo>
                    <a:pt x="3" y="23"/>
                    <a:pt x="3" y="28"/>
                    <a:pt x="3" y="32"/>
                  </a:cubicBezTo>
                  <a:cubicBezTo>
                    <a:pt x="3" y="36"/>
                    <a:pt x="9" y="37"/>
                    <a:pt x="10" y="33"/>
                  </a:cubicBezTo>
                  <a:cubicBezTo>
                    <a:pt x="12" y="25"/>
                    <a:pt x="13" y="12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7" name="Freeform 11">
              <a:extLst>
                <a:ext uri="{FF2B5EF4-FFF2-40B4-BE49-F238E27FC236}">
                  <a16:creationId xmlns:a16="http://schemas.microsoft.com/office/drawing/2014/main" id="{904095EE-7588-4706-A267-3A8D99D673EA}"/>
                </a:ext>
              </a:extLst>
            </p:cNvPr>
            <p:cNvSpPr/>
            <p:nvPr/>
          </p:nvSpPr>
          <p:spPr bwMode="auto">
            <a:xfrm>
              <a:off x="3390" y="985"/>
              <a:ext cx="33" cy="88"/>
            </a:xfrm>
            <a:custGeom>
              <a:avLst/>
              <a:gdLst>
                <a:gd name="T0" fmla="*/ 7 w 14"/>
                <a:gd name="T1" fmla="*/ 3 h 37"/>
                <a:gd name="T2" fmla="*/ 0 w 14"/>
                <a:gd name="T3" fmla="*/ 6 h 37"/>
                <a:gd name="T4" fmla="*/ 2 w 14"/>
                <a:gd name="T5" fmla="*/ 17 h 37"/>
                <a:gd name="T6" fmla="*/ 2 w 14"/>
                <a:gd name="T7" fmla="*/ 31 h 37"/>
                <a:gd name="T8" fmla="*/ 8 w 14"/>
                <a:gd name="T9" fmla="*/ 33 h 37"/>
                <a:gd name="T10" fmla="*/ 7 w 14"/>
                <a:gd name="T11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7">
                  <a:moveTo>
                    <a:pt x="7" y="3"/>
                  </a:moveTo>
                  <a:cubicBezTo>
                    <a:pt x="4" y="0"/>
                    <a:pt x="0" y="2"/>
                    <a:pt x="0" y="6"/>
                  </a:cubicBezTo>
                  <a:cubicBezTo>
                    <a:pt x="0" y="10"/>
                    <a:pt x="2" y="13"/>
                    <a:pt x="2" y="17"/>
                  </a:cubicBezTo>
                  <a:cubicBezTo>
                    <a:pt x="3" y="22"/>
                    <a:pt x="3" y="27"/>
                    <a:pt x="2" y="31"/>
                  </a:cubicBezTo>
                  <a:cubicBezTo>
                    <a:pt x="1" y="36"/>
                    <a:pt x="7" y="37"/>
                    <a:pt x="8" y="33"/>
                  </a:cubicBezTo>
                  <a:cubicBezTo>
                    <a:pt x="11" y="25"/>
                    <a:pt x="14" y="10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 12">
              <a:extLst>
                <a:ext uri="{FF2B5EF4-FFF2-40B4-BE49-F238E27FC236}">
                  <a16:creationId xmlns:a16="http://schemas.microsoft.com/office/drawing/2014/main" id="{9CB82380-7DE4-464A-AF5B-3CFF612790ED}"/>
                </a:ext>
              </a:extLst>
            </p:cNvPr>
            <p:cNvSpPr/>
            <p:nvPr/>
          </p:nvSpPr>
          <p:spPr bwMode="auto">
            <a:xfrm>
              <a:off x="3390" y="823"/>
              <a:ext cx="59" cy="88"/>
            </a:xfrm>
            <a:custGeom>
              <a:avLst/>
              <a:gdLst>
                <a:gd name="T0" fmla="*/ 23 w 25"/>
                <a:gd name="T1" fmla="*/ 6 h 37"/>
                <a:gd name="T2" fmla="*/ 4 w 25"/>
                <a:gd name="T3" fmla="*/ 15 h 37"/>
                <a:gd name="T4" fmla="*/ 7 w 25"/>
                <a:gd name="T5" fmla="*/ 36 h 37"/>
                <a:gd name="T6" fmla="*/ 11 w 25"/>
                <a:gd name="T7" fmla="*/ 34 h 37"/>
                <a:gd name="T8" fmla="*/ 13 w 25"/>
                <a:gd name="T9" fmla="*/ 20 h 37"/>
                <a:gd name="T10" fmla="*/ 24 w 25"/>
                <a:gd name="T11" fmla="*/ 11 h 37"/>
                <a:gd name="T12" fmla="*/ 23 w 25"/>
                <a:gd name="T13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7">
                  <a:moveTo>
                    <a:pt x="23" y="6"/>
                  </a:moveTo>
                  <a:cubicBezTo>
                    <a:pt x="17" y="0"/>
                    <a:pt x="7" y="9"/>
                    <a:pt x="4" y="15"/>
                  </a:cubicBezTo>
                  <a:cubicBezTo>
                    <a:pt x="0" y="22"/>
                    <a:pt x="1" y="31"/>
                    <a:pt x="7" y="36"/>
                  </a:cubicBezTo>
                  <a:cubicBezTo>
                    <a:pt x="8" y="37"/>
                    <a:pt x="11" y="36"/>
                    <a:pt x="11" y="34"/>
                  </a:cubicBezTo>
                  <a:cubicBezTo>
                    <a:pt x="9" y="29"/>
                    <a:pt x="10" y="24"/>
                    <a:pt x="13" y="20"/>
                  </a:cubicBezTo>
                  <a:cubicBezTo>
                    <a:pt x="16" y="15"/>
                    <a:pt x="21" y="15"/>
                    <a:pt x="24" y="11"/>
                  </a:cubicBezTo>
                  <a:cubicBezTo>
                    <a:pt x="25" y="10"/>
                    <a:pt x="25" y="7"/>
                    <a:pt x="2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9" name="Freeform 13">
              <a:extLst>
                <a:ext uri="{FF2B5EF4-FFF2-40B4-BE49-F238E27FC236}">
                  <a16:creationId xmlns:a16="http://schemas.microsoft.com/office/drawing/2014/main" id="{990E081C-3A01-4D77-9F67-B1DDEA60C301}"/>
                </a:ext>
              </a:extLst>
            </p:cNvPr>
            <p:cNvSpPr/>
            <p:nvPr/>
          </p:nvSpPr>
          <p:spPr bwMode="auto">
            <a:xfrm>
              <a:off x="3494" y="825"/>
              <a:ext cx="73" cy="26"/>
            </a:xfrm>
            <a:custGeom>
              <a:avLst/>
              <a:gdLst>
                <a:gd name="T0" fmla="*/ 26 w 31"/>
                <a:gd name="T1" fmla="*/ 2 h 11"/>
                <a:gd name="T2" fmla="*/ 16 w 31"/>
                <a:gd name="T3" fmla="*/ 1 h 11"/>
                <a:gd name="T4" fmla="*/ 5 w 31"/>
                <a:gd name="T5" fmla="*/ 2 h 11"/>
                <a:gd name="T6" fmla="*/ 5 w 31"/>
                <a:gd name="T7" fmla="*/ 10 h 11"/>
                <a:gd name="T8" fmla="*/ 16 w 31"/>
                <a:gd name="T9" fmla="*/ 10 h 11"/>
                <a:gd name="T10" fmla="*/ 26 w 31"/>
                <a:gd name="T11" fmla="*/ 10 h 11"/>
                <a:gd name="T12" fmla="*/ 26 w 31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">
                  <a:moveTo>
                    <a:pt x="26" y="2"/>
                  </a:moveTo>
                  <a:cubicBezTo>
                    <a:pt x="23" y="0"/>
                    <a:pt x="20" y="1"/>
                    <a:pt x="16" y="1"/>
                  </a:cubicBezTo>
                  <a:cubicBezTo>
                    <a:pt x="12" y="1"/>
                    <a:pt x="9" y="2"/>
                    <a:pt x="5" y="2"/>
                  </a:cubicBezTo>
                  <a:cubicBezTo>
                    <a:pt x="0" y="2"/>
                    <a:pt x="0" y="9"/>
                    <a:pt x="5" y="10"/>
                  </a:cubicBezTo>
                  <a:cubicBezTo>
                    <a:pt x="9" y="10"/>
                    <a:pt x="12" y="10"/>
                    <a:pt x="16" y="10"/>
                  </a:cubicBezTo>
                  <a:cubicBezTo>
                    <a:pt x="20" y="11"/>
                    <a:pt x="23" y="11"/>
                    <a:pt x="26" y="10"/>
                  </a:cubicBezTo>
                  <a:cubicBezTo>
                    <a:pt x="31" y="8"/>
                    <a:pt x="31" y="3"/>
                    <a:pt x="2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0" name="Freeform 14">
              <a:extLst>
                <a:ext uri="{FF2B5EF4-FFF2-40B4-BE49-F238E27FC236}">
                  <a16:creationId xmlns:a16="http://schemas.microsoft.com/office/drawing/2014/main" id="{57A90899-AC78-44EA-9A47-D1E35E6C369A}"/>
                </a:ext>
              </a:extLst>
            </p:cNvPr>
            <p:cNvSpPr/>
            <p:nvPr/>
          </p:nvSpPr>
          <p:spPr bwMode="auto">
            <a:xfrm>
              <a:off x="3629" y="825"/>
              <a:ext cx="83" cy="31"/>
            </a:xfrm>
            <a:custGeom>
              <a:avLst/>
              <a:gdLst>
                <a:gd name="T0" fmla="*/ 33 w 35"/>
                <a:gd name="T1" fmla="*/ 4 h 13"/>
                <a:gd name="T2" fmla="*/ 20 w 35"/>
                <a:gd name="T3" fmla="*/ 2 h 13"/>
                <a:gd name="T4" fmla="*/ 6 w 35"/>
                <a:gd name="T5" fmla="*/ 0 h 13"/>
                <a:gd name="T6" fmla="*/ 5 w 35"/>
                <a:gd name="T7" fmla="*/ 8 h 13"/>
                <a:gd name="T8" fmla="*/ 19 w 35"/>
                <a:gd name="T9" fmla="*/ 11 h 13"/>
                <a:gd name="T10" fmla="*/ 32 w 35"/>
                <a:gd name="T11" fmla="*/ 11 h 13"/>
                <a:gd name="T12" fmla="*/ 33 w 35"/>
                <a:gd name="T1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3">
                  <a:moveTo>
                    <a:pt x="33" y="4"/>
                  </a:moveTo>
                  <a:cubicBezTo>
                    <a:pt x="29" y="2"/>
                    <a:pt x="24" y="2"/>
                    <a:pt x="20" y="2"/>
                  </a:cubicBezTo>
                  <a:cubicBezTo>
                    <a:pt x="16" y="1"/>
                    <a:pt x="11" y="1"/>
                    <a:pt x="6" y="0"/>
                  </a:cubicBezTo>
                  <a:cubicBezTo>
                    <a:pt x="1" y="0"/>
                    <a:pt x="0" y="7"/>
                    <a:pt x="5" y="8"/>
                  </a:cubicBezTo>
                  <a:cubicBezTo>
                    <a:pt x="10" y="9"/>
                    <a:pt x="14" y="10"/>
                    <a:pt x="19" y="11"/>
                  </a:cubicBezTo>
                  <a:cubicBezTo>
                    <a:pt x="23" y="12"/>
                    <a:pt x="28" y="13"/>
                    <a:pt x="32" y="11"/>
                  </a:cubicBezTo>
                  <a:cubicBezTo>
                    <a:pt x="35" y="10"/>
                    <a:pt x="35" y="6"/>
                    <a:pt x="3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1" name="Freeform 15">
              <a:extLst>
                <a:ext uri="{FF2B5EF4-FFF2-40B4-BE49-F238E27FC236}">
                  <a16:creationId xmlns:a16="http://schemas.microsoft.com/office/drawing/2014/main" id="{A9A72A36-FBCF-4592-A197-668CD490FC08}"/>
                </a:ext>
              </a:extLst>
            </p:cNvPr>
            <p:cNvSpPr/>
            <p:nvPr/>
          </p:nvSpPr>
          <p:spPr bwMode="auto">
            <a:xfrm>
              <a:off x="3764" y="823"/>
              <a:ext cx="74" cy="26"/>
            </a:xfrm>
            <a:custGeom>
              <a:avLst/>
              <a:gdLst>
                <a:gd name="T0" fmla="*/ 30 w 31"/>
                <a:gd name="T1" fmla="*/ 5 h 11"/>
                <a:gd name="T2" fmla="*/ 18 w 31"/>
                <a:gd name="T3" fmla="*/ 1 h 11"/>
                <a:gd name="T4" fmla="*/ 4 w 31"/>
                <a:gd name="T5" fmla="*/ 2 h 11"/>
                <a:gd name="T6" fmla="*/ 5 w 31"/>
                <a:gd name="T7" fmla="*/ 8 h 11"/>
                <a:gd name="T8" fmla="*/ 17 w 31"/>
                <a:gd name="T9" fmla="*/ 9 h 11"/>
                <a:gd name="T10" fmla="*/ 28 w 31"/>
                <a:gd name="T11" fmla="*/ 10 h 11"/>
                <a:gd name="T12" fmla="*/ 30 w 31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">
                  <a:moveTo>
                    <a:pt x="30" y="5"/>
                  </a:moveTo>
                  <a:cubicBezTo>
                    <a:pt x="27" y="1"/>
                    <a:pt x="23" y="1"/>
                    <a:pt x="18" y="1"/>
                  </a:cubicBezTo>
                  <a:cubicBezTo>
                    <a:pt x="14" y="0"/>
                    <a:pt x="9" y="0"/>
                    <a:pt x="4" y="2"/>
                  </a:cubicBezTo>
                  <a:cubicBezTo>
                    <a:pt x="0" y="3"/>
                    <a:pt x="1" y="8"/>
                    <a:pt x="5" y="8"/>
                  </a:cubicBezTo>
                  <a:cubicBezTo>
                    <a:pt x="9" y="8"/>
                    <a:pt x="13" y="8"/>
                    <a:pt x="17" y="9"/>
                  </a:cubicBezTo>
                  <a:cubicBezTo>
                    <a:pt x="21" y="9"/>
                    <a:pt x="24" y="11"/>
                    <a:pt x="28" y="10"/>
                  </a:cubicBezTo>
                  <a:cubicBezTo>
                    <a:pt x="30" y="9"/>
                    <a:pt x="31" y="7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2" name="Freeform 16">
              <a:extLst>
                <a:ext uri="{FF2B5EF4-FFF2-40B4-BE49-F238E27FC236}">
                  <a16:creationId xmlns:a16="http://schemas.microsoft.com/office/drawing/2014/main" id="{1DA592A0-2A9D-4E6C-B1AE-21AC85513EEC}"/>
                </a:ext>
              </a:extLst>
            </p:cNvPr>
            <p:cNvSpPr/>
            <p:nvPr/>
          </p:nvSpPr>
          <p:spPr bwMode="auto">
            <a:xfrm>
              <a:off x="3892" y="828"/>
              <a:ext cx="71" cy="23"/>
            </a:xfrm>
            <a:custGeom>
              <a:avLst/>
              <a:gdLst>
                <a:gd name="T0" fmla="*/ 28 w 30"/>
                <a:gd name="T1" fmla="*/ 2 h 10"/>
                <a:gd name="T2" fmla="*/ 17 w 30"/>
                <a:gd name="T3" fmla="*/ 1 h 10"/>
                <a:gd name="T4" fmla="*/ 4 w 30"/>
                <a:gd name="T5" fmla="*/ 1 h 10"/>
                <a:gd name="T6" fmla="*/ 4 w 30"/>
                <a:gd name="T7" fmla="*/ 8 h 10"/>
                <a:gd name="T8" fmla="*/ 17 w 30"/>
                <a:gd name="T9" fmla="*/ 9 h 10"/>
                <a:gd name="T10" fmla="*/ 28 w 30"/>
                <a:gd name="T11" fmla="*/ 8 h 10"/>
                <a:gd name="T12" fmla="*/ 28 w 30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0">
                  <a:moveTo>
                    <a:pt x="28" y="2"/>
                  </a:moveTo>
                  <a:cubicBezTo>
                    <a:pt x="25" y="0"/>
                    <a:pt x="21" y="1"/>
                    <a:pt x="17" y="1"/>
                  </a:cubicBezTo>
                  <a:cubicBezTo>
                    <a:pt x="13" y="1"/>
                    <a:pt x="8" y="1"/>
                    <a:pt x="4" y="1"/>
                  </a:cubicBezTo>
                  <a:cubicBezTo>
                    <a:pt x="0" y="2"/>
                    <a:pt x="0" y="8"/>
                    <a:pt x="4" y="8"/>
                  </a:cubicBezTo>
                  <a:cubicBezTo>
                    <a:pt x="8" y="8"/>
                    <a:pt x="13" y="9"/>
                    <a:pt x="17" y="9"/>
                  </a:cubicBezTo>
                  <a:cubicBezTo>
                    <a:pt x="21" y="9"/>
                    <a:pt x="25" y="10"/>
                    <a:pt x="28" y="8"/>
                  </a:cubicBezTo>
                  <a:cubicBezTo>
                    <a:pt x="30" y="6"/>
                    <a:pt x="30" y="3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3" name="Freeform 17">
              <a:extLst>
                <a:ext uri="{FF2B5EF4-FFF2-40B4-BE49-F238E27FC236}">
                  <a16:creationId xmlns:a16="http://schemas.microsoft.com/office/drawing/2014/main" id="{D5C1F552-41A0-4C5E-99EF-B362F47AF3D9}"/>
                </a:ext>
              </a:extLst>
            </p:cNvPr>
            <p:cNvSpPr/>
            <p:nvPr/>
          </p:nvSpPr>
          <p:spPr bwMode="auto">
            <a:xfrm>
              <a:off x="4013" y="832"/>
              <a:ext cx="90" cy="24"/>
            </a:xfrm>
            <a:custGeom>
              <a:avLst/>
              <a:gdLst>
                <a:gd name="T0" fmla="*/ 34 w 38"/>
                <a:gd name="T1" fmla="*/ 1 h 10"/>
                <a:gd name="T2" fmla="*/ 20 w 38"/>
                <a:gd name="T3" fmla="*/ 0 h 10"/>
                <a:gd name="T4" fmla="*/ 4 w 38"/>
                <a:gd name="T5" fmla="*/ 1 h 10"/>
                <a:gd name="T6" fmla="*/ 4 w 38"/>
                <a:gd name="T7" fmla="*/ 8 h 10"/>
                <a:gd name="T8" fmla="*/ 20 w 38"/>
                <a:gd name="T9" fmla="*/ 9 h 10"/>
                <a:gd name="T10" fmla="*/ 34 w 38"/>
                <a:gd name="T11" fmla="*/ 9 h 10"/>
                <a:gd name="T12" fmla="*/ 34 w 38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0">
                  <a:moveTo>
                    <a:pt x="34" y="1"/>
                  </a:moveTo>
                  <a:cubicBezTo>
                    <a:pt x="30" y="0"/>
                    <a:pt x="25" y="0"/>
                    <a:pt x="20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0" y="1"/>
                    <a:pt x="0" y="8"/>
                    <a:pt x="4" y="8"/>
                  </a:cubicBezTo>
                  <a:cubicBezTo>
                    <a:pt x="10" y="8"/>
                    <a:pt x="15" y="9"/>
                    <a:pt x="20" y="9"/>
                  </a:cubicBezTo>
                  <a:cubicBezTo>
                    <a:pt x="25" y="9"/>
                    <a:pt x="30" y="10"/>
                    <a:pt x="34" y="9"/>
                  </a:cubicBezTo>
                  <a:cubicBezTo>
                    <a:pt x="38" y="7"/>
                    <a:pt x="38" y="3"/>
                    <a:pt x="3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4" name="Freeform 18">
              <a:extLst>
                <a:ext uri="{FF2B5EF4-FFF2-40B4-BE49-F238E27FC236}">
                  <a16:creationId xmlns:a16="http://schemas.microsoft.com/office/drawing/2014/main" id="{68520377-3624-4B31-B0F4-57FFA943C7F8}"/>
                </a:ext>
              </a:extLst>
            </p:cNvPr>
            <p:cNvSpPr/>
            <p:nvPr/>
          </p:nvSpPr>
          <p:spPr bwMode="auto">
            <a:xfrm>
              <a:off x="4167" y="825"/>
              <a:ext cx="66" cy="26"/>
            </a:xfrm>
            <a:custGeom>
              <a:avLst/>
              <a:gdLst>
                <a:gd name="T0" fmla="*/ 25 w 28"/>
                <a:gd name="T1" fmla="*/ 1 h 11"/>
                <a:gd name="T2" fmla="*/ 3 w 28"/>
                <a:gd name="T3" fmla="*/ 5 h 11"/>
                <a:gd name="T4" fmla="*/ 4 w 28"/>
                <a:gd name="T5" fmla="*/ 11 h 11"/>
                <a:gd name="T6" fmla="*/ 25 w 28"/>
                <a:gd name="T7" fmla="*/ 7 h 11"/>
                <a:gd name="T8" fmla="*/ 25 w 28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1">
                  <a:moveTo>
                    <a:pt x="25" y="1"/>
                  </a:moveTo>
                  <a:cubicBezTo>
                    <a:pt x="18" y="0"/>
                    <a:pt x="10" y="3"/>
                    <a:pt x="3" y="5"/>
                  </a:cubicBezTo>
                  <a:cubicBezTo>
                    <a:pt x="0" y="5"/>
                    <a:pt x="0" y="11"/>
                    <a:pt x="4" y="11"/>
                  </a:cubicBezTo>
                  <a:cubicBezTo>
                    <a:pt x="11" y="10"/>
                    <a:pt x="19" y="10"/>
                    <a:pt x="25" y="7"/>
                  </a:cubicBezTo>
                  <a:cubicBezTo>
                    <a:pt x="28" y="6"/>
                    <a:pt x="27" y="2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5" name="Freeform 19">
              <a:extLst>
                <a:ext uri="{FF2B5EF4-FFF2-40B4-BE49-F238E27FC236}">
                  <a16:creationId xmlns:a16="http://schemas.microsoft.com/office/drawing/2014/main" id="{A78CFD07-1350-4B3E-BE47-43FCDCB5DA5A}"/>
                </a:ext>
              </a:extLst>
            </p:cNvPr>
            <p:cNvSpPr/>
            <p:nvPr/>
          </p:nvSpPr>
          <p:spPr bwMode="auto">
            <a:xfrm>
              <a:off x="4302" y="835"/>
              <a:ext cx="64" cy="24"/>
            </a:xfrm>
            <a:custGeom>
              <a:avLst/>
              <a:gdLst>
                <a:gd name="T0" fmla="*/ 23 w 27"/>
                <a:gd name="T1" fmla="*/ 3 h 10"/>
                <a:gd name="T2" fmla="*/ 12 w 27"/>
                <a:gd name="T3" fmla="*/ 1 h 10"/>
                <a:gd name="T4" fmla="*/ 2 w 27"/>
                <a:gd name="T5" fmla="*/ 2 h 10"/>
                <a:gd name="T6" fmla="*/ 1 w 27"/>
                <a:gd name="T7" fmla="*/ 5 h 10"/>
                <a:gd name="T8" fmla="*/ 11 w 27"/>
                <a:gd name="T9" fmla="*/ 9 h 10"/>
                <a:gd name="T10" fmla="*/ 22 w 27"/>
                <a:gd name="T11" fmla="*/ 10 h 10"/>
                <a:gd name="T12" fmla="*/ 23 w 27"/>
                <a:gd name="T1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0">
                  <a:moveTo>
                    <a:pt x="23" y="3"/>
                  </a:moveTo>
                  <a:cubicBezTo>
                    <a:pt x="20" y="2"/>
                    <a:pt x="16" y="2"/>
                    <a:pt x="12" y="1"/>
                  </a:cubicBezTo>
                  <a:cubicBezTo>
                    <a:pt x="9" y="1"/>
                    <a:pt x="5" y="0"/>
                    <a:pt x="2" y="2"/>
                  </a:cubicBezTo>
                  <a:cubicBezTo>
                    <a:pt x="1" y="2"/>
                    <a:pt x="0" y="4"/>
                    <a:pt x="1" y="5"/>
                  </a:cubicBezTo>
                  <a:cubicBezTo>
                    <a:pt x="4" y="7"/>
                    <a:pt x="7" y="8"/>
                    <a:pt x="11" y="9"/>
                  </a:cubicBezTo>
                  <a:cubicBezTo>
                    <a:pt x="15" y="9"/>
                    <a:pt x="19" y="10"/>
                    <a:pt x="22" y="10"/>
                  </a:cubicBezTo>
                  <a:cubicBezTo>
                    <a:pt x="26" y="10"/>
                    <a:pt x="27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6" name="Freeform 20">
              <a:extLst>
                <a:ext uri="{FF2B5EF4-FFF2-40B4-BE49-F238E27FC236}">
                  <a16:creationId xmlns:a16="http://schemas.microsoft.com/office/drawing/2014/main" id="{D75A3FE3-2166-452C-A18F-FB5BCD846EA0}"/>
                </a:ext>
              </a:extLst>
            </p:cNvPr>
            <p:cNvSpPr/>
            <p:nvPr/>
          </p:nvSpPr>
          <p:spPr bwMode="auto">
            <a:xfrm>
              <a:off x="4416" y="840"/>
              <a:ext cx="80" cy="19"/>
            </a:xfrm>
            <a:custGeom>
              <a:avLst/>
              <a:gdLst>
                <a:gd name="T0" fmla="*/ 31 w 34"/>
                <a:gd name="T1" fmla="*/ 2 h 8"/>
                <a:gd name="T2" fmla="*/ 19 w 34"/>
                <a:gd name="T3" fmla="*/ 0 h 8"/>
                <a:gd name="T4" fmla="*/ 3 w 34"/>
                <a:gd name="T5" fmla="*/ 1 h 8"/>
                <a:gd name="T6" fmla="*/ 3 w 34"/>
                <a:gd name="T7" fmla="*/ 6 h 8"/>
                <a:gd name="T8" fmla="*/ 18 w 34"/>
                <a:gd name="T9" fmla="*/ 7 h 8"/>
                <a:gd name="T10" fmla="*/ 31 w 34"/>
                <a:gd name="T11" fmla="*/ 7 h 8"/>
                <a:gd name="T12" fmla="*/ 31 w 34"/>
                <a:gd name="T1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">
                  <a:moveTo>
                    <a:pt x="31" y="2"/>
                  </a:moveTo>
                  <a:cubicBezTo>
                    <a:pt x="28" y="0"/>
                    <a:pt x="23" y="0"/>
                    <a:pt x="19" y="0"/>
                  </a:cubicBezTo>
                  <a:cubicBezTo>
                    <a:pt x="14" y="0"/>
                    <a:pt x="9" y="1"/>
                    <a:pt x="3" y="1"/>
                  </a:cubicBezTo>
                  <a:cubicBezTo>
                    <a:pt x="0" y="1"/>
                    <a:pt x="0" y="5"/>
                    <a:pt x="3" y="6"/>
                  </a:cubicBezTo>
                  <a:cubicBezTo>
                    <a:pt x="8" y="6"/>
                    <a:pt x="13" y="7"/>
                    <a:pt x="18" y="7"/>
                  </a:cubicBezTo>
                  <a:cubicBezTo>
                    <a:pt x="22" y="7"/>
                    <a:pt x="27" y="8"/>
                    <a:pt x="31" y="7"/>
                  </a:cubicBezTo>
                  <a:cubicBezTo>
                    <a:pt x="33" y="6"/>
                    <a:pt x="34" y="3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7" name="Freeform 21">
              <a:extLst>
                <a:ext uri="{FF2B5EF4-FFF2-40B4-BE49-F238E27FC236}">
                  <a16:creationId xmlns:a16="http://schemas.microsoft.com/office/drawing/2014/main" id="{58BD2C97-66AC-4859-8EC8-5F637DA0CDC8}"/>
                </a:ext>
              </a:extLst>
            </p:cNvPr>
            <p:cNvSpPr/>
            <p:nvPr/>
          </p:nvSpPr>
          <p:spPr bwMode="auto">
            <a:xfrm>
              <a:off x="4551" y="837"/>
              <a:ext cx="71" cy="26"/>
            </a:xfrm>
            <a:custGeom>
              <a:avLst/>
              <a:gdLst>
                <a:gd name="T0" fmla="*/ 28 w 30"/>
                <a:gd name="T1" fmla="*/ 3 h 11"/>
                <a:gd name="T2" fmla="*/ 4 w 30"/>
                <a:gd name="T3" fmla="*/ 2 h 11"/>
                <a:gd name="T4" fmla="*/ 4 w 30"/>
                <a:gd name="T5" fmla="*/ 9 h 11"/>
                <a:gd name="T6" fmla="*/ 28 w 30"/>
                <a:gd name="T7" fmla="*/ 8 h 11"/>
                <a:gd name="T8" fmla="*/ 28 w 30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1">
                  <a:moveTo>
                    <a:pt x="28" y="3"/>
                  </a:moveTo>
                  <a:cubicBezTo>
                    <a:pt x="21" y="0"/>
                    <a:pt x="11" y="2"/>
                    <a:pt x="4" y="2"/>
                  </a:cubicBezTo>
                  <a:cubicBezTo>
                    <a:pt x="0" y="2"/>
                    <a:pt x="0" y="9"/>
                    <a:pt x="4" y="9"/>
                  </a:cubicBezTo>
                  <a:cubicBezTo>
                    <a:pt x="11" y="9"/>
                    <a:pt x="21" y="11"/>
                    <a:pt x="28" y="8"/>
                  </a:cubicBezTo>
                  <a:cubicBezTo>
                    <a:pt x="30" y="7"/>
                    <a:pt x="30" y="3"/>
                    <a:pt x="2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8" name="Freeform 22">
              <a:extLst>
                <a:ext uri="{FF2B5EF4-FFF2-40B4-BE49-F238E27FC236}">
                  <a16:creationId xmlns:a16="http://schemas.microsoft.com/office/drawing/2014/main" id="{D177F52D-26D9-4FA9-95EC-5748DBC034C3}"/>
                </a:ext>
              </a:extLst>
            </p:cNvPr>
            <p:cNvSpPr/>
            <p:nvPr/>
          </p:nvSpPr>
          <p:spPr bwMode="auto">
            <a:xfrm>
              <a:off x="4691" y="844"/>
              <a:ext cx="64" cy="22"/>
            </a:xfrm>
            <a:custGeom>
              <a:avLst/>
              <a:gdLst>
                <a:gd name="T0" fmla="*/ 24 w 27"/>
                <a:gd name="T1" fmla="*/ 1 h 9"/>
                <a:gd name="T2" fmla="*/ 12 w 27"/>
                <a:gd name="T3" fmla="*/ 1 h 9"/>
                <a:gd name="T4" fmla="*/ 2 w 27"/>
                <a:gd name="T5" fmla="*/ 2 h 9"/>
                <a:gd name="T6" fmla="*/ 2 w 27"/>
                <a:gd name="T7" fmla="*/ 7 h 9"/>
                <a:gd name="T8" fmla="*/ 12 w 27"/>
                <a:gd name="T9" fmla="*/ 8 h 9"/>
                <a:gd name="T10" fmla="*/ 24 w 27"/>
                <a:gd name="T11" fmla="*/ 8 h 9"/>
                <a:gd name="T12" fmla="*/ 24 w 2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9">
                  <a:moveTo>
                    <a:pt x="24" y="1"/>
                  </a:moveTo>
                  <a:cubicBezTo>
                    <a:pt x="20" y="0"/>
                    <a:pt x="16" y="0"/>
                    <a:pt x="12" y="1"/>
                  </a:cubicBezTo>
                  <a:cubicBezTo>
                    <a:pt x="9" y="1"/>
                    <a:pt x="5" y="0"/>
                    <a:pt x="2" y="2"/>
                  </a:cubicBezTo>
                  <a:cubicBezTo>
                    <a:pt x="0" y="3"/>
                    <a:pt x="0" y="5"/>
                    <a:pt x="2" y="7"/>
                  </a:cubicBezTo>
                  <a:cubicBezTo>
                    <a:pt x="5" y="8"/>
                    <a:pt x="9" y="8"/>
                    <a:pt x="12" y="8"/>
                  </a:cubicBezTo>
                  <a:cubicBezTo>
                    <a:pt x="16" y="9"/>
                    <a:pt x="20" y="9"/>
                    <a:pt x="24" y="8"/>
                  </a:cubicBezTo>
                  <a:cubicBezTo>
                    <a:pt x="27" y="7"/>
                    <a:pt x="27" y="2"/>
                    <a:pt x="2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9" name="Freeform 23">
              <a:extLst>
                <a:ext uri="{FF2B5EF4-FFF2-40B4-BE49-F238E27FC236}">
                  <a16:creationId xmlns:a16="http://schemas.microsoft.com/office/drawing/2014/main" id="{116C182B-5422-4DB8-8B01-F27D1BF2E64C}"/>
                </a:ext>
              </a:extLst>
            </p:cNvPr>
            <p:cNvSpPr/>
            <p:nvPr/>
          </p:nvSpPr>
          <p:spPr bwMode="auto">
            <a:xfrm>
              <a:off x="4814" y="851"/>
              <a:ext cx="88" cy="29"/>
            </a:xfrm>
            <a:custGeom>
              <a:avLst/>
              <a:gdLst>
                <a:gd name="T0" fmla="*/ 34 w 37"/>
                <a:gd name="T1" fmla="*/ 4 h 12"/>
                <a:gd name="T2" fmla="*/ 21 w 37"/>
                <a:gd name="T3" fmla="*/ 2 h 12"/>
                <a:gd name="T4" fmla="*/ 5 w 37"/>
                <a:gd name="T5" fmla="*/ 1 h 12"/>
                <a:gd name="T6" fmla="*/ 4 w 37"/>
                <a:gd name="T7" fmla="*/ 7 h 12"/>
                <a:gd name="T8" fmla="*/ 34 w 37"/>
                <a:gd name="T9" fmla="*/ 8 h 12"/>
                <a:gd name="T10" fmla="*/ 34 w 37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2">
                  <a:moveTo>
                    <a:pt x="34" y="4"/>
                  </a:moveTo>
                  <a:cubicBezTo>
                    <a:pt x="30" y="2"/>
                    <a:pt x="26" y="2"/>
                    <a:pt x="21" y="2"/>
                  </a:cubicBezTo>
                  <a:cubicBezTo>
                    <a:pt x="16" y="2"/>
                    <a:pt x="11" y="1"/>
                    <a:pt x="5" y="1"/>
                  </a:cubicBezTo>
                  <a:cubicBezTo>
                    <a:pt x="2" y="0"/>
                    <a:pt x="0" y="5"/>
                    <a:pt x="4" y="7"/>
                  </a:cubicBezTo>
                  <a:cubicBezTo>
                    <a:pt x="13" y="9"/>
                    <a:pt x="25" y="12"/>
                    <a:pt x="34" y="8"/>
                  </a:cubicBezTo>
                  <a:cubicBezTo>
                    <a:pt x="36" y="7"/>
                    <a:pt x="37" y="4"/>
                    <a:pt x="3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0" name="Freeform 24">
              <a:extLst>
                <a:ext uri="{FF2B5EF4-FFF2-40B4-BE49-F238E27FC236}">
                  <a16:creationId xmlns:a16="http://schemas.microsoft.com/office/drawing/2014/main" id="{8728AD0F-7CB3-4335-B143-5648C37CAB50}"/>
                </a:ext>
              </a:extLst>
            </p:cNvPr>
            <p:cNvSpPr/>
            <p:nvPr/>
          </p:nvSpPr>
          <p:spPr bwMode="auto">
            <a:xfrm>
              <a:off x="4942" y="856"/>
              <a:ext cx="71" cy="19"/>
            </a:xfrm>
            <a:custGeom>
              <a:avLst/>
              <a:gdLst>
                <a:gd name="T0" fmla="*/ 26 w 30"/>
                <a:gd name="T1" fmla="*/ 1 h 8"/>
                <a:gd name="T2" fmla="*/ 4 w 30"/>
                <a:gd name="T3" fmla="*/ 1 h 8"/>
                <a:gd name="T4" fmla="*/ 4 w 30"/>
                <a:gd name="T5" fmla="*/ 7 h 8"/>
                <a:gd name="T6" fmla="*/ 26 w 30"/>
                <a:gd name="T7" fmla="*/ 7 h 8"/>
                <a:gd name="T8" fmla="*/ 26 w 30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8">
                  <a:moveTo>
                    <a:pt x="26" y="1"/>
                  </a:moveTo>
                  <a:cubicBezTo>
                    <a:pt x="19" y="0"/>
                    <a:pt x="11" y="0"/>
                    <a:pt x="4" y="1"/>
                  </a:cubicBezTo>
                  <a:cubicBezTo>
                    <a:pt x="0" y="1"/>
                    <a:pt x="0" y="6"/>
                    <a:pt x="4" y="7"/>
                  </a:cubicBezTo>
                  <a:cubicBezTo>
                    <a:pt x="11" y="7"/>
                    <a:pt x="19" y="8"/>
                    <a:pt x="26" y="7"/>
                  </a:cubicBezTo>
                  <a:cubicBezTo>
                    <a:pt x="30" y="6"/>
                    <a:pt x="30" y="1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1" name="Freeform 25">
              <a:extLst>
                <a:ext uri="{FF2B5EF4-FFF2-40B4-BE49-F238E27FC236}">
                  <a16:creationId xmlns:a16="http://schemas.microsoft.com/office/drawing/2014/main" id="{4C0F3F64-9727-430E-9A1F-1F9250109CB8}"/>
                </a:ext>
              </a:extLst>
            </p:cNvPr>
            <p:cNvSpPr/>
            <p:nvPr/>
          </p:nvSpPr>
          <p:spPr bwMode="auto">
            <a:xfrm>
              <a:off x="5058" y="849"/>
              <a:ext cx="128" cy="67"/>
            </a:xfrm>
            <a:custGeom>
              <a:avLst/>
              <a:gdLst>
                <a:gd name="T0" fmla="*/ 49 w 54"/>
                <a:gd name="T1" fmla="*/ 17 h 28"/>
                <a:gd name="T2" fmla="*/ 4 w 54"/>
                <a:gd name="T3" fmla="*/ 6 h 28"/>
                <a:gd name="T4" fmla="*/ 4 w 54"/>
                <a:gd name="T5" fmla="*/ 12 h 28"/>
                <a:gd name="T6" fmla="*/ 43 w 54"/>
                <a:gd name="T7" fmla="*/ 24 h 28"/>
                <a:gd name="T8" fmla="*/ 49 w 54"/>
                <a:gd name="T9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8">
                  <a:moveTo>
                    <a:pt x="49" y="17"/>
                  </a:moveTo>
                  <a:cubicBezTo>
                    <a:pt x="37" y="5"/>
                    <a:pt x="20" y="0"/>
                    <a:pt x="4" y="6"/>
                  </a:cubicBezTo>
                  <a:cubicBezTo>
                    <a:pt x="0" y="7"/>
                    <a:pt x="1" y="12"/>
                    <a:pt x="4" y="12"/>
                  </a:cubicBezTo>
                  <a:cubicBezTo>
                    <a:pt x="18" y="10"/>
                    <a:pt x="32" y="14"/>
                    <a:pt x="43" y="24"/>
                  </a:cubicBezTo>
                  <a:cubicBezTo>
                    <a:pt x="47" y="28"/>
                    <a:pt x="54" y="21"/>
                    <a:pt x="4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2" name="Freeform 26">
              <a:extLst>
                <a:ext uri="{FF2B5EF4-FFF2-40B4-BE49-F238E27FC236}">
                  <a16:creationId xmlns:a16="http://schemas.microsoft.com/office/drawing/2014/main" id="{945078BA-AA74-482A-B3D5-5C3F286A132C}"/>
                </a:ext>
              </a:extLst>
            </p:cNvPr>
            <p:cNvSpPr/>
            <p:nvPr/>
          </p:nvSpPr>
          <p:spPr bwMode="auto">
            <a:xfrm>
              <a:off x="5203" y="913"/>
              <a:ext cx="78" cy="62"/>
            </a:xfrm>
            <a:custGeom>
              <a:avLst/>
              <a:gdLst>
                <a:gd name="T0" fmla="*/ 32 w 33"/>
                <a:gd name="T1" fmla="*/ 21 h 26"/>
                <a:gd name="T2" fmla="*/ 20 w 33"/>
                <a:gd name="T3" fmla="*/ 11 h 26"/>
                <a:gd name="T4" fmla="*/ 5 w 33"/>
                <a:gd name="T5" fmla="*/ 2 h 26"/>
                <a:gd name="T6" fmla="*/ 2 w 33"/>
                <a:gd name="T7" fmla="*/ 5 h 26"/>
                <a:gd name="T8" fmla="*/ 15 w 33"/>
                <a:gd name="T9" fmla="*/ 16 h 26"/>
                <a:gd name="T10" fmla="*/ 28 w 33"/>
                <a:gd name="T11" fmla="*/ 25 h 26"/>
                <a:gd name="T12" fmla="*/ 32 w 33"/>
                <a:gd name="T13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6">
                  <a:moveTo>
                    <a:pt x="32" y="21"/>
                  </a:moveTo>
                  <a:cubicBezTo>
                    <a:pt x="29" y="17"/>
                    <a:pt x="24" y="14"/>
                    <a:pt x="20" y="11"/>
                  </a:cubicBezTo>
                  <a:cubicBezTo>
                    <a:pt x="15" y="8"/>
                    <a:pt x="10" y="5"/>
                    <a:pt x="5" y="2"/>
                  </a:cubicBezTo>
                  <a:cubicBezTo>
                    <a:pt x="2" y="0"/>
                    <a:pt x="0" y="3"/>
                    <a:pt x="2" y="5"/>
                  </a:cubicBezTo>
                  <a:cubicBezTo>
                    <a:pt x="6" y="9"/>
                    <a:pt x="10" y="13"/>
                    <a:pt x="15" y="16"/>
                  </a:cubicBezTo>
                  <a:cubicBezTo>
                    <a:pt x="19" y="19"/>
                    <a:pt x="23" y="24"/>
                    <a:pt x="28" y="25"/>
                  </a:cubicBezTo>
                  <a:cubicBezTo>
                    <a:pt x="31" y="26"/>
                    <a:pt x="33" y="23"/>
                    <a:pt x="3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3" name="Freeform 27">
              <a:extLst>
                <a:ext uri="{FF2B5EF4-FFF2-40B4-BE49-F238E27FC236}">
                  <a16:creationId xmlns:a16="http://schemas.microsoft.com/office/drawing/2014/main" id="{1B502C91-A30F-4692-A64B-3CBEFB564078}"/>
                </a:ext>
              </a:extLst>
            </p:cNvPr>
            <p:cNvSpPr/>
            <p:nvPr/>
          </p:nvSpPr>
          <p:spPr bwMode="auto">
            <a:xfrm>
              <a:off x="5314" y="997"/>
              <a:ext cx="52" cy="45"/>
            </a:xfrm>
            <a:custGeom>
              <a:avLst/>
              <a:gdLst>
                <a:gd name="T0" fmla="*/ 21 w 22"/>
                <a:gd name="T1" fmla="*/ 15 h 19"/>
                <a:gd name="T2" fmla="*/ 15 w 22"/>
                <a:gd name="T3" fmla="*/ 8 h 19"/>
                <a:gd name="T4" fmla="*/ 7 w 22"/>
                <a:gd name="T5" fmla="*/ 2 h 19"/>
                <a:gd name="T6" fmla="*/ 3 w 22"/>
                <a:gd name="T7" fmla="*/ 7 h 19"/>
                <a:gd name="T8" fmla="*/ 10 w 22"/>
                <a:gd name="T9" fmla="*/ 13 h 19"/>
                <a:gd name="T10" fmla="*/ 18 w 22"/>
                <a:gd name="T11" fmla="*/ 18 h 19"/>
                <a:gd name="T12" fmla="*/ 21 w 22"/>
                <a:gd name="T13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9">
                  <a:moveTo>
                    <a:pt x="21" y="15"/>
                  </a:moveTo>
                  <a:cubicBezTo>
                    <a:pt x="20" y="12"/>
                    <a:pt x="17" y="10"/>
                    <a:pt x="15" y="8"/>
                  </a:cubicBezTo>
                  <a:cubicBezTo>
                    <a:pt x="12" y="6"/>
                    <a:pt x="9" y="4"/>
                    <a:pt x="7" y="2"/>
                  </a:cubicBezTo>
                  <a:cubicBezTo>
                    <a:pt x="4" y="0"/>
                    <a:pt x="0" y="5"/>
                    <a:pt x="3" y="7"/>
                  </a:cubicBezTo>
                  <a:cubicBezTo>
                    <a:pt x="5" y="9"/>
                    <a:pt x="8" y="11"/>
                    <a:pt x="10" y="13"/>
                  </a:cubicBezTo>
                  <a:cubicBezTo>
                    <a:pt x="12" y="15"/>
                    <a:pt x="15" y="18"/>
                    <a:pt x="18" y="18"/>
                  </a:cubicBezTo>
                  <a:cubicBezTo>
                    <a:pt x="20" y="19"/>
                    <a:pt x="22" y="17"/>
                    <a:pt x="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4" name="Freeform 28">
              <a:extLst>
                <a:ext uri="{FF2B5EF4-FFF2-40B4-BE49-F238E27FC236}">
                  <a16:creationId xmlns:a16="http://schemas.microsoft.com/office/drawing/2014/main" id="{41D59416-06C1-41B9-A14A-2C784A47C83E}"/>
                </a:ext>
              </a:extLst>
            </p:cNvPr>
            <p:cNvSpPr/>
            <p:nvPr/>
          </p:nvSpPr>
          <p:spPr bwMode="auto">
            <a:xfrm>
              <a:off x="5395" y="1063"/>
              <a:ext cx="63" cy="43"/>
            </a:xfrm>
            <a:custGeom>
              <a:avLst/>
              <a:gdLst>
                <a:gd name="T0" fmla="*/ 27 w 27"/>
                <a:gd name="T1" fmla="*/ 14 h 18"/>
                <a:gd name="T2" fmla="*/ 18 w 27"/>
                <a:gd name="T3" fmla="*/ 6 h 18"/>
                <a:gd name="T4" fmla="*/ 5 w 27"/>
                <a:gd name="T5" fmla="*/ 1 h 18"/>
                <a:gd name="T6" fmla="*/ 3 w 27"/>
                <a:gd name="T7" fmla="*/ 5 h 18"/>
                <a:gd name="T8" fmla="*/ 14 w 27"/>
                <a:gd name="T9" fmla="*/ 11 h 18"/>
                <a:gd name="T10" fmla="*/ 23 w 27"/>
                <a:gd name="T11" fmla="*/ 17 h 18"/>
                <a:gd name="T12" fmla="*/ 27 w 27"/>
                <a:gd name="T13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8">
                  <a:moveTo>
                    <a:pt x="27" y="14"/>
                  </a:moveTo>
                  <a:cubicBezTo>
                    <a:pt x="25" y="10"/>
                    <a:pt x="21" y="8"/>
                    <a:pt x="18" y="6"/>
                  </a:cubicBezTo>
                  <a:cubicBezTo>
                    <a:pt x="14" y="4"/>
                    <a:pt x="9" y="2"/>
                    <a:pt x="5" y="1"/>
                  </a:cubicBezTo>
                  <a:cubicBezTo>
                    <a:pt x="2" y="0"/>
                    <a:pt x="0" y="4"/>
                    <a:pt x="3" y="5"/>
                  </a:cubicBezTo>
                  <a:cubicBezTo>
                    <a:pt x="7" y="7"/>
                    <a:pt x="10" y="9"/>
                    <a:pt x="14" y="11"/>
                  </a:cubicBezTo>
                  <a:cubicBezTo>
                    <a:pt x="17" y="13"/>
                    <a:pt x="20" y="17"/>
                    <a:pt x="23" y="17"/>
                  </a:cubicBezTo>
                  <a:cubicBezTo>
                    <a:pt x="25" y="18"/>
                    <a:pt x="27" y="16"/>
                    <a:pt x="2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5" name="Freeform 29">
              <a:extLst>
                <a:ext uri="{FF2B5EF4-FFF2-40B4-BE49-F238E27FC236}">
                  <a16:creationId xmlns:a16="http://schemas.microsoft.com/office/drawing/2014/main" id="{4DC7807F-DFE1-421F-8C56-CF3990CDFE74}"/>
                </a:ext>
              </a:extLst>
            </p:cNvPr>
            <p:cNvSpPr/>
            <p:nvPr/>
          </p:nvSpPr>
          <p:spPr bwMode="auto">
            <a:xfrm>
              <a:off x="5489" y="1130"/>
              <a:ext cx="55" cy="52"/>
            </a:xfrm>
            <a:custGeom>
              <a:avLst/>
              <a:gdLst>
                <a:gd name="T0" fmla="*/ 22 w 23"/>
                <a:gd name="T1" fmla="*/ 16 h 22"/>
                <a:gd name="T2" fmla="*/ 14 w 23"/>
                <a:gd name="T3" fmla="*/ 11 h 22"/>
                <a:gd name="T4" fmla="*/ 6 w 23"/>
                <a:gd name="T5" fmla="*/ 3 h 22"/>
                <a:gd name="T6" fmla="*/ 2 w 23"/>
                <a:gd name="T7" fmla="*/ 6 h 22"/>
                <a:gd name="T8" fmla="*/ 9 w 23"/>
                <a:gd name="T9" fmla="*/ 17 h 22"/>
                <a:gd name="T10" fmla="*/ 21 w 23"/>
                <a:gd name="T11" fmla="*/ 20 h 22"/>
                <a:gd name="T12" fmla="*/ 22 w 23"/>
                <a:gd name="T13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22" y="16"/>
                  </a:moveTo>
                  <a:cubicBezTo>
                    <a:pt x="21" y="13"/>
                    <a:pt x="16" y="13"/>
                    <a:pt x="14" y="11"/>
                  </a:cubicBezTo>
                  <a:cubicBezTo>
                    <a:pt x="11" y="9"/>
                    <a:pt x="8" y="6"/>
                    <a:pt x="6" y="3"/>
                  </a:cubicBezTo>
                  <a:cubicBezTo>
                    <a:pt x="5" y="0"/>
                    <a:pt x="0" y="3"/>
                    <a:pt x="2" y="6"/>
                  </a:cubicBezTo>
                  <a:cubicBezTo>
                    <a:pt x="3" y="10"/>
                    <a:pt x="6" y="14"/>
                    <a:pt x="9" y="17"/>
                  </a:cubicBezTo>
                  <a:cubicBezTo>
                    <a:pt x="12" y="19"/>
                    <a:pt x="18" y="22"/>
                    <a:pt x="21" y="20"/>
                  </a:cubicBezTo>
                  <a:cubicBezTo>
                    <a:pt x="23" y="20"/>
                    <a:pt x="23" y="18"/>
                    <a:pt x="2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6" name="Freeform 30">
              <a:extLst>
                <a:ext uri="{FF2B5EF4-FFF2-40B4-BE49-F238E27FC236}">
                  <a16:creationId xmlns:a16="http://schemas.microsoft.com/office/drawing/2014/main" id="{BD29C779-CBA8-4476-8E1E-549D9F5565D7}"/>
                </a:ext>
              </a:extLst>
            </p:cNvPr>
            <p:cNvSpPr/>
            <p:nvPr/>
          </p:nvSpPr>
          <p:spPr bwMode="auto">
            <a:xfrm>
              <a:off x="5556" y="1194"/>
              <a:ext cx="47" cy="67"/>
            </a:xfrm>
            <a:custGeom>
              <a:avLst/>
              <a:gdLst>
                <a:gd name="T0" fmla="*/ 15 w 20"/>
                <a:gd name="T1" fmla="*/ 13 h 28"/>
                <a:gd name="T2" fmla="*/ 7 w 20"/>
                <a:gd name="T3" fmla="*/ 2 h 28"/>
                <a:gd name="T4" fmla="*/ 2 w 20"/>
                <a:gd name="T5" fmla="*/ 6 h 28"/>
                <a:gd name="T6" fmla="*/ 9 w 20"/>
                <a:gd name="T7" fmla="*/ 16 h 28"/>
                <a:gd name="T8" fmla="*/ 14 w 20"/>
                <a:gd name="T9" fmla="*/ 27 h 28"/>
                <a:gd name="T10" fmla="*/ 20 w 20"/>
                <a:gd name="T11" fmla="*/ 25 h 28"/>
                <a:gd name="T12" fmla="*/ 15 w 20"/>
                <a:gd name="T13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8">
                  <a:moveTo>
                    <a:pt x="15" y="13"/>
                  </a:moveTo>
                  <a:cubicBezTo>
                    <a:pt x="13" y="9"/>
                    <a:pt x="10" y="6"/>
                    <a:pt x="7" y="2"/>
                  </a:cubicBezTo>
                  <a:cubicBezTo>
                    <a:pt x="5" y="0"/>
                    <a:pt x="0" y="3"/>
                    <a:pt x="2" y="6"/>
                  </a:cubicBezTo>
                  <a:cubicBezTo>
                    <a:pt x="4" y="9"/>
                    <a:pt x="7" y="13"/>
                    <a:pt x="9" y="16"/>
                  </a:cubicBezTo>
                  <a:cubicBezTo>
                    <a:pt x="10" y="20"/>
                    <a:pt x="11" y="24"/>
                    <a:pt x="14" y="27"/>
                  </a:cubicBezTo>
                  <a:cubicBezTo>
                    <a:pt x="16" y="28"/>
                    <a:pt x="19" y="28"/>
                    <a:pt x="20" y="25"/>
                  </a:cubicBezTo>
                  <a:cubicBezTo>
                    <a:pt x="20" y="21"/>
                    <a:pt x="18" y="17"/>
                    <a:pt x="1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7" name="Freeform 31">
              <a:extLst>
                <a:ext uri="{FF2B5EF4-FFF2-40B4-BE49-F238E27FC236}">
                  <a16:creationId xmlns:a16="http://schemas.microsoft.com/office/drawing/2014/main" id="{BF7629FC-DC0B-453D-BF96-07F2D575D1C3}"/>
                </a:ext>
              </a:extLst>
            </p:cNvPr>
            <p:cNvSpPr/>
            <p:nvPr/>
          </p:nvSpPr>
          <p:spPr bwMode="auto">
            <a:xfrm>
              <a:off x="3496" y="1630"/>
              <a:ext cx="86" cy="26"/>
            </a:xfrm>
            <a:custGeom>
              <a:avLst/>
              <a:gdLst>
                <a:gd name="T0" fmla="*/ 33 w 36"/>
                <a:gd name="T1" fmla="*/ 3 h 11"/>
                <a:gd name="T2" fmla="*/ 20 w 36"/>
                <a:gd name="T3" fmla="*/ 1 h 11"/>
                <a:gd name="T4" fmla="*/ 4 w 36"/>
                <a:gd name="T5" fmla="*/ 0 h 11"/>
                <a:gd name="T6" fmla="*/ 3 w 36"/>
                <a:gd name="T7" fmla="*/ 7 h 11"/>
                <a:gd name="T8" fmla="*/ 20 w 36"/>
                <a:gd name="T9" fmla="*/ 9 h 11"/>
                <a:gd name="T10" fmla="*/ 33 w 36"/>
                <a:gd name="T11" fmla="*/ 9 h 11"/>
                <a:gd name="T12" fmla="*/ 33 w 36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">
                  <a:moveTo>
                    <a:pt x="33" y="3"/>
                  </a:moveTo>
                  <a:cubicBezTo>
                    <a:pt x="29" y="0"/>
                    <a:pt x="24" y="1"/>
                    <a:pt x="20" y="1"/>
                  </a:cubicBezTo>
                  <a:cubicBezTo>
                    <a:pt x="15" y="0"/>
                    <a:pt x="9" y="0"/>
                    <a:pt x="4" y="0"/>
                  </a:cubicBezTo>
                  <a:cubicBezTo>
                    <a:pt x="1" y="0"/>
                    <a:pt x="0" y="6"/>
                    <a:pt x="3" y="7"/>
                  </a:cubicBezTo>
                  <a:cubicBezTo>
                    <a:pt x="9" y="8"/>
                    <a:pt x="14" y="8"/>
                    <a:pt x="20" y="9"/>
                  </a:cubicBezTo>
                  <a:cubicBezTo>
                    <a:pt x="24" y="10"/>
                    <a:pt x="28" y="11"/>
                    <a:pt x="33" y="9"/>
                  </a:cubicBezTo>
                  <a:cubicBezTo>
                    <a:pt x="36" y="8"/>
                    <a:pt x="35" y="4"/>
                    <a:pt x="3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8" name="Freeform 32">
              <a:extLst>
                <a:ext uri="{FF2B5EF4-FFF2-40B4-BE49-F238E27FC236}">
                  <a16:creationId xmlns:a16="http://schemas.microsoft.com/office/drawing/2014/main" id="{37CDE933-7717-4149-AA2C-41E8D941E8D6}"/>
                </a:ext>
              </a:extLst>
            </p:cNvPr>
            <p:cNvSpPr/>
            <p:nvPr/>
          </p:nvSpPr>
          <p:spPr bwMode="auto">
            <a:xfrm>
              <a:off x="3655" y="1637"/>
              <a:ext cx="83" cy="24"/>
            </a:xfrm>
            <a:custGeom>
              <a:avLst/>
              <a:gdLst>
                <a:gd name="T0" fmla="*/ 32 w 35"/>
                <a:gd name="T1" fmla="*/ 1 h 10"/>
                <a:gd name="T2" fmla="*/ 17 w 35"/>
                <a:gd name="T3" fmla="*/ 1 h 10"/>
                <a:gd name="T4" fmla="*/ 3 w 35"/>
                <a:gd name="T5" fmla="*/ 2 h 10"/>
                <a:gd name="T6" fmla="*/ 3 w 35"/>
                <a:gd name="T7" fmla="*/ 9 h 10"/>
                <a:gd name="T8" fmla="*/ 17 w 35"/>
                <a:gd name="T9" fmla="*/ 10 h 10"/>
                <a:gd name="T10" fmla="*/ 32 w 35"/>
                <a:gd name="T11" fmla="*/ 9 h 10"/>
                <a:gd name="T12" fmla="*/ 32 w 35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0">
                  <a:moveTo>
                    <a:pt x="32" y="1"/>
                  </a:moveTo>
                  <a:cubicBezTo>
                    <a:pt x="27" y="0"/>
                    <a:pt x="22" y="0"/>
                    <a:pt x="17" y="1"/>
                  </a:cubicBezTo>
                  <a:cubicBezTo>
                    <a:pt x="13" y="1"/>
                    <a:pt x="8" y="1"/>
                    <a:pt x="3" y="2"/>
                  </a:cubicBezTo>
                  <a:cubicBezTo>
                    <a:pt x="0" y="2"/>
                    <a:pt x="0" y="8"/>
                    <a:pt x="3" y="9"/>
                  </a:cubicBezTo>
                  <a:cubicBezTo>
                    <a:pt x="8" y="9"/>
                    <a:pt x="13" y="10"/>
                    <a:pt x="17" y="10"/>
                  </a:cubicBezTo>
                  <a:cubicBezTo>
                    <a:pt x="22" y="10"/>
                    <a:pt x="27" y="10"/>
                    <a:pt x="32" y="9"/>
                  </a:cubicBezTo>
                  <a:cubicBezTo>
                    <a:pt x="35" y="8"/>
                    <a:pt x="35" y="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9" name="Freeform 33">
              <a:extLst>
                <a:ext uri="{FF2B5EF4-FFF2-40B4-BE49-F238E27FC236}">
                  <a16:creationId xmlns:a16="http://schemas.microsoft.com/office/drawing/2014/main" id="{468A8276-E1A4-412B-BC05-764616C31FAE}"/>
                </a:ext>
              </a:extLst>
            </p:cNvPr>
            <p:cNvSpPr/>
            <p:nvPr/>
          </p:nvSpPr>
          <p:spPr bwMode="auto">
            <a:xfrm>
              <a:off x="3807" y="1640"/>
              <a:ext cx="104" cy="35"/>
            </a:xfrm>
            <a:custGeom>
              <a:avLst/>
              <a:gdLst>
                <a:gd name="T0" fmla="*/ 40 w 44"/>
                <a:gd name="T1" fmla="*/ 5 h 15"/>
                <a:gd name="T2" fmla="*/ 6 w 44"/>
                <a:gd name="T3" fmla="*/ 6 h 15"/>
                <a:gd name="T4" fmla="*/ 8 w 44"/>
                <a:gd name="T5" fmla="*/ 15 h 15"/>
                <a:gd name="T6" fmla="*/ 24 w 44"/>
                <a:gd name="T7" fmla="*/ 13 h 15"/>
                <a:gd name="T8" fmla="*/ 39 w 44"/>
                <a:gd name="T9" fmla="*/ 13 h 15"/>
                <a:gd name="T10" fmla="*/ 40 w 44"/>
                <a:gd name="T11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15">
                  <a:moveTo>
                    <a:pt x="40" y="5"/>
                  </a:moveTo>
                  <a:cubicBezTo>
                    <a:pt x="30" y="0"/>
                    <a:pt x="16" y="4"/>
                    <a:pt x="6" y="6"/>
                  </a:cubicBezTo>
                  <a:cubicBezTo>
                    <a:pt x="0" y="8"/>
                    <a:pt x="3" y="15"/>
                    <a:pt x="8" y="15"/>
                  </a:cubicBezTo>
                  <a:cubicBezTo>
                    <a:pt x="13" y="14"/>
                    <a:pt x="19" y="13"/>
                    <a:pt x="24" y="13"/>
                  </a:cubicBezTo>
                  <a:cubicBezTo>
                    <a:pt x="29" y="13"/>
                    <a:pt x="34" y="14"/>
                    <a:pt x="39" y="13"/>
                  </a:cubicBezTo>
                  <a:cubicBezTo>
                    <a:pt x="43" y="12"/>
                    <a:pt x="44" y="7"/>
                    <a:pt x="4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0" name="Freeform 34">
              <a:extLst>
                <a:ext uri="{FF2B5EF4-FFF2-40B4-BE49-F238E27FC236}">
                  <a16:creationId xmlns:a16="http://schemas.microsoft.com/office/drawing/2014/main" id="{122E15BB-714D-43D5-BFDC-1F538B4669DC}"/>
                </a:ext>
              </a:extLst>
            </p:cNvPr>
            <p:cNvSpPr/>
            <p:nvPr/>
          </p:nvSpPr>
          <p:spPr bwMode="auto">
            <a:xfrm>
              <a:off x="3975" y="1632"/>
              <a:ext cx="107" cy="36"/>
            </a:xfrm>
            <a:custGeom>
              <a:avLst/>
              <a:gdLst>
                <a:gd name="T0" fmla="*/ 42 w 45"/>
                <a:gd name="T1" fmla="*/ 2 h 15"/>
                <a:gd name="T2" fmla="*/ 25 w 45"/>
                <a:gd name="T3" fmla="*/ 3 h 15"/>
                <a:gd name="T4" fmla="*/ 6 w 45"/>
                <a:gd name="T5" fmla="*/ 1 h 15"/>
                <a:gd name="T6" fmla="*/ 4 w 45"/>
                <a:gd name="T7" fmla="*/ 8 h 15"/>
                <a:gd name="T8" fmla="*/ 42 w 45"/>
                <a:gd name="T9" fmla="*/ 9 h 15"/>
                <a:gd name="T10" fmla="*/ 42 w 45"/>
                <a:gd name="T11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5">
                  <a:moveTo>
                    <a:pt x="42" y="2"/>
                  </a:moveTo>
                  <a:cubicBezTo>
                    <a:pt x="36" y="1"/>
                    <a:pt x="31" y="2"/>
                    <a:pt x="25" y="3"/>
                  </a:cubicBezTo>
                  <a:cubicBezTo>
                    <a:pt x="19" y="3"/>
                    <a:pt x="12" y="2"/>
                    <a:pt x="6" y="1"/>
                  </a:cubicBezTo>
                  <a:cubicBezTo>
                    <a:pt x="1" y="0"/>
                    <a:pt x="0" y="6"/>
                    <a:pt x="4" y="8"/>
                  </a:cubicBezTo>
                  <a:cubicBezTo>
                    <a:pt x="14" y="12"/>
                    <a:pt x="32" y="15"/>
                    <a:pt x="42" y="9"/>
                  </a:cubicBezTo>
                  <a:cubicBezTo>
                    <a:pt x="45" y="7"/>
                    <a:pt x="45" y="3"/>
                    <a:pt x="4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1" name="Freeform 35">
              <a:extLst>
                <a:ext uri="{FF2B5EF4-FFF2-40B4-BE49-F238E27FC236}">
                  <a16:creationId xmlns:a16="http://schemas.microsoft.com/office/drawing/2014/main" id="{5859643D-B6D3-4E76-A9E5-87F239DF3AFB}"/>
                </a:ext>
              </a:extLst>
            </p:cNvPr>
            <p:cNvSpPr/>
            <p:nvPr/>
          </p:nvSpPr>
          <p:spPr bwMode="auto">
            <a:xfrm>
              <a:off x="4143" y="1647"/>
              <a:ext cx="93" cy="26"/>
            </a:xfrm>
            <a:custGeom>
              <a:avLst/>
              <a:gdLst>
                <a:gd name="T0" fmla="*/ 36 w 39"/>
                <a:gd name="T1" fmla="*/ 2 h 11"/>
                <a:gd name="T2" fmla="*/ 22 w 39"/>
                <a:gd name="T3" fmla="*/ 1 h 11"/>
                <a:gd name="T4" fmla="*/ 5 w 39"/>
                <a:gd name="T5" fmla="*/ 2 h 11"/>
                <a:gd name="T6" fmla="*/ 5 w 39"/>
                <a:gd name="T7" fmla="*/ 10 h 11"/>
                <a:gd name="T8" fmla="*/ 22 w 39"/>
                <a:gd name="T9" fmla="*/ 10 h 11"/>
                <a:gd name="T10" fmla="*/ 36 w 39"/>
                <a:gd name="T11" fmla="*/ 9 h 11"/>
                <a:gd name="T12" fmla="*/ 36 w 3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1">
                  <a:moveTo>
                    <a:pt x="36" y="2"/>
                  </a:moveTo>
                  <a:cubicBezTo>
                    <a:pt x="31" y="0"/>
                    <a:pt x="27" y="1"/>
                    <a:pt x="22" y="1"/>
                  </a:cubicBezTo>
                  <a:cubicBezTo>
                    <a:pt x="16" y="1"/>
                    <a:pt x="10" y="1"/>
                    <a:pt x="5" y="2"/>
                  </a:cubicBezTo>
                  <a:cubicBezTo>
                    <a:pt x="0" y="2"/>
                    <a:pt x="0" y="9"/>
                    <a:pt x="5" y="10"/>
                  </a:cubicBezTo>
                  <a:cubicBezTo>
                    <a:pt x="10" y="10"/>
                    <a:pt x="16" y="10"/>
                    <a:pt x="22" y="10"/>
                  </a:cubicBezTo>
                  <a:cubicBezTo>
                    <a:pt x="27" y="11"/>
                    <a:pt x="31" y="11"/>
                    <a:pt x="36" y="9"/>
                  </a:cubicBezTo>
                  <a:cubicBezTo>
                    <a:pt x="39" y="8"/>
                    <a:pt x="39" y="3"/>
                    <a:pt x="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2" name="Freeform 36">
              <a:extLst>
                <a:ext uri="{FF2B5EF4-FFF2-40B4-BE49-F238E27FC236}">
                  <a16:creationId xmlns:a16="http://schemas.microsoft.com/office/drawing/2014/main" id="{CC2F593F-5D00-4C9F-AADC-574FE40D2850}"/>
                </a:ext>
              </a:extLst>
            </p:cNvPr>
            <p:cNvSpPr/>
            <p:nvPr/>
          </p:nvSpPr>
          <p:spPr bwMode="auto">
            <a:xfrm>
              <a:off x="4307" y="1647"/>
              <a:ext cx="92" cy="26"/>
            </a:xfrm>
            <a:custGeom>
              <a:avLst/>
              <a:gdLst>
                <a:gd name="T0" fmla="*/ 35 w 39"/>
                <a:gd name="T1" fmla="*/ 2 h 11"/>
                <a:gd name="T2" fmla="*/ 18 w 39"/>
                <a:gd name="T3" fmla="*/ 1 h 11"/>
                <a:gd name="T4" fmla="*/ 2 w 39"/>
                <a:gd name="T5" fmla="*/ 3 h 11"/>
                <a:gd name="T6" fmla="*/ 2 w 39"/>
                <a:gd name="T7" fmla="*/ 8 h 11"/>
                <a:gd name="T8" fmla="*/ 18 w 39"/>
                <a:gd name="T9" fmla="*/ 10 h 11"/>
                <a:gd name="T10" fmla="*/ 35 w 39"/>
                <a:gd name="T11" fmla="*/ 9 h 11"/>
                <a:gd name="T12" fmla="*/ 35 w 3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1">
                  <a:moveTo>
                    <a:pt x="35" y="2"/>
                  </a:moveTo>
                  <a:cubicBezTo>
                    <a:pt x="29" y="0"/>
                    <a:pt x="24" y="1"/>
                    <a:pt x="18" y="1"/>
                  </a:cubicBezTo>
                  <a:cubicBezTo>
                    <a:pt x="13" y="1"/>
                    <a:pt x="7" y="2"/>
                    <a:pt x="2" y="3"/>
                  </a:cubicBezTo>
                  <a:cubicBezTo>
                    <a:pt x="0" y="4"/>
                    <a:pt x="0" y="7"/>
                    <a:pt x="2" y="8"/>
                  </a:cubicBezTo>
                  <a:cubicBezTo>
                    <a:pt x="7" y="9"/>
                    <a:pt x="13" y="10"/>
                    <a:pt x="18" y="10"/>
                  </a:cubicBezTo>
                  <a:cubicBezTo>
                    <a:pt x="24" y="10"/>
                    <a:pt x="29" y="11"/>
                    <a:pt x="35" y="9"/>
                  </a:cubicBezTo>
                  <a:cubicBezTo>
                    <a:pt x="39" y="8"/>
                    <a:pt x="39" y="3"/>
                    <a:pt x="3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3" name="Freeform 37">
              <a:extLst>
                <a:ext uri="{FF2B5EF4-FFF2-40B4-BE49-F238E27FC236}">
                  <a16:creationId xmlns:a16="http://schemas.microsoft.com/office/drawing/2014/main" id="{3EDAA88B-D6E2-44D8-B168-A5122223FEBA}"/>
                </a:ext>
              </a:extLst>
            </p:cNvPr>
            <p:cNvSpPr/>
            <p:nvPr/>
          </p:nvSpPr>
          <p:spPr bwMode="auto">
            <a:xfrm>
              <a:off x="4473" y="1652"/>
              <a:ext cx="83" cy="28"/>
            </a:xfrm>
            <a:custGeom>
              <a:avLst/>
              <a:gdLst>
                <a:gd name="T0" fmla="*/ 32 w 35"/>
                <a:gd name="T1" fmla="*/ 2 h 12"/>
                <a:gd name="T2" fmla="*/ 3 w 35"/>
                <a:gd name="T3" fmla="*/ 6 h 12"/>
                <a:gd name="T4" fmla="*/ 14 w 35"/>
                <a:gd name="T5" fmla="*/ 10 h 12"/>
                <a:gd name="T6" fmla="*/ 32 w 35"/>
                <a:gd name="T7" fmla="*/ 10 h 12"/>
                <a:gd name="T8" fmla="*/ 32 w 35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2">
                  <a:moveTo>
                    <a:pt x="32" y="2"/>
                  </a:moveTo>
                  <a:cubicBezTo>
                    <a:pt x="28" y="1"/>
                    <a:pt x="0" y="0"/>
                    <a:pt x="3" y="6"/>
                  </a:cubicBezTo>
                  <a:cubicBezTo>
                    <a:pt x="4" y="10"/>
                    <a:pt x="11" y="10"/>
                    <a:pt x="14" y="10"/>
                  </a:cubicBezTo>
                  <a:cubicBezTo>
                    <a:pt x="20" y="11"/>
                    <a:pt x="26" y="12"/>
                    <a:pt x="32" y="10"/>
                  </a:cubicBezTo>
                  <a:cubicBezTo>
                    <a:pt x="35" y="8"/>
                    <a:pt x="35" y="3"/>
                    <a:pt x="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4" name="Freeform 38">
              <a:extLst>
                <a:ext uri="{FF2B5EF4-FFF2-40B4-BE49-F238E27FC236}">
                  <a16:creationId xmlns:a16="http://schemas.microsoft.com/office/drawing/2014/main" id="{6C1844DA-1F5B-41D6-874D-00EF5E471B56}"/>
                </a:ext>
              </a:extLst>
            </p:cNvPr>
            <p:cNvSpPr/>
            <p:nvPr/>
          </p:nvSpPr>
          <p:spPr bwMode="auto">
            <a:xfrm>
              <a:off x="4624" y="1642"/>
              <a:ext cx="93" cy="24"/>
            </a:xfrm>
            <a:custGeom>
              <a:avLst/>
              <a:gdLst>
                <a:gd name="T0" fmla="*/ 34 w 39"/>
                <a:gd name="T1" fmla="*/ 1 h 10"/>
                <a:gd name="T2" fmla="*/ 20 w 39"/>
                <a:gd name="T3" fmla="*/ 1 h 10"/>
                <a:gd name="T4" fmla="*/ 4 w 39"/>
                <a:gd name="T5" fmla="*/ 2 h 10"/>
                <a:gd name="T6" fmla="*/ 4 w 39"/>
                <a:gd name="T7" fmla="*/ 9 h 10"/>
                <a:gd name="T8" fmla="*/ 20 w 39"/>
                <a:gd name="T9" fmla="*/ 10 h 10"/>
                <a:gd name="T10" fmla="*/ 34 w 39"/>
                <a:gd name="T11" fmla="*/ 9 h 10"/>
                <a:gd name="T12" fmla="*/ 34 w 39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0">
                  <a:moveTo>
                    <a:pt x="34" y="1"/>
                  </a:moveTo>
                  <a:cubicBezTo>
                    <a:pt x="30" y="0"/>
                    <a:pt x="25" y="1"/>
                    <a:pt x="20" y="1"/>
                  </a:cubicBezTo>
                  <a:cubicBezTo>
                    <a:pt x="15" y="1"/>
                    <a:pt x="10" y="2"/>
                    <a:pt x="4" y="2"/>
                  </a:cubicBezTo>
                  <a:cubicBezTo>
                    <a:pt x="0" y="3"/>
                    <a:pt x="0" y="8"/>
                    <a:pt x="4" y="9"/>
                  </a:cubicBezTo>
                  <a:cubicBezTo>
                    <a:pt x="10" y="9"/>
                    <a:pt x="15" y="9"/>
                    <a:pt x="20" y="10"/>
                  </a:cubicBezTo>
                  <a:cubicBezTo>
                    <a:pt x="25" y="10"/>
                    <a:pt x="30" y="10"/>
                    <a:pt x="34" y="9"/>
                  </a:cubicBezTo>
                  <a:cubicBezTo>
                    <a:pt x="39" y="9"/>
                    <a:pt x="39" y="2"/>
                    <a:pt x="3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5" name="Freeform 39">
              <a:extLst>
                <a:ext uri="{FF2B5EF4-FFF2-40B4-BE49-F238E27FC236}">
                  <a16:creationId xmlns:a16="http://schemas.microsoft.com/office/drawing/2014/main" id="{DA26E4BB-D0B4-4F02-A3CF-AD576A0087A4}"/>
                </a:ext>
              </a:extLst>
            </p:cNvPr>
            <p:cNvSpPr/>
            <p:nvPr/>
          </p:nvSpPr>
          <p:spPr bwMode="auto">
            <a:xfrm>
              <a:off x="4762" y="1640"/>
              <a:ext cx="106" cy="28"/>
            </a:xfrm>
            <a:custGeom>
              <a:avLst/>
              <a:gdLst>
                <a:gd name="T0" fmla="*/ 41 w 45"/>
                <a:gd name="T1" fmla="*/ 3 h 12"/>
                <a:gd name="T2" fmla="*/ 3 w 45"/>
                <a:gd name="T3" fmla="*/ 5 h 12"/>
                <a:gd name="T4" fmla="*/ 4 w 45"/>
                <a:gd name="T5" fmla="*/ 11 h 12"/>
                <a:gd name="T6" fmla="*/ 22 w 45"/>
                <a:gd name="T7" fmla="*/ 10 h 12"/>
                <a:gd name="T8" fmla="*/ 40 w 45"/>
                <a:gd name="T9" fmla="*/ 10 h 12"/>
                <a:gd name="T10" fmla="*/ 41 w 45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2">
                  <a:moveTo>
                    <a:pt x="41" y="3"/>
                  </a:moveTo>
                  <a:cubicBezTo>
                    <a:pt x="29" y="0"/>
                    <a:pt x="15" y="2"/>
                    <a:pt x="3" y="5"/>
                  </a:cubicBezTo>
                  <a:cubicBezTo>
                    <a:pt x="0" y="6"/>
                    <a:pt x="0" y="12"/>
                    <a:pt x="4" y="11"/>
                  </a:cubicBezTo>
                  <a:cubicBezTo>
                    <a:pt x="10" y="11"/>
                    <a:pt x="16" y="10"/>
                    <a:pt x="22" y="10"/>
                  </a:cubicBezTo>
                  <a:cubicBezTo>
                    <a:pt x="28" y="10"/>
                    <a:pt x="34" y="11"/>
                    <a:pt x="40" y="10"/>
                  </a:cubicBezTo>
                  <a:cubicBezTo>
                    <a:pt x="44" y="10"/>
                    <a:pt x="45" y="4"/>
                    <a:pt x="4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6" name="Freeform 40">
              <a:extLst>
                <a:ext uri="{FF2B5EF4-FFF2-40B4-BE49-F238E27FC236}">
                  <a16:creationId xmlns:a16="http://schemas.microsoft.com/office/drawing/2014/main" id="{E376C523-7C09-4A80-A33B-674369002FD8}"/>
                </a:ext>
              </a:extLst>
            </p:cNvPr>
            <p:cNvSpPr/>
            <p:nvPr/>
          </p:nvSpPr>
          <p:spPr bwMode="auto">
            <a:xfrm>
              <a:off x="4951" y="1637"/>
              <a:ext cx="98" cy="26"/>
            </a:xfrm>
            <a:custGeom>
              <a:avLst/>
              <a:gdLst>
                <a:gd name="T0" fmla="*/ 37 w 41"/>
                <a:gd name="T1" fmla="*/ 1 h 11"/>
                <a:gd name="T2" fmla="*/ 21 w 41"/>
                <a:gd name="T3" fmla="*/ 2 h 11"/>
                <a:gd name="T4" fmla="*/ 3 w 41"/>
                <a:gd name="T5" fmla="*/ 5 h 11"/>
                <a:gd name="T6" fmla="*/ 4 w 41"/>
                <a:gd name="T7" fmla="*/ 11 h 11"/>
                <a:gd name="T8" fmla="*/ 21 w 41"/>
                <a:gd name="T9" fmla="*/ 11 h 11"/>
                <a:gd name="T10" fmla="*/ 37 w 41"/>
                <a:gd name="T11" fmla="*/ 9 h 11"/>
                <a:gd name="T12" fmla="*/ 37 w 41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">
                  <a:moveTo>
                    <a:pt x="37" y="1"/>
                  </a:moveTo>
                  <a:cubicBezTo>
                    <a:pt x="31" y="0"/>
                    <a:pt x="26" y="1"/>
                    <a:pt x="21" y="2"/>
                  </a:cubicBezTo>
                  <a:cubicBezTo>
                    <a:pt x="15" y="2"/>
                    <a:pt x="9" y="3"/>
                    <a:pt x="3" y="5"/>
                  </a:cubicBezTo>
                  <a:cubicBezTo>
                    <a:pt x="0" y="5"/>
                    <a:pt x="1" y="11"/>
                    <a:pt x="4" y="11"/>
                  </a:cubicBezTo>
                  <a:cubicBezTo>
                    <a:pt x="10" y="11"/>
                    <a:pt x="15" y="11"/>
                    <a:pt x="21" y="11"/>
                  </a:cubicBezTo>
                  <a:cubicBezTo>
                    <a:pt x="26" y="10"/>
                    <a:pt x="32" y="11"/>
                    <a:pt x="37" y="9"/>
                  </a:cubicBezTo>
                  <a:cubicBezTo>
                    <a:pt x="40" y="8"/>
                    <a:pt x="41" y="2"/>
                    <a:pt x="3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7" name="Freeform 41">
              <a:extLst>
                <a:ext uri="{FF2B5EF4-FFF2-40B4-BE49-F238E27FC236}">
                  <a16:creationId xmlns:a16="http://schemas.microsoft.com/office/drawing/2014/main" id="{74707C21-460B-4EB6-B2BF-510A5BABF4AF}"/>
                </a:ext>
              </a:extLst>
            </p:cNvPr>
            <p:cNvSpPr/>
            <p:nvPr/>
          </p:nvSpPr>
          <p:spPr bwMode="auto">
            <a:xfrm>
              <a:off x="5091" y="1587"/>
              <a:ext cx="121" cy="72"/>
            </a:xfrm>
            <a:custGeom>
              <a:avLst/>
              <a:gdLst>
                <a:gd name="T0" fmla="*/ 46 w 51"/>
                <a:gd name="T1" fmla="*/ 1 h 30"/>
                <a:gd name="T2" fmla="*/ 27 w 51"/>
                <a:gd name="T3" fmla="*/ 12 h 30"/>
                <a:gd name="T4" fmla="*/ 5 w 51"/>
                <a:gd name="T5" fmla="*/ 22 h 30"/>
                <a:gd name="T6" fmla="*/ 7 w 51"/>
                <a:gd name="T7" fmla="*/ 29 h 30"/>
                <a:gd name="T8" fmla="*/ 50 w 51"/>
                <a:gd name="T9" fmla="*/ 7 h 30"/>
                <a:gd name="T10" fmla="*/ 46 w 51"/>
                <a:gd name="T11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30">
                  <a:moveTo>
                    <a:pt x="46" y="1"/>
                  </a:moveTo>
                  <a:cubicBezTo>
                    <a:pt x="39" y="4"/>
                    <a:pt x="33" y="8"/>
                    <a:pt x="27" y="12"/>
                  </a:cubicBezTo>
                  <a:cubicBezTo>
                    <a:pt x="20" y="16"/>
                    <a:pt x="13" y="19"/>
                    <a:pt x="5" y="22"/>
                  </a:cubicBezTo>
                  <a:cubicBezTo>
                    <a:pt x="0" y="23"/>
                    <a:pt x="2" y="30"/>
                    <a:pt x="7" y="29"/>
                  </a:cubicBezTo>
                  <a:cubicBezTo>
                    <a:pt x="21" y="26"/>
                    <a:pt x="41" y="20"/>
                    <a:pt x="50" y="7"/>
                  </a:cubicBezTo>
                  <a:cubicBezTo>
                    <a:pt x="51" y="4"/>
                    <a:pt x="49" y="0"/>
                    <a:pt x="4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8" name="Freeform 42">
              <a:extLst>
                <a:ext uri="{FF2B5EF4-FFF2-40B4-BE49-F238E27FC236}">
                  <a16:creationId xmlns:a16="http://schemas.microsoft.com/office/drawing/2014/main" id="{22836DDD-1580-4683-A7D7-5036336A0473}"/>
                </a:ext>
              </a:extLst>
            </p:cNvPr>
            <p:cNvSpPr/>
            <p:nvPr/>
          </p:nvSpPr>
          <p:spPr bwMode="auto">
            <a:xfrm>
              <a:off x="5257" y="1513"/>
              <a:ext cx="83" cy="67"/>
            </a:xfrm>
            <a:custGeom>
              <a:avLst/>
              <a:gdLst>
                <a:gd name="T0" fmla="*/ 31 w 35"/>
                <a:gd name="T1" fmla="*/ 4 h 28"/>
                <a:gd name="T2" fmla="*/ 17 w 35"/>
                <a:gd name="T3" fmla="*/ 6 h 28"/>
                <a:gd name="T4" fmla="*/ 4 w 35"/>
                <a:gd name="T5" fmla="*/ 19 h 28"/>
                <a:gd name="T6" fmla="*/ 9 w 35"/>
                <a:gd name="T7" fmla="*/ 24 h 28"/>
                <a:gd name="T8" fmla="*/ 24 w 35"/>
                <a:gd name="T9" fmla="*/ 14 h 28"/>
                <a:gd name="T10" fmla="*/ 31 w 35"/>
                <a:gd name="T11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1" y="4"/>
                  </a:moveTo>
                  <a:cubicBezTo>
                    <a:pt x="28" y="0"/>
                    <a:pt x="21" y="4"/>
                    <a:pt x="17" y="6"/>
                  </a:cubicBezTo>
                  <a:cubicBezTo>
                    <a:pt x="12" y="10"/>
                    <a:pt x="7" y="14"/>
                    <a:pt x="4" y="19"/>
                  </a:cubicBezTo>
                  <a:cubicBezTo>
                    <a:pt x="0" y="23"/>
                    <a:pt x="5" y="28"/>
                    <a:pt x="9" y="24"/>
                  </a:cubicBezTo>
                  <a:cubicBezTo>
                    <a:pt x="14" y="20"/>
                    <a:pt x="19" y="17"/>
                    <a:pt x="24" y="14"/>
                  </a:cubicBezTo>
                  <a:cubicBezTo>
                    <a:pt x="27" y="12"/>
                    <a:pt x="35" y="9"/>
                    <a:pt x="3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43">
              <a:extLst>
                <a:ext uri="{FF2B5EF4-FFF2-40B4-BE49-F238E27FC236}">
                  <a16:creationId xmlns:a16="http://schemas.microsoft.com/office/drawing/2014/main" id="{94304C0C-163D-420F-88C0-0B30831ED267}"/>
                </a:ext>
              </a:extLst>
            </p:cNvPr>
            <p:cNvSpPr/>
            <p:nvPr/>
          </p:nvSpPr>
          <p:spPr bwMode="auto">
            <a:xfrm>
              <a:off x="5361" y="1440"/>
              <a:ext cx="76" cy="57"/>
            </a:xfrm>
            <a:custGeom>
              <a:avLst/>
              <a:gdLst>
                <a:gd name="T0" fmla="*/ 26 w 32"/>
                <a:gd name="T1" fmla="*/ 0 h 24"/>
                <a:gd name="T2" fmla="*/ 15 w 32"/>
                <a:gd name="T3" fmla="*/ 8 h 24"/>
                <a:gd name="T4" fmla="*/ 3 w 32"/>
                <a:gd name="T5" fmla="*/ 17 h 24"/>
                <a:gd name="T6" fmla="*/ 7 w 32"/>
                <a:gd name="T7" fmla="*/ 22 h 24"/>
                <a:gd name="T8" fmla="*/ 20 w 32"/>
                <a:gd name="T9" fmla="*/ 14 h 24"/>
                <a:gd name="T10" fmla="*/ 30 w 32"/>
                <a:gd name="T11" fmla="*/ 6 h 24"/>
                <a:gd name="T12" fmla="*/ 26 w 32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4">
                  <a:moveTo>
                    <a:pt x="26" y="0"/>
                  </a:moveTo>
                  <a:cubicBezTo>
                    <a:pt x="22" y="2"/>
                    <a:pt x="18" y="5"/>
                    <a:pt x="15" y="8"/>
                  </a:cubicBezTo>
                  <a:cubicBezTo>
                    <a:pt x="11" y="11"/>
                    <a:pt x="6" y="14"/>
                    <a:pt x="3" y="17"/>
                  </a:cubicBezTo>
                  <a:cubicBezTo>
                    <a:pt x="0" y="20"/>
                    <a:pt x="4" y="24"/>
                    <a:pt x="7" y="22"/>
                  </a:cubicBezTo>
                  <a:cubicBezTo>
                    <a:pt x="11" y="20"/>
                    <a:pt x="15" y="17"/>
                    <a:pt x="20" y="14"/>
                  </a:cubicBezTo>
                  <a:cubicBezTo>
                    <a:pt x="24" y="12"/>
                    <a:pt x="28" y="10"/>
                    <a:pt x="30" y="6"/>
                  </a:cubicBezTo>
                  <a:cubicBezTo>
                    <a:pt x="32" y="3"/>
                    <a:pt x="29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10" name="Freeform 44">
              <a:extLst>
                <a:ext uri="{FF2B5EF4-FFF2-40B4-BE49-F238E27FC236}">
                  <a16:creationId xmlns:a16="http://schemas.microsoft.com/office/drawing/2014/main" id="{96241B87-9228-4535-804B-14410DB12301}"/>
                </a:ext>
              </a:extLst>
            </p:cNvPr>
            <p:cNvSpPr/>
            <p:nvPr/>
          </p:nvSpPr>
          <p:spPr bwMode="auto">
            <a:xfrm>
              <a:off x="5489" y="1344"/>
              <a:ext cx="69" cy="67"/>
            </a:xfrm>
            <a:custGeom>
              <a:avLst/>
              <a:gdLst>
                <a:gd name="T0" fmla="*/ 20 w 29"/>
                <a:gd name="T1" fmla="*/ 1 h 28"/>
                <a:gd name="T2" fmla="*/ 2 w 29"/>
                <a:gd name="T3" fmla="*/ 19 h 28"/>
                <a:gd name="T4" fmla="*/ 10 w 29"/>
                <a:gd name="T5" fmla="*/ 23 h 28"/>
                <a:gd name="T6" fmla="*/ 17 w 29"/>
                <a:gd name="T7" fmla="*/ 16 h 28"/>
                <a:gd name="T8" fmla="*/ 25 w 29"/>
                <a:gd name="T9" fmla="*/ 10 h 28"/>
                <a:gd name="T10" fmla="*/ 20 w 29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8">
                  <a:moveTo>
                    <a:pt x="20" y="1"/>
                  </a:moveTo>
                  <a:cubicBezTo>
                    <a:pt x="12" y="4"/>
                    <a:pt x="6" y="12"/>
                    <a:pt x="2" y="19"/>
                  </a:cubicBezTo>
                  <a:cubicBezTo>
                    <a:pt x="0" y="24"/>
                    <a:pt x="7" y="28"/>
                    <a:pt x="10" y="23"/>
                  </a:cubicBezTo>
                  <a:cubicBezTo>
                    <a:pt x="12" y="21"/>
                    <a:pt x="14" y="18"/>
                    <a:pt x="17" y="16"/>
                  </a:cubicBezTo>
                  <a:cubicBezTo>
                    <a:pt x="19" y="14"/>
                    <a:pt x="22" y="12"/>
                    <a:pt x="25" y="10"/>
                  </a:cubicBezTo>
                  <a:cubicBezTo>
                    <a:pt x="29" y="7"/>
                    <a:pt x="24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11" name="Freeform 45">
              <a:extLst>
                <a:ext uri="{FF2B5EF4-FFF2-40B4-BE49-F238E27FC236}">
                  <a16:creationId xmlns:a16="http://schemas.microsoft.com/office/drawing/2014/main" id="{0BB5CD57-328A-4DD3-B5DB-67B16A7E494B}"/>
                </a:ext>
              </a:extLst>
            </p:cNvPr>
            <p:cNvSpPr/>
            <p:nvPr/>
          </p:nvSpPr>
          <p:spPr bwMode="auto">
            <a:xfrm>
              <a:off x="5560" y="1273"/>
              <a:ext cx="55" cy="57"/>
            </a:xfrm>
            <a:custGeom>
              <a:avLst/>
              <a:gdLst>
                <a:gd name="T0" fmla="*/ 17 w 23"/>
                <a:gd name="T1" fmla="*/ 1 h 24"/>
                <a:gd name="T2" fmla="*/ 10 w 23"/>
                <a:gd name="T3" fmla="*/ 8 h 24"/>
                <a:gd name="T4" fmla="*/ 3 w 23"/>
                <a:gd name="T5" fmla="*/ 17 h 24"/>
                <a:gd name="T6" fmla="*/ 9 w 23"/>
                <a:gd name="T7" fmla="*/ 21 h 24"/>
                <a:gd name="T8" fmla="*/ 16 w 23"/>
                <a:gd name="T9" fmla="*/ 14 h 24"/>
                <a:gd name="T10" fmla="*/ 22 w 23"/>
                <a:gd name="T11" fmla="*/ 5 h 24"/>
                <a:gd name="T12" fmla="*/ 17 w 23"/>
                <a:gd name="T1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4">
                  <a:moveTo>
                    <a:pt x="17" y="1"/>
                  </a:moveTo>
                  <a:cubicBezTo>
                    <a:pt x="14" y="2"/>
                    <a:pt x="12" y="5"/>
                    <a:pt x="10" y="8"/>
                  </a:cubicBezTo>
                  <a:cubicBezTo>
                    <a:pt x="7" y="11"/>
                    <a:pt x="5" y="14"/>
                    <a:pt x="3" y="17"/>
                  </a:cubicBezTo>
                  <a:cubicBezTo>
                    <a:pt x="0" y="20"/>
                    <a:pt x="6" y="24"/>
                    <a:pt x="9" y="21"/>
                  </a:cubicBezTo>
                  <a:cubicBezTo>
                    <a:pt x="11" y="19"/>
                    <a:pt x="14" y="16"/>
                    <a:pt x="16" y="14"/>
                  </a:cubicBezTo>
                  <a:cubicBezTo>
                    <a:pt x="19" y="11"/>
                    <a:pt x="22" y="9"/>
                    <a:pt x="22" y="5"/>
                  </a:cubicBezTo>
                  <a:cubicBezTo>
                    <a:pt x="23" y="3"/>
                    <a:pt x="20" y="0"/>
                    <a:pt x="1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2" name="文本框 55">
            <a:extLst>
              <a:ext uri="{FF2B5EF4-FFF2-40B4-BE49-F238E27FC236}">
                <a16:creationId xmlns:a16="http://schemas.microsoft.com/office/drawing/2014/main" id="{16036563-4495-4848-88EC-DC51E30C0B16}"/>
              </a:ext>
            </a:extLst>
          </p:cNvPr>
          <p:cNvSpPr txBox="1"/>
          <p:nvPr/>
        </p:nvSpPr>
        <p:spPr>
          <a:xfrm>
            <a:off x="2197354" y="786915"/>
            <a:ext cx="659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solidFill>
                  <a:srgbClr val="404040"/>
                </a:solidFill>
                <a:cs typeface="+mn-ea"/>
                <a:sym typeface="+mn-lt"/>
              </a:rPr>
              <a:t>06</a:t>
            </a:r>
            <a:endParaRPr lang="zh-CN" altLang="en-US" sz="3200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0D39475-D9DB-455C-A186-E5F7DFF003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366569"/>
              </p:ext>
            </p:extLst>
          </p:nvPr>
        </p:nvGraphicFramePr>
        <p:xfrm>
          <a:off x="1730478" y="1574375"/>
          <a:ext cx="5378245" cy="22208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0283">
                  <a:extLst>
                    <a:ext uri="{9D8B030D-6E8A-4147-A177-3AD203B41FA5}">
                      <a16:colId xmlns:a16="http://schemas.microsoft.com/office/drawing/2014/main" val="3642107523"/>
                    </a:ext>
                  </a:extLst>
                </a:gridCol>
                <a:gridCol w="1877962">
                  <a:extLst>
                    <a:ext uri="{9D8B030D-6E8A-4147-A177-3AD203B41FA5}">
                      <a16:colId xmlns:a16="http://schemas.microsoft.com/office/drawing/2014/main" val="2786442208"/>
                    </a:ext>
                  </a:extLst>
                </a:gridCol>
              </a:tblGrid>
              <a:tr h="2220877">
                <a:tc>
                  <a:txBody>
                    <a:bodyPr/>
                    <a:lstStyle/>
                    <a:p>
                      <a:r>
                        <a:rPr lang="zh-CN" altLang="en-US" sz="1800" b="1" kern="1200" dirty="0">
                          <a:solidFill>
                            <a:srgbClr val="3E3A39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显示</a:t>
                      </a:r>
                      <a:r>
                        <a:rPr lang="en-GB" sz="1800" b="1" kern="1200" dirty="0">
                          <a:solidFill>
                            <a:srgbClr val="3E3A39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3D</a:t>
                      </a:r>
                      <a:r>
                        <a:rPr lang="en-GB" sz="1800" b="1" kern="12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zh-CN" altLang="en-US" sz="1800" b="1" kern="12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绘图区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800" b="1" kern="1200" dirty="0">
                          <a:solidFill>
                            <a:srgbClr val="3E3A39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「主目录」（右上角）</a:t>
                      </a:r>
                      <a:br>
                        <a:rPr lang="en-US" altLang="zh-CN" sz="1800" b="1" kern="1200" dirty="0">
                          <a:solidFill>
                            <a:srgbClr val="3E3A39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lang="en-GB" sz="1800" b="1" kern="1200" dirty="0">
                          <a:solidFill>
                            <a:srgbClr val="3E3A39"/>
                          </a:solidFill>
                          <a:effectLst/>
                          <a:latin typeface="+mn-ea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zh-CN" altLang="en-US" sz="1800" b="1" kern="1200" dirty="0">
                          <a:solidFill>
                            <a:srgbClr val="3E3A39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「视图」</a:t>
                      </a:r>
                      <a:endParaRPr lang="en-US" sz="1800" b="1" kern="1200" dirty="0">
                        <a:solidFill>
                          <a:srgbClr val="3E3A39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800" b="1" kern="1200" dirty="0">
                          <a:solidFill>
                            <a:srgbClr val="3E3A39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勾选「</a:t>
                      </a:r>
                      <a:r>
                        <a:rPr lang="en-GB" sz="1800" b="1" kern="1200" dirty="0">
                          <a:solidFill>
                            <a:srgbClr val="3E3A39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3D </a:t>
                      </a:r>
                      <a:r>
                        <a:rPr lang="zh-CN" altLang="en-US" sz="1800" b="1" kern="1200" dirty="0">
                          <a:solidFill>
                            <a:srgbClr val="3E3A39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绘图区」</a:t>
                      </a:r>
                      <a:endParaRPr lang="en-US" sz="1800" b="1" kern="1200" dirty="0">
                        <a:solidFill>
                          <a:srgbClr val="3E3A39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800" b="1" kern="1200" dirty="0">
                          <a:solidFill>
                            <a:srgbClr val="3E3A39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取消勾选「绘图区」</a:t>
                      </a:r>
                      <a:endParaRPr lang="en-US" sz="1800" b="1" kern="1200" dirty="0">
                        <a:solidFill>
                          <a:srgbClr val="3E3A39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800" b="1" kern="1200" dirty="0">
                          <a:solidFill>
                            <a:srgbClr val="3E3A39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调整视域</a:t>
                      </a:r>
                      <a:endParaRPr lang="en-US" sz="1800" b="1" kern="100" dirty="0">
                        <a:solidFill>
                          <a:srgbClr val="3E3A39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endParaRPr lang="en-GB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980404"/>
                  </a:ext>
                </a:extLst>
              </a:tr>
            </a:tbl>
          </a:graphicData>
        </a:graphic>
      </p:graphicFrame>
      <p:pic>
        <p:nvPicPr>
          <p:cNvPr id="53" name="Picture 52">
            <a:extLst>
              <a:ext uri="{FF2B5EF4-FFF2-40B4-BE49-F238E27FC236}">
                <a16:creationId xmlns:a16="http://schemas.microsoft.com/office/drawing/2014/main" id="{15B0ACEC-A587-46D9-8BEB-41BF251B0868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296" y="1574375"/>
            <a:ext cx="1273810" cy="1338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0326798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6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2495352" y="738635"/>
            <a:ext cx="3836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(a)  </a:t>
            </a:r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若 </a:t>
            </a:r>
            <a:r>
              <a:rPr lang="en-US" altLang="zh-CN" sz="24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AB </a:t>
            </a:r>
            <a:r>
              <a:rPr lang="en-US" altLang="zh-CN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=</a:t>
            </a:r>
            <a:r>
              <a:rPr lang="en-US" altLang="zh-CN" sz="24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CD </a:t>
            </a:r>
            <a:r>
              <a:rPr lang="en-US" altLang="zh-CN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=</a:t>
            </a:r>
            <a:r>
              <a:rPr lang="en-US" altLang="zh-CN" sz="24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EF </a:t>
            </a:r>
            <a:r>
              <a:rPr lang="en-US" altLang="zh-CN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= 60</a:t>
            </a:r>
            <a:r>
              <a:rPr lang="en-US" altLang="zh-CN" sz="24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cm</a:t>
            </a:r>
            <a:br>
              <a:rPr lang="en-US" altLang="zh-CN" sz="24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</a:br>
            <a:r>
              <a:rPr lang="en-US" altLang="zh-CN" sz="24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	</a:t>
            </a:r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求颁奖台的长度</a:t>
            </a:r>
            <a:r>
              <a:rPr lang="en-US" altLang="zh-CN" sz="24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HG</a:t>
            </a:r>
            <a:endParaRPr lang="zh-CN" altLang="en-US" sz="2400" i="1" spc="-15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103" name="Canvas 1">
            <a:extLst>
              <a:ext uri="{FF2B5EF4-FFF2-40B4-BE49-F238E27FC236}">
                <a16:creationId xmlns:a16="http://schemas.microsoft.com/office/drawing/2014/main" id="{3FCF528E-B0F2-46DA-8E40-E6B363D27E20}"/>
              </a:ext>
            </a:extLst>
          </p:cNvPr>
          <p:cNvGrpSpPr/>
          <p:nvPr/>
        </p:nvGrpSpPr>
        <p:grpSpPr>
          <a:xfrm>
            <a:off x="3083195" y="1715476"/>
            <a:ext cx="2977607" cy="1915795"/>
            <a:chOff x="0" y="0"/>
            <a:chExt cx="2977607" cy="1915795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B8902DFD-7D08-4242-B0B3-44FBCD482585}"/>
                </a:ext>
              </a:extLst>
            </p:cNvPr>
            <p:cNvSpPr/>
            <p:nvPr/>
          </p:nvSpPr>
          <p:spPr>
            <a:xfrm>
              <a:off x="0" y="0"/>
              <a:ext cx="2977515" cy="1915795"/>
            </a:xfrm>
            <a:prstGeom prst="rect">
              <a:avLst/>
            </a:prstGeom>
            <a:solidFill>
              <a:prstClr val="white"/>
            </a:solidFill>
          </p:spPr>
          <p:txBody>
            <a:bodyPr/>
            <a:lstStyle/>
            <a:p>
              <a:endParaRPr lang="zh-HK" altLang="en-US"/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F2A293E4-1303-426D-BE0E-C50C931CA594}"/>
                </a:ext>
              </a:extLst>
            </p:cNvPr>
            <p:cNvGrpSpPr/>
            <p:nvPr/>
          </p:nvGrpSpPr>
          <p:grpSpPr>
            <a:xfrm>
              <a:off x="36000" y="41"/>
              <a:ext cx="2941607" cy="1880692"/>
              <a:chOff x="36000" y="41"/>
              <a:chExt cx="2941607" cy="1880692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4BCA68C8-626C-4ECE-97CB-5AE8509E765A}"/>
                  </a:ext>
                </a:extLst>
              </p:cNvPr>
              <p:cNvGrpSpPr/>
              <p:nvPr/>
            </p:nvGrpSpPr>
            <p:grpSpPr>
              <a:xfrm>
                <a:off x="36000" y="41"/>
                <a:ext cx="2941607" cy="1880692"/>
                <a:chOff x="36000" y="41"/>
                <a:chExt cx="2941607" cy="1880692"/>
              </a:xfrm>
            </p:grpSpPr>
            <p:sp>
              <p:nvSpPr>
                <p:cNvPr id="109" name="Text Box 338505201">
                  <a:extLst>
                    <a:ext uri="{FF2B5EF4-FFF2-40B4-BE49-F238E27FC236}">
                      <a16:creationId xmlns:a16="http://schemas.microsoft.com/office/drawing/2014/main" id="{E1A6C68D-23B9-4BB1-9FBD-CA6DC39D2579}"/>
                    </a:ext>
                  </a:extLst>
                </p:cNvPr>
                <p:cNvSpPr txBox="1"/>
                <p:nvPr/>
              </p:nvSpPr>
              <p:spPr>
                <a:xfrm>
                  <a:off x="2673442" y="1544819"/>
                  <a:ext cx="304165" cy="33401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1200" i="1" kern="10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G</a:t>
                  </a:r>
                  <a:endParaRPr lang="en-US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0" name="Text Box 423521946">
                  <a:extLst>
                    <a:ext uri="{FF2B5EF4-FFF2-40B4-BE49-F238E27FC236}">
                      <a16:creationId xmlns:a16="http://schemas.microsoft.com/office/drawing/2014/main" id="{52558757-727D-4729-B2FE-A7EF0EA60576}"/>
                    </a:ext>
                  </a:extLst>
                </p:cNvPr>
                <p:cNvSpPr txBox="1"/>
                <p:nvPr/>
              </p:nvSpPr>
              <p:spPr>
                <a:xfrm>
                  <a:off x="1048006" y="41"/>
                  <a:ext cx="282575" cy="33401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1200" i="1" kern="10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B</a:t>
                  </a:r>
                  <a:endParaRPr lang="en-US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1" name="Text Box 2137778703">
                  <a:extLst>
                    <a:ext uri="{FF2B5EF4-FFF2-40B4-BE49-F238E27FC236}">
                      <a16:creationId xmlns:a16="http://schemas.microsoft.com/office/drawing/2014/main" id="{D6E23045-E965-480A-B17D-62C0EBC7EA46}"/>
                    </a:ext>
                  </a:extLst>
                </p:cNvPr>
                <p:cNvSpPr txBox="1"/>
                <p:nvPr/>
              </p:nvSpPr>
              <p:spPr>
                <a:xfrm>
                  <a:off x="2670772" y="1029052"/>
                  <a:ext cx="282575" cy="33401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1200" i="1" kern="10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F</a:t>
                  </a:r>
                  <a:endParaRPr lang="en-US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2" name="Text Box 108794103">
                  <a:extLst>
                    <a:ext uri="{FF2B5EF4-FFF2-40B4-BE49-F238E27FC236}">
                      <a16:creationId xmlns:a16="http://schemas.microsoft.com/office/drawing/2014/main" id="{A72E0252-52EF-4442-B544-A54070CFB175}"/>
                    </a:ext>
                  </a:extLst>
                </p:cNvPr>
                <p:cNvSpPr txBox="1"/>
                <p:nvPr/>
              </p:nvSpPr>
              <p:spPr>
                <a:xfrm>
                  <a:off x="1677820" y="1059288"/>
                  <a:ext cx="282575" cy="33401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1200" i="1" kern="10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E</a:t>
                  </a:r>
                  <a:endParaRPr lang="en-US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3" name="Text Box 1740837186">
                  <a:extLst>
                    <a:ext uri="{FF2B5EF4-FFF2-40B4-BE49-F238E27FC236}">
                      <a16:creationId xmlns:a16="http://schemas.microsoft.com/office/drawing/2014/main" id="{6375894D-E2A0-4AE1-A0C1-EA51C8B40724}"/>
                    </a:ext>
                  </a:extLst>
                </p:cNvPr>
                <p:cNvSpPr txBox="1"/>
                <p:nvPr/>
              </p:nvSpPr>
              <p:spPr>
                <a:xfrm>
                  <a:off x="53586" y="659"/>
                  <a:ext cx="282575" cy="33401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1200" i="1" kern="10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A</a:t>
                  </a:r>
                  <a:endParaRPr lang="en-US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4" name="Text Box 1036854740">
                  <a:extLst>
                    <a:ext uri="{FF2B5EF4-FFF2-40B4-BE49-F238E27FC236}">
                      <a16:creationId xmlns:a16="http://schemas.microsoft.com/office/drawing/2014/main" id="{94A2B32F-23AA-4FEC-BE73-F5DAD50D26E6}"/>
                    </a:ext>
                  </a:extLst>
                </p:cNvPr>
                <p:cNvSpPr txBox="1"/>
                <p:nvPr/>
              </p:nvSpPr>
              <p:spPr>
                <a:xfrm>
                  <a:off x="856658" y="547248"/>
                  <a:ext cx="291465" cy="33401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1200" i="1" kern="10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C</a:t>
                  </a:r>
                  <a:endParaRPr lang="en-US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EDD0E0C0-A839-4E52-8683-40A8FEBFC1A8}"/>
                    </a:ext>
                  </a:extLst>
                </p:cNvPr>
                <p:cNvSpPr/>
                <p:nvPr/>
              </p:nvSpPr>
              <p:spPr>
                <a:xfrm rot="10800000">
                  <a:off x="295002" y="167989"/>
                  <a:ext cx="2425720" cy="1542507"/>
                </a:xfrm>
                <a:custGeom>
                  <a:avLst/>
                  <a:gdLst>
                    <a:gd name="connsiteX0" fmla="*/ 0 w 348846"/>
                    <a:gd name="connsiteY0" fmla="*/ 0 h 301276"/>
                    <a:gd name="connsiteX1" fmla="*/ 348846 w 348846"/>
                    <a:gd name="connsiteY1" fmla="*/ 0 h 301276"/>
                    <a:gd name="connsiteX2" fmla="*/ 348846 w 348846"/>
                    <a:gd name="connsiteY2" fmla="*/ 301276 h 301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48846" h="301276">
                      <a:moveTo>
                        <a:pt x="0" y="0"/>
                      </a:moveTo>
                      <a:lnTo>
                        <a:pt x="348846" y="0"/>
                      </a:lnTo>
                      <a:lnTo>
                        <a:pt x="348846" y="301276"/>
                      </a:ln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CCC02726-82F4-43BC-9CAA-AA6B4BEA5112}"/>
                    </a:ext>
                  </a:extLst>
                </p:cNvPr>
                <p:cNvGrpSpPr/>
                <p:nvPr/>
              </p:nvGrpSpPr>
              <p:grpSpPr>
                <a:xfrm rot="5400000">
                  <a:off x="638980" y="152885"/>
                  <a:ext cx="86837" cy="29537"/>
                  <a:chOff x="842916" y="917710"/>
                  <a:chExt cx="72000" cy="29537"/>
                </a:xfrm>
              </p:grpSpPr>
              <p:cxnSp>
                <p:nvCxnSpPr>
                  <p:cNvPr id="135" name="Straight Connector 134">
                    <a:extLst>
                      <a:ext uri="{FF2B5EF4-FFF2-40B4-BE49-F238E27FC236}">
                        <a16:creationId xmlns:a16="http://schemas.microsoft.com/office/drawing/2014/main" id="{3EA4A810-5086-44DF-9A38-DD5AA711E28D}"/>
                      </a:ext>
                    </a:extLst>
                  </p:cNvPr>
                  <p:cNvCxnSpPr/>
                  <p:nvPr/>
                </p:nvCxnSpPr>
                <p:spPr>
                  <a:xfrm>
                    <a:off x="842916" y="917710"/>
                    <a:ext cx="72000" cy="0"/>
                  </a:xfrm>
                  <a:prstGeom prst="line">
                    <a:avLst/>
                  </a:prstGeom>
                  <a:ln w="952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Straight Connector 135">
                    <a:extLst>
                      <a:ext uri="{FF2B5EF4-FFF2-40B4-BE49-F238E27FC236}">
                        <a16:creationId xmlns:a16="http://schemas.microsoft.com/office/drawing/2014/main" id="{9FC42C32-39E8-46C1-BB78-E1C8694723B6}"/>
                      </a:ext>
                    </a:extLst>
                  </p:cNvPr>
                  <p:cNvCxnSpPr/>
                  <p:nvPr/>
                </p:nvCxnSpPr>
                <p:spPr>
                  <a:xfrm>
                    <a:off x="842916" y="947247"/>
                    <a:ext cx="72000" cy="0"/>
                  </a:xfrm>
                  <a:prstGeom prst="line">
                    <a:avLst/>
                  </a:prstGeom>
                  <a:ln w="952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F3A1FFBC-013C-4C5E-B210-91E9ABA0D449}"/>
                    </a:ext>
                  </a:extLst>
                </p:cNvPr>
                <p:cNvSpPr/>
                <p:nvPr/>
              </p:nvSpPr>
              <p:spPr>
                <a:xfrm>
                  <a:off x="983712" y="170112"/>
                  <a:ext cx="108773" cy="108532"/>
                </a:xfrm>
                <a:custGeom>
                  <a:avLst/>
                  <a:gdLst>
                    <a:gd name="connsiteX0" fmla="*/ 0 w 90188"/>
                    <a:gd name="connsiteY0" fmla="*/ 0 h 80167"/>
                    <a:gd name="connsiteX1" fmla="*/ 0 w 90188"/>
                    <a:gd name="connsiteY1" fmla="*/ 80167 h 80167"/>
                    <a:gd name="connsiteX2" fmla="*/ 90188 w 90188"/>
                    <a:gd name="connsiteY2" fmla="*/ 80167 h 80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0188" h="80167">
                      <a:moveTo>
                        <a:pt x="0" y="0"/>
                      </a:moveTo>
                      <a:lnTo>
                        <a:pt x="0" y="80167"/>
                      </a:lnTo>
                      <a:lnTo>
                        <a:pt x="90188" y="80167"/>
                      </a:lnTo>
                    </a:path>
                  </a:pathLst>
                </a:cu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A97B78EC-5C33-4A19-A5E7-A915935BC6F0}"/>
                    </a:ext>
                  </a:extLst>
                </p:cNvPr>
                <p:cNvSpPr/>
                <p:nvPr/>
              </p:nvSpPr>
              <p:spPr>
                <a:xfrm>
                  <a:off x="1796613" y="686180"/>
                  <a:ext cx="108773" cy="108532"/>
                </a:xfrm>
                <a:custGeom>
                  <a:avLst/>
                  <a:gdLst>
                    <a:gd name="connsiteX0" fmla="*/ 0 w 90188"/>
                    <a:gd name="connsiteY0" fmla="*/ 0 h 80167"/>
                    <a:gd name="connsiteX1" fmla="*/ 0 w 90188"/>
                    <a:gd name="connsiteY1" fmla="*/ 80167 h 80167"/>
                    <a:gd name="connsiteX2" fmla="*/ 90188 w 90188"/>
                    <a:gd name="connsiteY2" fmla="*/ 80167 h 80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0188" h="80167">
                      <a:moveTo>
                        <a:pt x="0" y="0"/>
                      </a:moveTo>
                      <a:lnTo>
                        <a:pt x="0" y="80167"/>
                      </a:lnTo>
                      <a:lnTo>
                        <a:pt x="90188" y="80167"/>
                      </a:lnTo>
                    </a:path>
                  </a:pathLst>
                </a:cu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: Shape 118">
                  <a:extLst>
                    <a:ext uri="{FF2B5EF4-FFF2-40B4-BE49-F238E27FC236}">
                      <a16:creationId xmlns:a16="http://schemas.microsoft.com/office/drawing/2014/main" id="{2642B442-B793-41B3-8860-5108F371F9FB}"/>
                    </a:ext>
                  </a:extLst>
                </p:cNvPr>
                <p:cNvSpPr/>
                <p:nvPr/>
              </p:nvSpPr>
              <p:spPr>
                <a:xfrm>
                  <a:off x="2606246" y="1197854"/>
                  <a:ext cx="108773" cy="108532"/>
                </a:xfrm>
                <a:custGeom>
                  <a:avLst/>
                  <a:gdLst>
                    <a:gd name="connsiteX0" fmla="*/ 0 w 90188"/>
                    <a:gd name="connsiteY0" fmla="*/ 0 h 80167"/>
                    <a:gd name="connsiteX1" fmla="*/ 0 w 90188"/>
                    <a:gd name="connsiteY1" fmla="*/ 80167 h 80167"/>
                    <a:gd name="connsiteX2" fmla="*/ 90188 w 90188"/>
                    <a:gd name="connsiteY2" fmla="*/ 80167 h 80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0188" h="80167">
                      <a:moveTo>
                        <a:pt x="0" y="0"/>
                      </a:moveTo>
                      <a:lnTo>
                        <a:pt x="0" y="80167"/>
                      </a:lnTo>
                      <a:lnTo>
                        <a:pt x="90188" y="80167"/>
                      </a:lnTo>
                    </a:path>
                  </a:pathLst>
                </a:cu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id="{684D90CA-B1C1-4611-803E-DF4FB5B0EFC8}"/>
                    </a:ext>
                  </a:extLst>
                </p:cNvPr>
                <p:cNvSpPr/>
                <p:nvPr/>
              </p:nvSpPr>
              <p:spPr>
                <a:xfrm rot="10800000">
                  <a:off x="1102912" y="569701"/>
                  <a:ext cx="108773" cy="108532"/>
                </a:xfrm>
                <a:custGeom>
                  <a:avLst/>
                  <a:gdLst>
                    <a:gd name="connsiteX0" fmla="*/ 0 w 90188"/>
                    <a:gd name="connsiteY0" fmla="*/ 0 h 80167"/>
                    <a:gd name="connsiteX1" fmla="*/ 0 w 90188"/>
                    <a:gd name="connsiteY1" fmla="*/ 80167 h 80167"/>
                    <a:gd name="connsiteX2" fmla="*/ 90188 w 90188"/>
                    <a:gd name="connsiteY2" fmla="*/ 80167 h 80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0188" h="80167">
                      <a:moveTo>
                        <a:pt x="0" y="0"/>
                      </a:moveTo>
                      <a:lnTo>
                        <a:pt x="0" y="80167"/>
                      </a:lnTo>
                      <a:lnTo>
                        <a:pt x="90188" y="80167"/>
                      </a:lnTo>
                    </a:path>
                  </a:pathLst>
                </a:cu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A9B7874D-6512-49CB-9980-2661260E9078}"/>
                    </a:ext>
                  </a:extLst>
                </p:cNvPr>
                <p:cNvSpPr/>
                <p:nvPr/>
              </p:nvSpPr>
              <p:spPr>
                <a:xfrm rot="10800000">
                  <a:off x="1916027" y="1083528"/>
                  <a:ext cx="108773" cy="108532"/>
                </a:xfrm>
                <a:custGeom>
                  <a:avLst/>
                  <a:gdLst>
                    <a:gd name="connsiteX0" fmla="*/ 0 w 90188"/>
                    <a:gd name="connsiteY0" fmla="*/ 0 h 80167"/>
                    <a:gd name="connsiteX1" fmla="*/ 0 w 90188"/>
                    <a:gd name="connsiteY1" fmla="*/ 80167 h 80167"/>
                    <a:gd name="connsiteX2" fmla="*/ 90188 w 90188"/>
                    <a:gd name="connsiteY2" fmla="*/ 80167 h 80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0188" h="80167">
                      <a:moveTo>
                        <a:pt x="0" y="0"/>
                      </a:moveTo>
                      <a:lnTo>
                        <a:pt x="0" y="80167"/>
                      </a:lnTo>
                      <a:lnTo>
                        <a:pt x="90188" y="80167"/>
                      </a:lnTo>
                    </a:path>
                  </a:pathLst>
                </a:cu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4C042C20-EFEA-4087-B3B6-F94597157F0E}"/>
                    </a:ext>
                  </a:extLst>
                </p:cNvPr>
                <p:cNvSpPr/>
                <p:nvPr/>
              </p:nvSpPr>
              <p:spPr>
                <a:xfrm rot="5400000">
                  <a:off x="2605247" y="1597631"/>
                  <a:ext cx="108759" cy="108546"/>
                </a:xfrm>
                <a:custGeom>
                  <a:avLst/>
                  <a:gdLst>
                    <a:gd name="connsiteX0" fmla="*/ 0 w 90188"/>
                    <a:gd name="connsiteY0" fmla="*/ 0 h 80167"/>
                    <a:gd name="connsiteX1" fmla="*/ 0 w 90188"/>
                    <a:gd name="connsiteY1" fmla="*/ 80167 h 80167"/>
                    <a:gd name="connsiteX2" fmla="*/ 90188 w 90188"/>
                    <a:gd name="connsiteY2" fmla="*/ 80167 h 80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0188" h="80167">
                      <a:moveTo>
                        <a:pt x="0" y="0"/>
                      </a:moveTo>
                      <a:lnTo>
                        <a:pt x="0" y="80167"/>
                      </a:lnTo>
                      <a:lnTo>
                        <a:pt x="90188" y="80167"/>
                      </a:lnTo>
                    </a:path>
                  </a:pathLst>
                </a:cu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Text Box 1626638327">
                  <a:extLst>
                    <a:ext uri="{FF2B5EF4-FFF2-40B4-BE49-F238E27FC236}">
                      <a16:creationId xmlns:a16="http://schemas.microsoft.com/office/drawing/2014/main" id="{4A5DC646-995F-44A6-87C3-AC7B98DBE79F}"/>
                    </a:ext>
                  </a:extLst>
                </p:cNvPr>
                <p:cNvSpPr txBox="1"/>
                <p:nvPr/>
              </p:nvSpPr>
              <p:spPr>
                <a:xfrm>
                  <a:off x="469973" y="81697"/>
                  <a:ext cx="421005" cy="71790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3600" b="1" kern="100" dirty="0">
                      <a:ln w="11113" cap="flat" cmpd="sng" algn="ctr">
                        <a:solidFill>
                          <a:srgbClr val="ED7D31"/>
                        </a:solidFill>
                        <a:prstDash val="solid"/>
                        <a:round/>
                      </a:ln>
                      <a:solidFill>
                        <a:srgbClr val="F7CAAC"/>
                      </a:solidFill>
                      <a:effectLst/>
                      <a:latin typeface="Calibri" panose="020F0502020204030204" pitchFamily="34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1</a:t>
                  </a:r>
                  <a:endParaRPr lang="en-US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4" name="Text Box 613448182">
                  <a:extLst>
                    <a:ext uri="{FF2B5EF4-FFF2-40B4-BE49-F238E27FC236}">
                      <a16:creationId xmlns:a16="http://schemas.microsoft.com/office/drawing/2014/main" id="{F1B4672F-7FC1-41D7-89B4-32A55DF2BB5A}"/>
                    </a:ext>
                  </a:extLst>
                </p:cNvPr>
                <p:cNvSpPr txBox="1"/>
                <p:nvPr/>
              </p:nvSpPr>
              <p:spPr>
                <a:xfrm>
                  <a:off x="1297359" y="583996"/>
                  <a:ext cx="421005" cy="71755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3600" b="1" kern="100" dirty="0">
                      <a:ln w="11113" cap="flat" cmpd="sng" algn="ctr">
                        <a:solidFill>
                          <a:srgbClr val="ED7D31"/>
                        </a:solidFill>
                        <a:prstDash val="solid"/>
                        <a:round/>
                      </a:ln>
                      <a:solidFill>
                        <a:srgbClr val="F7CAAC"/>
                      </a:solidFill>
                      <a:effectLst/>
                      <a:latin typeface="Calibri" panose="020F0502020204030204" pitchFamily="34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2</a:t>
                  </a:r>
                  <a:endParaRPr lang="en-US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5" name="Text Box 696873245">
                  <a:extLst>
                    <a:ext uri="{FF2B5EF4-FFF2-40B4-BE49-F238E27FC236}">
                      <a16:creationId xmlns:a16="http://schemas.microsoft.com/office/drawing/2014/main" id="{6E29B9F5-AE14-4B38-919E-D2A0CAEC45F0}"/>
                    </a:ext>
                  </a:extLst>
                </p:cNvPr>
                <p:cNvSpPr txBox="1"/>
                <p:nvPr/>
              </p:nvSpPr>
              <p:spPr>
                <a:xfrm>
                  <a:off x="2098698" y="1106561"/>
                  <a:ext cx="421005" cy="71755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3600" b="1" kern="100" dirty="0">
                      <a:ln w="11113" cap="flat" cmpd="sng" algn="ctr">
                        <a:solidFill>
                          <a:srgbClr val="ED7D31"/>
                        </a:solidFill>
                        <a:prstDash val="solid"/>
                        <a:round/>
                      </a:ln>
                      <a:solidFill>
                        <a:srgbClr val="F7CAAC"/>
                      </a:solidFill>
                      <a:effectLst/>
                      <a:latin typeface="Calibri" panose="020F0502020204030204" pitchFamily="34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3</a:t>
                  </a:r>
                  <a:endParaRPr lang="en-US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6" name="Text Box 681246546">
                  <a:extLst>
                    <a:ext uri="{FF2B5EF4-FFF2-40B4-BE49-F238E27FC236}">
                      <a16:creationId xmlns:a16="http://schemas.microsoft.com/office/drawing/2014/main" id="{CF3A7700-DAA6-4714-9C37-40AD13FDBCF8}"/>
                    </a:ext>
                  </a:extLst>
                </p:cNvPr>
                <p:cNvSpPr txBox="1"/>
                <p:nvPr/>
              </p:nvSpPr>
              <p:spPr>
                <a:xfrm>
                  <a:off x="1862672" y="513400"/>
                  <a:ext cx="299720" cy="33401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1200" i="1" kern="10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D</a:t>
                  </a:r>
                  <a:endParaRPr lang="en-US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27" name="Group 126">
                  <a:extLst>
                    <a:ext uri="{FF2B5EF4-FFF2-40B4-BE49-F238E27FC236}">
                      <a16:creationId xmlns:a16="http://schemas.microsoft.com/office/drawing/2014/main" id="{E0D2773F-D0D8-4C2C-A94D-AED15A6F1950}"/>
                    </a:ext>
                  </a:extLst>
                </p:cNvPr>
                <p:cNvGrpSpPr/>
                <p:nvPr/>
              </p:nvGrpSpPr>
              <p:grpSpPr>
                <a:xfrm rot="5400000">
                  <a:off x="1462082" y="666690"/>
                  <a:ext cx="86360" cy="29541"/>
                  <a:chOff x="-25400" y="25400"/>
                  <a:chExt cx="72000" cy="29541"/>
                </a:xfrm>
              </p:grpSpPr>
              <p:cxnSp>
                <p:nvCxnSpPr>
                  <p:cNvPr id="133" name="Straight Connector 132">
                    <a:extLst>
                      <a:ext uri="{FF2B5EF4-FFF2-40B4-BE49-F238E27FC236}">
                        <a16:creationId xmlns:a16="http://schemas.microsoft.com/office/drawing/2014/main" id="{8C78E1FE-B2AE-4C57-A3F3-48BDCA924C8A}"/>
                      </a:ext>
                    </a:extLst>
                  </p:cNvPr>
                  <p:cNvCxnSpPr/>
                  <p:nvPr/>
                </p:nvCxnSpPr>
                <p:spPr>
                  <a:xfrm>
                    <a:off x="-25400" y="25400"/>
                    <a:ext cx="72000" cy="0"/>
                  </a:xfrm>
                  <a:prstGeom prst="line">
                    <a:avLst/>
                  </a:prstGeom>
                  <a:ln w="952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Straight Connector 133">
                    <a:extLst>
                      <a:ext uri="{FF2B5EF4-FFF2-40B4-BE49-F238E27FC236}">
                        <a16:creationId xmlns:a16="http://schemas.microsoft.com/office/drawing/2014/main" id="{F45FFE69-139B-4395-8AB1-6ADCCEC1EF19}"/>
                      </a:ext>
                    </a:extLst>
                  </p:cNvPr>
                  <p:cNvCxnSpPr/>
                  <p:nvPr/>
                </p:nvCxnSpPr>
                <p:spPr>
                  <a:xfrm>
                    <a:off x="-25400" y="54941"/>
                    <a:ext cx="72000" cy="0"/>
                  </a:xfrm>
                  <a:prstGeom prst="line">
                    <a:avLst/>
                  </a:prstGeom>
                  <a:ln w="952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8" name="Group 127">
                  <a:extLst>
                    <a:ext uri="{FF2B5EF4-FFF2-40B4-BE49-F238E27FC236}">
                      <a16:creationId xmlns:a16="http://schemas.microsoft.com/office/drawing/2014/main" id="{C98349AE-B08C-4453-84AF-4B6688DA2C36}"/>
                    </a:ext>
                  </a:extLst>
                </p:cNvPr>
                <p:cNvGrpSpPr/>
                <p:nvPr/>
              </p:nvGrpSpPr>
              <p:grpSpPr>
                <a:xfrm rot="5400000">
                  <a:off x="2274302" y="1179136"/>
                  <a:ext cx="86360" cy="29541"/>
                  <a:chOff x="-25400" y="25400"/>
                  <a:chExt cx="72000" cy="29541"/>
                </a:xfrm>
              </p:grpSpPr>
              <p:cxnSp>
                <p:nvCxnSpPr>
                  <p:cNvPr id="131" name="Straight Connector 130">
                    <a:extLst>
                      <a:ext uri="{FF2B5EF4-FFF2-40B4-BE49-F238E27FC236}">
                        <a16:creationId xmlns:a16="http://schemas.microsoft.com/office/drawing/2014/main" id="{E1A92C56-D620-41A7-BEF2-848CC7F76C44}"/>
                      </a:ext>
                    </a:extLst>
                  </p:cNvPr>
                  <p:cNvCxnSpPr/>
                  <p:nvPr/>
                </p:nvCxnSpPr>
                <p:spPr>
                  <a:xfrm>
                    <a:off x="-25400" y="25400"/>
                    <a:ext cx="72000" cy="0"/>
                  </a:xfrm>
                  <a:prstGeom prst="line">
                    <a:avLst/>
                  </a:prstGeom>
                  <a:ln w="952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Straight Connector 131">
                    <a:extLst>
                      <a:ext uri="{FF2B5EF4-FFF2-40B4-BE49-F238E27FC236}">
                        <a16:creationId xmlns:a16="http://schemas.microsoft.com/office/drawing/2014/main" id="{136F77A4-CF74-4955-A980-5E1FF069619D}"/>
                      </a:ext>
                    </a:extLst>
                  </p:cNvPr>
                  <p:cNvCxnSpPr/>
                  <p:nvPr/>
                </p:nvCxnSpPr>
                <p:spPr>
                  <a:xfrm>
                    <a:off x="-25400" y="54941"/>
                    <a:ext cx="72000" cy="0"/>
                  </a:xfrm>
                  <a:prstGeom prst="line">
                    <a:avLst/>
                  </a:prstGeom>
                  <a:ln w="952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9" name="Text Box 708758890">
                  <a:extLst>
                    <a:ext uri="{FF2B5EF4-FFF2-40B4-BE49-F238E27FC236}">
                      <a16:creationId xmlns:a16="http://schemas.microsoft.com/office/drawing/2014/main" id="{04472EDD-55E8-4E68-A397-F4CD85987337}"/>
                    </a:ext>
                  </a:extLst>
                </p:cNvPr>
                <p:cNvSpPr txBox="1"/>
                <p:nvPr/>
              </p:nvSpPr>
              <p:spPr>
                <a:xfrm>
                  <a:off x="36000" y="1546723"/>
                  <a:ext cx="299720" cy="33401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1200" i="1" kern="10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H</a:t>
                  </a:r>
                  <a:endParaRPr lang="en-US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1B533A4C-404A-4B27-9BD6-3CDD9F4BF5BA}"/>
                    </a:ext>
                  </a:extLst>
                </p:cNvPr>
                <p:cNvSpPr/>
                <p:nvPr/>
              </p:nvSpPr>
              <p:spPr>
                <a:xfrm>
                  <a:off x="288266" y="166237"/>
                  <a:ext cx="2428920" cy="1549514"/>
                </a:xfrm>
                <a:custGeom>
                  <a:avLst/>
                  <a:gdLst>
                    <a:gd name="connsiteX0" fmla="*/ 0 w 1934307"/>
                    <a:gd name="connsiteY0" fmla="*/ 0 h 1549514"/>
                    <a:gd name="connsiteX1" fmla="*/ 643390 w 1934307"/>
                    <a:gd name="connsiteY1" fmla="*/ 0 h 1549514"/>
                    <a:gd name="connsiteX2" fmla="*/ 643390 w 1934307"/>
                    <a:gd name="connsiteY2" fmla="*/ 515125 h 1549514"/>
                    <a:gd name="connsiteX3" fmla="*/ 1290917 w 1934307"/>
                    <a:gd name="connsiteY3" fmla="*/ 515125 h 1549514"/>
                    <a:gd name="connsiteX4" fmla="*/ 1290917 w 1934307"/>
                    <a:gd name="connsiteY4" fmla="*/ 1028182 h 1549514"/>
                    <a:gd name="connsiteX5" fmla="*/ 1934307 w 1934307"/>
                    <a:gd name="connsiteY5" fmla="*/ 1028182 h 1549514"/>
                    <a:gd name="connsiteX6" fmla="*/ 1934307 w 1934307"/>
                    <a:gd name="connsiteY6" fmla="*/ 1549514 h 15495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34307" h="1549514">
                      <a:moveTo>
                        <a:pt x="0" y="0"/>
                      </a:moveTo>
                      <a:lnTo>
                        <a:pt x="643390" y="0"/>
                      </a:lnTo>
                      <a:lnTo>
                        <a:pt x="643390" y="515125"/>
                      </a:lnTo>
                      <a:lnTo>
                        <a:pt x="1290917" y="515125"/>
                      </a:lnTo>
                      <a:lnTo>
                        <a:pt x="1290917" y="1028182"/>
                      </a:lnTo>
                      <a:lnTo>
                        <a:pt x="1934307" y="1028182"/>
                      </a:lnTo>
                      <a:lnTo>
                        <a:pt x="1934307" y="1549514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E9A49FD0-CC22-4CB3-9250-2E5952B3BC2E}"/>
                  </a:ext>
                </a:extLst>
              </p:cNvPr>
              <p:cNvSpPr/>
              <p:nvPr/>
            </p:nvSpPr>
            <p:spPr>
              <a:xfrm rot="16200000">
                <a:off x="297858" y="167645"/>
                <a:ext cx="108585" cy="107950"/>
              </a:xfrm>
              <a:custGeom>
                <a:avLst/>
                <a:gdLst>
                  <a:gd name="connsiteX0" fmla="*/ 0 w 90188"/>
                  <a:gd name="connsiteY0" fmla="*/ 0 h 80167"/>
                  <a:gd name="connsiteX1" fmla="*/ 0 w 90188"/>
                  <a:gd name="connsiteY1" fmla="*/ 80167 h 80167"/>
                  <a:gd name="connsiteX2" fmla="*/ 90188 w 90188"/>
                  <a:gd name="connsiteY2" fmla="*/ 80167 h 80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188" h="80167">
                    <a:moveTo>
                      <a:pt x="0" y="0"/>
                    </a:moveTo>
                    <a:lnTo>
                      <a:pt x="0" y="80167"/>
                    </a:lnTo>
                    <a:lnTo>
                      <a:pt x="90188" y="80167"/>
                    </a:lnTo>
                  </a:path>
                </a:pathLst>
              </a:cu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28054193-7A52-4B8B-A4E1-C931858D0A55}"/>
                  </a:ext>
                </a:extLst>
              </p:cNvPr>
              <p:cNvSpPr/>
              <p:nvPr/>
            </p:nvSpPr>
            <p:spPr>
              <a:xfrm rot="10800000">
                <a:off x="297797" y="1598276"/>
                <a:ext cx="108585" cy="107950"/>
              </a:xfrm>
              <a:custGeom>
                <a:avLst/>
                <a:gdLst>
                  <a:gd name="connsiteX0" fmla="*/ 0 w 90188"/>
                  <a:gd name="connsiteY0" fmla="*/ 0 h 80167"/>
                  <a:gd name="connsiteX1" fmla="*/ 0 w 90188"/>
                  <a:gd name="connsiteY1" fmla="*/ 80167 h 80167"/>
                  <a:gd name="connsiteX2" fmla="*/ 90188 w 90188"/>
                  <a:gd name="connsiteY2" fmla="*/ 80167 h 80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188" h="80167">
                    <a:moveTo>
                      <a:pt x="0" y="0"/>
                    </a:moveTo>
                    <a:lnTo>
                      <a:pt x="0" y="80167"/>
                    </a:lnTo>
                    <a:lnTo>
                      <a:pt x="90188" y="80167"/>
                    </a:lnTo>
                  </a:path>
                </a:pathLst>
              </a:cu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95E482-A3A4-443A-8BAE-1C455CEB5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804607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6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A4475-52A4-46BD-BBC0-8590F16F3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50</a:t>
            </a:fld>
            <a:endParaRPr lang="zh-CN" altLang="en-US" dirty="0"/>
          </a:p>
        </p:txBody>
      </p:sp>
      <p:grpSp>
        <p:nvGrpSpPr>
          <p:cNvPr id="70" name="Group 4">
            <a:extLst>
              <a:ext uri="{FF2B5EF4-FFF2-40B4-BE49-F238E27FC236}">
                <a16:creationId xmlns:a16="http://schemas.microsoft.com/office/drawing/2014/main" id="{553410CF-182D-4AFA-8636-084A5C086FF9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1860444" y="767704"/>
            <a:ext cx="1133478" cy="621619"/>
            <a:chOff x="3326" y="771"/>
            <a:chExt cx="2348" cy="95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1" name="Freeform 5">
              <a:extLst>
                <a:ext uri="{FF2B5EF4-FFF2-40B4-BE49-F238E27FC236}">
                  <a16:creationId xmlns:a16="http://schemas.microsoft.com/office/drawing/2014/main" id="{9997A38E-3E88-44C2-9F16-3772F434CC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6" y="771"/>
              <a:ext cx="2348" cy="954"/>
            </a:xfrm>
            <a:custGeom>
              <a:avLst/>
              <a:gdLst>
                <a:gd name="T0" fmla="*/ 969 w 991"/>
                <a:gd name="T1" fmla="*/ 166 h 401"/>
                <a:gd name="T2" fmla="*/ 911 w 991"/>
                <a:gd name="T3" fmla="*/ 115 h 401"/>
                <a:gd name="T4" fmla="*/ 851 w 991"/>
                <a:gd name="T5" fmla="*/ 67 h 401"/>
                <a:gd name="T6" fmla="*/ 780 w 991"/>
                <a:gd name="T7" fmla="*/ 16 h 401"/>
                <a:gd name="T8" fmla="*/ 774 w 991"/>
                <a:gd name="T9" fmla="*/ 17 h 401"/>
                <a:gd name="T10" fmla="*/ 770 w 991"/>
                <a:gd name="T11" fmla="*/ 16 h 401"/>
                <a:gd name="T12" fmla="*/ 354 w 991"/>
                <a:gd name="T13" fmla="*/ 3 h 401"/>
                <a:gd name="T14" fmla="*/ 149 w 991"/>
                <a:gd name="T15" fmla="*/ 2 h 401"/>
                <a:gd name="T16" fmla="*/ 44 w 991"/>
                <a:gd name="T17" fmla="*/ 3 h 401"/>
                <a:gd name="T18" fmla="*/ 9 w 991"/>
                <a:gd name="T19" fmla="*/ 34 h 401"/>
                <a:gd name="T20" fmla="*/ 6 w 991"/>
                <a:gd name="T21" fmla="*/ 38 h 401"/>
                <a:gd name="T22" fmla="*/ 3 w 991"/>
                <a:gd name="T23" fmla="*/ 263 h 401"/>
                <a:gd name="T24" fmla="*/ 2 w 991"/>
                <a:gd name="T25" fmla="*/ 319 h 401"/>
                <a:gd name="T26" fmla="*/ 4 w 991"/>
                <a:gd name="T27" fmla="*/ 363 h 401"/>
                <a:gd name="T28" fmla="*/ 63 w 991"/>
                <a:gd name="T29" fmla="*/ 388 h 401"/>
                <a:gd name="T30" fmla="*/ 514 w 991"/>
                <a:gd name="T31" fmla="*/ 399 h 401"/>
                <a:gd name="T32" fmla="*/ 768 w 991"/>
                <a:gd name="T33" fmla="*/ 392 h 401"/>
                <a:gd name="T34" fmla="*/ 772 w 991"/>
                <a:gd name="T35" fmla="*/ 391 h 401"/>
                <a:gd name="T36" fmla="*/ 778 w 991"/>
                <a:gd name="T37" fmla="*/ 391 h 401"/>
                <a:gd name="T38" fmla="*/ 901 w 991"/>
                <a:gd name="T39" fmla="*/ 317 h 401"/>
                <a:gd name="T40" fmla="*/ 952 w 991"/>
                <a:gd name="T41" fmla="*/ 270 h 401"/>
                <a:gd name="T42" fmla="*/ 987 w 991"/>
                <a:gd name="T43" fmla="*/ 214 h 401"/>
                <a:gd name="T44" fmla="*/ 969 w 991"/>
                <a:gd name="T45" fmla="*/ 166 h 401"/>
                <a:gd name="T46" fmla="*/ 970 w 991"/>
                <a:gd name="T47" fmla="*/ 222 h 401"/>
                <a:gd name="T48" fmla="*/ 879 w 991"/>
                <a:gd name="T49" fmla="*/ 316 h 401"/>
                <a:gd name="T50" fmla="*/ 772 w 991"/>
                <a:gd name="T51" fmla="*/ 380 h 401"/>
                <a:gd name="T52" fmla="*/ 771 w 991"/>
                <a:gd name="T53" fmla="*/ 380 h 401"/>
                <a:gd name="T54" fmla="*/ 768 w 991"/>
                <a:gd name="T55" fmla="*/ 379 h 401"/>
                <a:gd name="T56" fmla="*/ 349 w 991"/>
                <a:gd name="T57" fmla="*/ 386 h 401"/>
                <a:gd name="T58" fmla="*/ 142 w 991"/>
                <a:gd name="T59" fmla="*/ 380 h 401"/>
                <a:gd name="T60" fmla="*/ 38 w 991"/>
                <a:gd name="T61" fmla="*/ 374 h 401"/>
                <a:gd name="T62" fmla="*/ 14 w 991"/>
                <a:gd name="T63" fmla="*/ 329 h 401"/>
                <a:gd name="T64" fmla="*/ 15 w 991"/>
                <a:gd name="T65" fmla="*/ 276 h 401"/>
                <a:gd name="T66" fmla="*/ 14 w 991"/>
                <a:gd name="T67" fmla="*/ 38 h 401"/>
                <a:gd name="T68" fmla="*/ 14 w 991"/>
                <a:gd name="T69" fmla="*/ 37 h 401"/>
                <a:gd name="T70" fmla="*/ 66 w 991"/>
                <a:gd name="T71" fmla="*/ 15 h 401"/>
                <a:gd name="T72" fmla="*/ 112 w 991"/>
                <a:gd name="T73" fmla="*/ 15 h 401"/>
                <a:gd name="T74" fmla="*/ 208 w 991"/>
                <a:gd name="T75" fmla="*/ 15 h 401"/>
                <a:gd name="T76" fmla="*/ 393 w 991"/>
                <a:gd name="T77" fmla="*/ 17 h 401"/>
                <a:gd name="T78" fmla="*/ 770 w 991"/>
                <a:gd name="T79" fmla="*/ 29 h 401"/>
                <a:gd name="T80" fmla="*/ 776 w 991"/>
                <a:gd name="T81" fmla="*/ 25 h 401"/>
                <a:gd name="T82" fmla="*/ 830 w 991"/>
                <a:gd name="T83" fmla="*/ 68 h 401"/>
                <a:gd name="T84" fmla="*/ 886 w 991"/>
                <a:gd name="T85" fmla="*/ 114 h 401"/>
                <a:gd name="T86" fmla="*/ 941 w 991"/>
                <a:gd name="T87" fmla="*/ 160 h 401"/>
                <a:gd name="T88" fmla="*/ 970 w 991"/>
                <a:gd name="T89" fmla="*/ 222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91" h="401">
                  <a:moveTo>
                    <a:pt x="969" y="166"/>
                  </a:moveTo>
                  <a:cubicBezTo>
                    <a:pt x="951" y="148"/>
                    <a:pt x="930" y="132"/>
                    <a:pt x="911" y="115"/>
                  </a:cubicBezTo>
                  <a:cubicBezTo>
                    <a:pt x="891" y="99"/>
                    <a:pt x="871" y="83"/>
                    <a:pt x="851" y="67"/>
                  </a:cubicBezTo>
                  <a:cubicBezTo>
                    <a:pt x="828" y="49"/>
                    <a:pt x="805" y="29"/>
                    <a:pt x="780" y="16"/>
                  </a:cubicBezTo>
                  <a:cubicBezTo>
                    <a:pt x="777" y="15"/>
                    <a:pt x="775" y="15"/>
                    <a:pt x="774" y="17"/>
                  </a:cubicBezTo>
                  <a:cubicBezTo>
                    <a:pt x="773" y="16"/>
                    <a:pt x="772" y="16"/>
                    <a:pt x="770" y="16"/>
                  </a:cubicBezTo>
                  <a:cubicBezTo>
                    <a:pt x="631" y="10"/>
                    <a:pt x="493" y="5"/>
                    <a:pt x="354" y="3"/>
                  </a:cubicBezTo>
                  <a:cubicBezTo>
                    <a:pt x="285" y="2"/>
                    <a:pt x="217" y="2"/>
                    <a:pt x="149" y="2"/>
                  </a:cubicBezTo>
                  <a:cubicBezTo>
                    <a:pt x="114" y="2"/>
                    <a:pt x="78" y="0"/>
                    <a:pt x="44" y="3"/>
                  </a:cubicBezTo>
                  <a:cubicBezTo>
                    <a:pt x="26" y="5"/>
                    <a:pt x="6" y="14"/>
                    <a:pt x="9" y="34"/>
                  </a:cubicBezTo>
                  <a:cubicBezTo>
                    <a:pt x="8" y="34"/>
                    <a:pt x="6" y="35"/>
                    <a:pt x="6" y="38"/>
                  </a:cubicBezTo>
                  <a:cubicBezTo>
                    <a:pt x="2" y="113"/>
                    <a:pt x="3" y="188"/>
                    <a:pt x="3" y="263"/>
                  </a:cubicBezTo>
                  <a:cubicBezTo>
                    <a:pt x="2" y="282"/>
                    <a:pt x="2" y="301"/>
                    <a:pt x="2" y="319"/>
                  </a:cubicBezTo>
                  <a:cubicBezTo>
                    <a:pt x="2" y="333"/>
                    <a:pt x="0" y="349"/>
                    <a:pt x="4" y="363"/>
                  </a:cubicBezTo>
                  <a:cubicBezTo>
                    <a:pt x="11" y="389"/>
                    <a:pt x="41" y="387"/>
                    <a:pt x="63" y="388"/>
                  </a:cubicBezTo>
                  <a:cubicBezTo>
                    <a:pt x="213" y="397"/>
                    <a:pt x="364" y="401"/>
                    <a:pt x="514" y="399"/>
                  </a:cubicBezTo>
                  <a:cubicBezTo>
                    <a:pt x="599" y="398"/>
                    <a:pt x="683" y="396"/>
                    <a:pt x="768" y="392"/>
                  </a:cubicBezTo>
                  <a:cubicBezTo>
                    <a:pt x="770" y="392"/>
                    <a:pt x="771" y="392"/>
                    <a:pt x="772" y="391"/>
                  </a:cubicBezTo>
                  <a:cubicBezTo>
                    <a:pt x="774" y="392"/>
                    <a:pt x="776" y="392"/>
                    <a:pt x="778" y="391"/>
                  </a:cubicBezTo>
                  <a:cubicBezTo>
                    <a:pt x="821" y="369"/>
                    <a:pt x="863" y="346"/>
                    <a:pt x="901" y="317"/>
                  </a:cubicBezTo>
                  <a:cubicBezTo>
                    <a:pt x="919" y="303"/>
                    <a:pt x="937" y="287"/>
                    <a:pt x="952" y="270"/>
                  </a:cubicBezTo>
                  <a:cubicBezTo>
                    <a:pt x="966" y="254"/>
                    <a:pt x="983" y="235"/>
                    <a:pt x="987" y="214"/>
                  </a:cubicBezTo>
                  <a:cubicBezTo>
                    <a:pt x="991" y="195"/>
                    <a:pt x="982" y="179"/>
                    <a:pt x="969" y="166"/>
                  </a:cubicBezTo>
                  <a:close/>
                  <a:moveTo>
                    <a:pt x="970" y="222"/>
                  </a:moveTo>
                  <a:cubicBezTo>
                    <a:pt x="952" y="260"/>
                    <a:pt x="912" y="292"/>
                    <a:pt x="879" y="316"/>
                  </a:cubicBezTo>
                  <a:cubicBezTo>
                    <a:pt x="845" y="340"/>
                    <a:pt x="808" y="360"/>
                    <a:pt x="772" y="380"/>
                  </a:cubicBezTo>
                  <a:cubicBezTo>
                    <a:pt x="772" y="380"/>
                    <a:pt x="772" y="380"/>
                    <a:pt x="771" y="380"/>
                  </a:cubicBezTo>
                  <a:cubicBezTo>
                    <a:pt x="770" y="379"/>
                    <a:pt x="769" y="379"/>
                    <a:pt x="768" y="379"/>
                  </a:cubicBezTo>
                  <a:cubicBezTo>
                    <a:pt x="629" y="386"/>
                    <a:pt x="489" y="388"/>
                    <a:pt x="349" y="386"/>
                  </a:cubicBezTo>
                  <a:cubicBezTo>
                    <a:pt x="280" y="385"/>
                    <a:pt x="211" y="383"/>
                    <a:pt x="142" y="380"/>
                  </a:cubicBezTo>
                  <a:cubicBezTo>
                    <a:pt x="107" y="378"/>
                    <a:pt x="72" y="378"/>
                    <a:pt x="38" y="374"/>
                  </a:cubicBezTo>
                  <a:cubicBezTo>
                    <a:pt x="12" y="371"/>
                    <a:pt x="14" y="350"/>
                    <a:pt x="14" y="329"/>
                  </a:cubicBezTo>
                  <a:cubicBezTo>
                    <a:pt x="15" y="312"/>
                    <a:pt x="15" y="294"/>
                    <a:pt x="15" y="276"/>
                  </a:cubicBezTo>
                  <a:cubicBezTo>
                    <a:pt x="15" y="197"/>
                    <a:pt x="18" y="117"/>
                    <a:pt x="14" y="38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20" y="14"/>
                    <a:pt x="47" y="15"/>
                    <a:pt x="66" y="15"/>
                  </a:cubicBezTo>
                  <a:cubicBezTo>
                    <a:pt x="81" y="15"/>
                    <a:pt x="97" y="15"/>
                    <a:pt x="112" y="15"/>
                  </a:cubicBezTo>
                  <a:cubicBezTo>
                    <a:pt x="144" y="15"/>
                    <a:pt x="176" y="15"/>
                    <a:pt x="208" y="15"/>
                  </a:cubicBezTo>
                  <a:cubicBezTo>
                    <a:pt x="270" y="16"/>
                    <a:pt x="332" y="16"/>
                    <a:pt x="393" y="17"/>
                  </a:cubicBezTo>
                  <a:cubicBezTo>
                    <a:pt x="519" y="19"/>
                    <a:pt x="645" y="23"/>
                    <a:pt x="770" y="29"/>
                  </a:cubicBezTo>
                  <a:cubicBezTo>
                    <a:pt x="773" y="29"/>
                    <a:pt x="775" y="27"/>
                    <a:pt x="776" y="25"/>
                  </a:cubicBezTo>
                  <a:cubicBezTo>
                    <a:pt x="792" y="41"/>
                    <a:pt x="812" y="54"/>
                    <a:pt x="830" y="68"/>
                  </a:cubicBezTo>
                  <a:cubicBezTo>
                    <a:pt x="849" y="83"/>
                    <a:pt x="867" y="98"/>
                    <a:pt x="886" y="114"/>
                  </a:cubicBezTo>
                  <a:cubicBezTo>
                    <a:pt x="905" y="129"/>
                    <a:pt x="923" y="145"/>
                    <a:pt x="941" y="160"/>
                  </a:cubicBezTo>
                  <a:cubicBezTo>
                    <a:pt x="959" y="176"/>
                    <a:pt x="982" y="195"/>
                    <a:pt x="970" y="2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id="{41603308-F7E7-448D-A2CB-696A9743B9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02" y="1201"/>
              <a:ext cx="123" cy="129"/>
            </a:xfrm>
            <a:custGeom>
              <a:avLst/>
              <a:gdLst>
                <a:gd name="T0" fmla="*/ 51 w 52"/>
                <a:gd name="T1" fmla="*/ 28 h 54"/>
                <a:gd name="T2" fmla="*/ 44 w 52"/>
                <a:gd name="T3" fmla="*/ 13 h 54"/>
                <a:gd name="T4" fmla="*/ 32 w 52"/>
                <a:gd name="T5" fmla="*/ 1 h 54"/>
                <a:gd name="T6" fmla="*/ 19 w 52"/>
                <a:gd name="T7" fmla="*/ 3 h 54"/>
                <a:gd name="T8" fmla="*/ 0 w 52"/>
                <a:gd name="T9" fmla="*/ 29 h 54"/>
                <a:gd name="T10" fmla="*/ 26 w 52"/>
                <a:gd name="T11" fmla="*/ 53 h 54"/>
                <a:gd name="T12" fmla="*/ 51 w 52"/>
                <a:gd name="T13" fmla="*/ 28 h 54"/>
                <a:gd name="T14" fmla="*/ 26 w 52"/>
                <a:gd name="T15" fmla="*/ 42 h 54"/>
                <a:gd name="T16" fmla="*/ 11 w 52"/>
                <a:gd name="T17" fmla="*/ 29 h 54"/>
                <a:gd name="T18" fmla="*/ 16 w 52"/>
                <a:gd name="T19" fmla="*/ 18 h 54"/>
                <a:gd name="T20" fmla="*/ 25 w 52"/>
                <a:gd name="T21" fmla="*/ 12 h 54"/>
                <a:gd name="T22" fmla="*/ 27 w 52"/>
                <a:gd name="T23" fmla="*/ 10 h 54"/>
                <a:gd name="T24" fmla="*/ 26 w 52"/>
                <a:gd name="T25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54">
                  <a:moveTo>
                    <a:pt x="51" y="28"/>
                  </a:moveTo>
                  <a:cubicBezTo>
                    <a:pt x="50" y="23"/>
                    <a:pt x="48" y="17"/>
                    <a:pt x="44" y="13"/>
                  </a:cubicBezTo>
                  <a:cubicBezTo>
                    <a:pt x="46" y="7"/>
                    <a:pt x="37" y="2"/>
                    <a:pt x="32" y="1"/>
                  </a:cubicBezTo>
                  <a:cubicBezTo>
                    <a:pt x="28" y="0"/>
                    <a:pt x="23" y="1"/>
                    <a:pt x="19" y="3"/>
                  </a:cubicBezTo>
                  <a:cubicBezTo>
                    <a:pt x="8" y="4"/>
                    <a:pt x="0" y="20"/>
                    <a:pt x="0" y="29"/>
                  </a:cubicBezTo>
                  <a:cubicBezTo>
                    <a:pt x="0" y="44"/>
                    <a:pt x="12" y="54"/>
                    <a:pt x="26" y="53"/>
                  </a:cubicBezTo>
                  <a:cubicBezTo>
                    <a:pt x="40" y="53"/>
                    <a:pt x="52" y="43"/>
                    <a:pt x="51" y="28"/>
                  </a:cubicBezTo>
                  <a:close/>
                  <a:moveTo>
                    <a:pt x="26" y="42"/>
                  </a:moveTo>
                  <a:cubicBezTo>
                    <a:pt x="18" y="42"/>
                    <a:pt x="11" y="37"/>
                    <a:pt x="11" y="29"/>
                  </a:cubicBezTo>
                  <a:cubicBezTo>
                    <a:pt x="11" y="25"/>
                    <a:pt x="13" y="21"/>
                    <a:pt x="16" y="18"/>
                  </a:cubicBezTo>
                  <a:cubicBezTo>
                    <a:pt x="18" y="15"/>
                    <a:pt x="22" y="14"/>
                    <a:pt x="25" y="12"/>
                  </a:cubicBezTo>
                  <a:cubicBezTo>
                    <a:pt x="26" y="11"/>
                    <a:pt x="26" y="11"/>
                    <a:pt x="27" y="10"/>
                  </a:cubicBezTo>
                  <a:cubicBezTo>
                    <a:pt x="40" y="17"/>
                    <a:pt x="45" y="40"/>
                    <a:pt x="2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7">
              <a:extLst>
                <a:ext uri="{FF2B5EF4-FFF2-40B4-BE49-F238E27FC236}">
                  <a16:creationId xmlns:a16="http://schemas.microsoft.com/office/drawing/2014/main" id="{A8C6DD86-1D47-45A1-B0F0-40DBC03DE2C2}"/>
                </a:ext>
              </a:extLst>
            </p:cNvPr>
            <p:cNvSpPr/>
            <p:nvPr/>
          </p:nvSpPr>
          <p:spPr bwMode="auto">
            <a:xfrm>
              <a:off x="3375" y="1549"/>
              <a:ext cx="76" cy="100"/>
            </a:xfrm>
            <a:custGeom>
              <a:avLst/>
              <a:gdLst>
                <a:gd name="T0" fmla="*/ 28 w 32"/>
                <a:gd name="T1" fmla="*/ 31 h 42"/>
                <a:gd name="T2" fmla="*/ 14 w 32"/>
                <a:gd name="T3" fmla="*/ 22 h 42"/>
                <a:gd name="T4" fmla="*/ 15 w 32"/>
                <a:gd name="T5" fmla="*/ 5 h 42"/>
                <a:gd name="T6" fmla="*/ 11 w 32"/>
                <a:gd name="T7" fmla="*/ 2 h 42"/>
                <a:gd name="T8" fmla="*/ 4 w 32"/>
                <a:gd name="T9" fmla="*/ 26 h 42"/>
                <a:gd name="T10" fmla="*/ 28 w 32"/>
                <a:gd name="T11" fmla="*/ 40 h 42"/>
                <a:gd name="T12" fmla="*/ 28 w 32"/>
                <a:gd name="T13" fmla="*/ 3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42">
                  <a:moveTo>
                    <a:pt x="28" y="31"/>
                  </a:moveTo>
                  <a:cubicBezTo>
                    <a:pt x="22" y="29"/>
                    <a:pt x="17" y="28"/>
                    <a:pt x="14" y="22"/>
                  </a:cubicBezTo>
                  <a:cubicBezTo>
                    <a:pt x="12" y="17"/>
                    <a:pt x="12" y="10"/>
                    <a:pt x="15" y="5"/>
                  </a:cubicBezTo>
                  <a:cubicBezTo>
                    <a:pt x="16" y="3"/>
                    <a:pt x="14" y="0"/>
                    <a:pt x="11" y="2"/>
                  </a:cubicBezTo>
                  <a:cubicBezTo>
                    <a:pt x="4" y="8"/>
                    <a:pt x="0" y="17"/>
                    <a:pt x="4" y="26"/>
                  </a:cubicBezTo>
                  <a:cubicBezTo>
                    <a:pt x="8" y="35"/>
                    <a:pt x="18" y="42"/>
                    <a:pt x="28" y="40"/>
                  </a:cubicBezTo>
                  <a:cubicBezTo>
                    <a:pt x="32" y="39"/>
                    <a:pt x="32" y="33"/>
                    <a:pt x="28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4" name="Freeform 8">
              <a:extLst>
                <a:ext uri="{FF2B5EF4-FFF2-40B4-BE49-F238E27FC236}">
                  <a16:creationId xmlns:a16="http://schemas.microsoft.com/office/drawing/2014/main" id="{F7FD735D-FD34-4CF9-B806-FE86F6FF7DCB}"/>
                </a:ext>
              </a:extLst>
            </p:cNvPr>
            <p:cNvSpPr/>
            <p:nvPr/>
          </p:nvSpPr>
          <p:spPr bwMode="auto">
            <a:xfrm>
              <a:off x="3382" y="1437"/>
              <a:ext cx="27" cy="79"/>
            </a:xfrm>
            <a:custGeom>
              <a:avLst/>
              <a:gdLst>
                <a:gd name="T0" fmla="*/ 9 w 11"/>
                <a:gd name="T1" fmla="*/ 3 h 33"/>
                <a:gd name="T2" fmla="*/ 2 w 11"/>
                <a:gd name="T3" fmla="*/ 3 h 33"/>
                <a:gd name="T4" fmla="*/ 1 w 11"/>
                <a:gd name="T5" fmla="*/ 15 h 33"/>
                <a:gd name="T6" fmla="*/ 3 w 11"/>
                <a:gd name="T7" fmla="*/ 29 h 33"/>
                <a:gd name="T8" fmla="*/ 9 w 11"/>
                <a:gd name="T9" fmla="*/ 29 h 33"/>
                <a:gd name="T10" fmla="*/ 10 w 11"/>
                <a:gd name="T11" fmla="*/ 15 h 33"/>
                <a:gd name="T12" fmla="*/ 9 w 11"/>
                <a:gd name="T13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3">
                  <a:moveTo>
                    <a:pt x="9" y="3"/>
                  </a:moveTo>
                  <a:cubicBezTo>
                    <a:pt x="8" y="0"/>
                    <a:pt x="3" y="0"/>
                    <a:pt x="2" y="3"/>
                  </a:cubicBezTo>
                  <a:cubicBezTo>
                    <a:pt x="0" y="7"/>
                    <a:pt x="1" y="11"/>
                    <a:pt x="1" y="15"/>
                  </a:cubicBezTo>
                  <a:cubicBezTo>
                    <a:pt x="2" y="20"/>
                    <a:pt x="2" y="24"/>
                    <a:pt x="3" y="29"/>
                  </a:cubicBezTo>
                  <a:cubicBezTo>
                    <a:pt x="3" y="33"/>
                    <a:pt x="8" y="33"/>
                    <a:pt x="9" y="29"/>
                  </a:cubicBezTo>
                  <a:cubicBezTo>
                    <a:pt x="9" y="24"/>
                    <a:pt x="10" y="20"/>
                    <a:pt x="10" y="15"/>
                  </a:cubicBezTo>
                  <a:cubicBezTo>
                    <a:pt x="10" y="11"/>
                    <a:pt x="11" y="7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5" name="Freeform 9">
              <a:extLst>
                <a:ext uri="{FF2B5EF4-FFF2-40B4-BE49-F238E27FC236}">
                  <a16:creationId xmlns:a16="http://schemas.microsoft.com/office/drawing/2014/main" id="{775E19F0-D4E0-4132-BD6B-0F31A2AD326E}"/>
                </a:ext>
              </a:extLst>
            </p:cNvPr>
            <p:cNvSpPr/>
            <p:nvPr/>
          </p:nvSpPr>
          <p:spPr bwMode="auto">
            <a:xfrm>
              <a:off x="3380" y="1285"/>
              <a:ext cx="31" cy="86"/>
            </a:xfrm>
            <a:custGeom>
              <a:avLst/>
              <a:gdLst>
                <a:gd name="T0" fmla="*/ 9 w 13"/>
                <a:gd name="T1" fmla="*/ 1 h 36"/>
                <a:gd name="T2" fmla="*/ 4 w 13"/>
                <a:gd name="T3" fmla="*/ 1 h 36"/>
                <a:gd name="T4" fmla="*/ 2 w 13"/>
                <a:gd name="T5" fmla="*/ 16 h 36"/>
                <a:gd name="T6" fmla="*/ 4 w 13"/>
                <a:gd name="T7" fmla="*/ 34 h 36"/>
                <a:gd name="T8" fmla="*/ 9 w 13"/>
                <a:gd name="T9" fmla="*/ 34 h 36"/>
                <a:gd name="T10" fmla="*/ 11 w 13"/>
                <a:gd name="T11" fmla="*/ 16 h 36"/>
                <a:gd name="T12" fmla="*/ 9 w 13"/>
                <a:gd name="T1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6">
                  <a:moveTo>
                    <a:pt x="9" y="1"/>
                  </a:moveTo>
                  <a:cubicBezTo>
                    <a:pt x="8" y="0"/>
                    <a:pt x="5" y="0"/>
                    <a:pt x="4" y="1"/>
                  </a:cubicBezTo>
                  <a:cubicBezTo>
                    <a:pt x="0" y="6"/>
                    <a:pt x="2" y="11"/>
                    <a:pt x="2" y="16"/>
                  </a:cubicBezTo>
                  <a:cubicBezTo>
                    <a:pt x="2" y="22"/>
                    <a:pt x="3" y="28"/>
                    <a:pt x="4" y="34"/>
                  </a:cubicBezTo>
                  <a:cubicBezTo>
                    <a:pt x="5" y="36"/>
                    <a:pt x="9" y="36"/>
                    <a:pt x="9" y="34"/>
                  </a:cubicBezTo>
                  <a:cubicBezTo>
                    <a:pt x="10" y="28"/>
                    <a:pt x="11" y="22"/>
                    <a:pt x="11" y="16"/>
                  </a:cubicBezTo>
                  <a:cubicBezTo>
                    <a:pt x="12" y="11"/>
                    <a:pt x="13" y="6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6" name="Freeform 10">
              <a:extLst>
                <a:ext uri="{FF2B5EF4-FFF2-40B4-BE49-F238E27FC236}">
                  <a16:creationId xmlns:a16="http://schemas.microsoft.com/office/drawing/2014/main" id="{29785D45-44E2-448F-AAA0-D49BBC71D3EA}"/>
                </a:ext>
              </a:extLst>
            </p:cNvPr>
            <p:cNvSpPr/>
            <p:nvPr/>
          </p:nvSpPr>
          <p:spPr bwMode="auto">
            <a:xfrm>
              <a:off x="3380" y="1132"/>
              <a:ext cx="31" cy="89"/>
            </a:xfrm>
            <a:custGeom>
              <a:avLst/>
              <a:gdLst>
                <a:gd name="T0" fmla="*/ 8 w 13"/>
                <a:gd name="T1" fmla="*/ 4 h 37"/>
                <a:gd name="T2" fmla="*/ 0 w 13"/>
                <a:gd name="T3" fmla="*/ 6 h 37"/>
                <a:gd name="T4" fmla="*/ 2 w 13"/>
                <a:gd name="T5" fmla="*/ 18 h 37"/>
                <a:gd name="T6" fmla="*/ 3 w 13"/>
                <a:gd name="T7" fmla="*/ 32 h 37"/>
                <a:gd name="T8" fmla="*/ 10 w 13"/>
                <a:gd name="T9" fmla="*/ 33 h 37"/>
                <a:gd name="T10" fmla="*/ 8 w 13"/>
                <a:gd name="T11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7">
                  <a:moveTo>
                    <a:pt x="8" y="4"/>
                  </a:moveTo>
                  <a:cubicBezTo>
                    <a:pt x="6" y="0"/>
                    <a:pt x="1" y="2"/>
                    <a:pt x="0" y="6"/>
                  </a:cubicBezTo>
                  <a:cubicBezTo>
                    <a:pt x="0" y="10"/>
                    <a:pt x="2" y="14"/>
                    <a:pt x="2" y="18"/>
                  </a:cubicBezTo>
                  <a:cubicBezTo>
                    <a:pt x="3" y="23"/>
                    <a:pt x="3" y="28"/>
                    <a:pt x="3" y="32"/>
                  </a:cubicBezTo>
                  <a:cubicBezTo>
                    <a:pt x="3" y="36"/>
                    <a:pt x="9" y="37"/>
                    <a:pt x="10" y="33"/>
                  </a:cubicBezTo>
                  <a:cubicBezTo>
                    <a:pt x="12" y="25"/>
                    <a:pt x="13" y="12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7" name="Freeform 11">
              <a:extLst>
                <a:ext uri="{FF2B5EF4-FFF2-40B4-BE49-F238E27FC236}">
                  <a16:creationId xmlns:a16="http://schemas.microsoft.com/office/drawing/2014/main" id="{904095EE-7588-4706-A267-3A8D99D673EA}"/>
                </a:ext>
              </a:extLst>
            </p:cNvPr>
            <p:cNvSpPr/>
            <p:nvPr/>
          </p:nvSpPr>
          <p:spPr bwMode="auto">
            <a:xfrm>
              <a:off x="3390" y="985"/>
              <a:ext cx="33" cy="88"/>
            </a:xfrm>
            <a:custGeom>
              <a:avLst/>
              <a:gdLst>
                <a:gd name="T0" fmla="*/ 7 w 14"/>
                <a:gd name="T1" fmla="*/ 3 h 37"/>
                <a:gd name="T2" fmla="*/ 0 w 14"/>
                <a:gd name="T3" fmla="*/ 6 h 37"/>
                <a:gd name="T4" fmla="*/ 2 w 14"/>
                <a:gd name="T5" fmla="*/ 17 h 37"/>
                <a:gd name="T6" fmla="*/ 2 w 14"/>
                <a:gd name="T7" fmla="*/ 31 h 37"/>
                <a:gd name="T8" fmla="*/ 8 w 14"/>
                <a:gd name="T9" fmla="*/ 33 h 37"/>
                <a:gd name="T10" fmla="*/ 7 w 14"/>
                <a:gd name="T11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7">
                  <a:moveTo>
                    <a:pt x="7" y="3"/>
                  </a:moveTo>
                  <a:cubicBezTo>
                    <a:pt x="4" y="0"/>
                    <a:pt x="0" y="2"/>
                    <a:pt x="0" y="6"/>
                  </a:cubicBezTo>
                  <a:cubicBezTo>
                    <a:pt x="0" y="10"/>
                    <a:pt x="2" y="13"/>
                    <a:pt x="2" y="17"/>
                  </a:cubicBezTo>
                  <a:cubicBezTo>
                    <a:pt x="3" y="22"/>
                    <a:pt x="3" y="27"/>
                    <a:pt x="2" y="31"/>
                  </a:cubicBezTo>
                  <a:cubicBezTo>
                    <a:pt x="1" y="36"/>
                    <a:pt x="7" y="37"/>
                    <a:pt x="8" y="33"/>
                  </a:cubicBezTo>
                  <a:cubicBezTo>
                    <a:pt x="11" y="25"/>
                    <a:pt x="14" y="10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 12">
              <a:extLst>
                <a:ext uri="{FF2B5EF4-FFF2-40B4-BE49-F238E27FC236}">
                  <a16:creationId xmlns:a16="http://schemas.microsoft.com/office/drawing/2014/main" id="{9CB82380-7DE4-464A-AF5B-3CFF612790ED}"/>
                </a:ext>
              </a:extLst>
            </p:cNvPr>
            <p:cNvSpPr/>
            <p:nvPr/>
          </p:nvSpPr>
          <p:spPr bwMode="auto">
            <a:xfrm>
              <a:off x="3390" y="823"/>
              <a:ext cx="59" cy="88"/>
            </a:xfrm>
            <a:custGeom>
              <a:avLst/>
              <a:gdLst>
                <a:gd name="T0" fmla="*/ 23 w 25"/>
                <a:gd name="T1" fmla="*/ 6 h 37"/>
                <a:gd name="T2" fmla="*/ 4 w 25"/>
                <a:gd name="T3" fmla="*/ 15 h 37"/>
                <a:gd name="T4" fmla="*/ 7 w 25"/>
                <a:gd name="T5" fmla="*/ 36 h 37"/>
                <a:gd name="T6" fmla="*/ 11 w 25"/>
                <a:gd name="T7" fmla="*/ 34 h 37"/>
                <a:gd name="T8" fmla="*/ 13 w 25"/>
                <a:gd name="T9" fmla="*/ 20 h 37"/>
                <a:gd name="T10" fmla="*/ 24 w 25"/>
                <a:gd name="T11" fmla="*/ 11 h 37"/>
                <a:gd name="T12" fmla="*/ 23 w 25"/>
                <a:gd name="T13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7">
                  <a:moveTo>
                    <a:pt x="23" y="6"/>
                  </a:moveTo>
                  <a:cubicBezTo>
                    <a:pt x="17" y="0"/>
                    <a:pt x="7" y="9"/>
                    <a:pt x="4" y="15"/>
                  </a:cubicBezTo>
                  <a:cubicBezTo>
                    <a:pt x="0" y="22"/>
                    <a:pt x="1" y="31"/>
                    <a:pt x="7" y="36"/>
                  </a:cubicBezTo>
                  <a:cubicBezTo>
                    <a:pt x="8" y="37"/>
                    <a:pt x="11" y="36"/>
                    <a:pt x="11" y="34"/>
                  </a:cubicBezTo>
                  <a:cubicBezTo>
                    <a:pt x="9" y="29"/>
                    <a:pt x="10" y="24"/>
                    <a:pt x="13" y="20"/>
                  </a:cubicBezTo>
                  <a:cubicBezTo>
                    <a:pt x="16" y="15"/>
                    <a:pt x="21" y="15"/>
                    <a:pt x="24" y="11"/>
                  </a:cubicBezTo>
                  <a:cubicBezTo>
                    <a:pt x="25" y="10"/>
                    <a:pt x="25" y="7"/>
                    <a:pt x="2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9" name="Freeform 13">
              <a:extLst>
                <a:ext uri="{FF2B5EF4-FFF2-40B4-BE49-F238E27FC236}">
                  <a16:creationId xmlns:a16="http://schemas.microsoft.com/office/drawing/2014/main" id="{990E081C-3A01-4D77-9F67-B1DDEA60C301}"/>
                </a:ext>
              </a:extLst>
            </p:cNvPr>
            <p:cNvSpPr/>
            <p:nvPr/>
          </p:nvSpPr>
          <p:spPr bwMode="auto">
            <a:xfrm>
              <a:off x="3494" y="825"/>
              <a:ext cx="73" cy="26"/>
            </a:xfrm>
            <a:custGeom>
              <a:avLst/>
              <a:gdLst>
                <a:gd name="T0" fmla="*/ 26 w 31"/>
                <a:gd name="T1" fmla="*/ 2 h 11"/>
                <a:gd name="T2" fmla="*/ 16 w 31"/>
                <a:gd name="T3" fmla="*/ 1 h 11"/>
                <a:gd name="T4" fmla="*/ 5 w 31"/>
                <a:gd name="T5" fmla="*/ 2 h 11"/>
                <a:gd name="T6" fmla="*/ 5 w 31"/>
                <a:gd name="T7" fmla="*/ 10 h 11"/>
                <a:gd name="T8" fmla="*/ 16 w 31"/>
                <a:gd name="T9" fmla="*/ 10 h 11"/>
                <a:gd name="T10" fmla="*/ 26 w 31"/>
                <a:gd name="T11" fmla="*/ 10 h 11"/>
                <a:gd name="T12" fmla="*/ 26 w 31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">
                  <a:moveTo>
                    <a:pt x="26" y="2"/>
                  </a:moveTo>
                  <a:cubicBezTo>
                    <a:pt x="23" y="0"/>
                    <a:pt x="20" y="1"/>
                    <a:pt x="16" y="1"/>
                  </a:cubicBezTo>
                  <a:cubicBezTo>
                    <a:pt x="12" y="1"/>
                    <a:pt x="9" y="2"/>
                    <a:pt x="5" y="2"/>
                  </a:cubicBezTo>
                  <a:cubicBezTo>
                    <a:pt x="0" y="2"/>
                    <a:pt x="0" y="9"/>
                    <a:pt x="5" y="10"/>
                  </a:cubicBezTo>
                  <a:cubicBezTo>
                    <a:pt x="9" y="10"/>
                    <a:pt x="12" y="10"/>
                    <a:pt x="16" y="10"/>
                  </a:cubicBezTo>
                  <a:cubicBezTo>
                    <a:pt x="20" y="11"/>
                    <a:pt x="23" y="11"/>
                    <a:pt x="26" y="10"/>
                  </a:cubicBezTo>
                  <a:cubicBezTo>
                    <a:pt x="31" y="8"/>
                    <a:pt x="31" y="3"/>
                    <a:pt x="2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0" name="Freeform 14">
              <a:extLst>
                <a:ext uri="{FF2B5EF4-FFF2-40B4-BE49-F238E27FC236}">
                  <a16:creationId xmlns:a16="http://schemas.microsoft.com/office/drawing/2014/main" id="{57A90899-AC78-44EA-9A47-D1E35E6C369A}"/>
                </a:ext>
              </a:extLst>
            </p:cNvPr>
            <p:cNvSpPr/>
            <p:nvPr/>
          </p:nvSpPr>
          <p:spPr bwMode="auto">
            <a:xfrm>
              <a:off x="3629" y="825"/>
              <a:ext cx="83" cy="31"/>
            </a:xfrm>
            <a:custGeom>
              <a:avLst/>
              <a:gdLst>
                <a:gd name="T0" fmla="*/ 33 w 35"/>
                <a:gd name="T1" fmla="*/ 4 h 13"/>
                <a:gd name="T2" fmla="*/ 20 w 35"/>
                <a:gd name="T3" fmla="*/ 2 h 13"/>
                <a:gd name="T4" fmla="*/ 6 w 35"/>
                <a:gd name="T5" fmla="*/ 0 h 13"/>
                <a:gd name="T6" fmla="*/ 5 w 35"/>
                <a:gd name="T7" fmla="*/ 8 h 13"/>
                <a:gd name="T8" fmla="*/ 19 w 35"/>
                <a:gd name="T9" fmla="*/ 11 h 13"/>
                <a:gd name="T10" fmla="*/ 32 w 35"/>
                <a:gd name="T11" fmla="*/ 11 h 13"/>
                <a:gd name="T12" fmla="*/ 33 w 35"/>
                <a:gd name="T1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3">
                  <a:moveTo>
                    <a:pt x="33" y="4"/>
                  </a:moveTo>
                  <a:cubicBezTo>
                    <a:pt x="29" y="2"/>
                    <a:pt x="24" y="2"/>
                    <a:pt x="20" y="2"/>
                  </a:cubicBezTo>
                  <a:cubicBezTo>
                    <a:pt x="16" y="1"/>
                    <a:pt x="11" y="1"/>
                    <a:pt x="6" y="0"/>
                  </a:cubicBezTo>
                  <a:cubicBezTo>
                    <a:pt x="1" y="0"/>
                    <a:pt x="0" y="7"/>
                    <a:pt x="5" y="8"/>
                  </a:cubicBezTo>
                  <a:cubicBezTo>
                    <a:pt x="10" y="9"/>
                    <a:pt x="14" y="10"/>
                    <a:pt x="19" y="11"/>
                  </a:cubicBezTo>
                  <a:cubicBezTo>
                    <a:pt x="23" y="12"/>
                    <a:pt x="28" y="13"/>
                    <a:pt x="32" y="11"/>
                  </a:cubicBezTo>
                  <a:cubicBezTo>
                    <a:pt x="35" y="10"/>
                    <a:pt x="35" y="6"/>
                    <a:pt x="3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1" name="Freeform 15">
              <a:extLst>
                <a:ext uri="{FF2B5EF4-FFF2-40B4-BE49-F238E27FC236}">
                  <a16:creationId xmlns:a16="http://schemas.microsoft.com/office/drawing/2014/main" id="{A9A72A36-FBCF-4592-A197-668CD490FC08}"/>
                </a:ext>
              </a:extLst>
            </p:cNvPr>
            <p:cNvSpPr/>
            <p:nvPr/>
          </p:nvSpPr>
          <p:spPr bwMode="auto">
            <a:xfrm>
              <a:off x="3764" y="823"/>
              <a:ext cx="74" cy="26"/>
            </a:xfrm>
            <a:custGeom>
              <a:avLst/>
              <a:gdLst>
                <a:gd name="T0" fmla="*/ 30 w 31"/>
                <a:gd name="T1" fmla="*/ 5 h 11"/>
                <a:gd name="T2" fmla="*/ 18 w 31"/>
                <a:gd name="T3" fmla="*/ 1 h 11"/>
                <a:gd name="T4" fmla="*/ 4 w 31"/>
                <a:gd name="T5" fmla="*/ 2 h 11"/>
                <a:gd name="T6" fmla="*/ 5 w 31"/>
                <a:gd name="T7" fmla="*/ 8 h 11"/>
                <a:gd name="T8" fmla="*/ 17 w 31"/>
                <a:gd name="T9" fmla="*/ 9 h 11"/>
                <a:gd name="T10" fmla="*/ 28 w 31"/>
                <a:gd name="T11" fmla="*/ 10 h 11"/>
                <a:gd name="T12" fmla="*/ 30 w 31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">
                  <a:moveTo>
                    <a:pt x="30" y="5"/>
                  </a:moveTo>
                  <a:cubicBezTo>
                    <a:pt x="27" y="1"/>
                    <a:pt x="23" y="1"/>
                    <a:pt x="18" y="1"/>
                  </a:cubicBezTo>
                  <a:cubicBezTo>
                    <a:pt x="14" y="0"/>
                    <a:pt x="9" y="0"/>
                    <a:pt x="4" y="2"/>
                  </a:cubicBezTo>
                  <a:cubicBezTo>
                    <a:pt x="0" y="3"/>
                    <a:pt x="1" y="8"/>
                    <a:pt x="5" y="8"/>
                  </a:cubicBezTo>
                  <a:cubicBezTo>
                    <a:pt x="9" y="8"/>
                    <a:pt x="13" y="8"/>
                    <a:pt x="17" y="9"/>
                  </a:cubicBezTo>
                  <a:cubicBezTo>
                    <a:pt x="21" y="9"/>
                    <a:pt x="24" y="11"/>
                    <a:pt x="28" y="10"/>
                  </a:cubicBezTo>
                  <a:cubicBezTo>
                    <a:pt x="30" y="9"/>
                    <a:pt x="31" y="7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2" name="Freeform 16">
              <a:extLst>
                <a:ext uri="{FF2B5EF4-FFF2-40B4-BE49-F238E27FC236}">
                  <a16:creationId xmlns:a16="http://schemas.microsoft.com/office/drawing/2014/main" id="{1DA592A0-2A9D-4E6C-B1AE-21AC85513EEC}"/>
                </a:ext>
              </a:extLst>
            </p:cNvPr>
            <p:cNvSpPr/>
            <p:nvPr/>
          </p:nvSpPr>
          <p:spPr bwMode="auto">
            <a:xfrm>
              <a:off x="3892" y="828"/>
              <a:ext cx="71" cy="23"/>
            </a:xfrm>
            <a:custGeom>
              <a:avLst/>
              <a:gdLst>
                <a:gd name="T0" fmla="*/ 28 w 30"/>
                <a:gd name="T1" fmla="*/ 2 h 10"/>
                <a:gd name="T2" fmla="*/ 17 w 30"/>
                <a:gd name="T3" fmla="*/ 1 h 10"/>
                <a:gd name="T4" fmla="*/ 4 w 30"/>
                <a:gd name="T5" fmla="*/ 1 h 10"/>
                <a:gd name="T6" fmla="*/ 4 w 30"/>
                <a:gd name="T7" fmla="*/ 8 h 10"/>
                <a:gd name="T8" fmla="*/ 17 w 30"/>
                <a:gd name="T9" fmla="*/ 9 h 10"/>
                <a:gd name="T10" fmla="*/ 28 w 30"/>
                <a:gd name="T11" fmla="*/ 8 h 10"/>
                <a:gd name="T12" fmla="*/ 28 w 30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0">
                  <a:moveTo>
                    <a:pt x="28" y="2"/>
                  </a:moveTo>
                  <a:cubicBezTo>
                    <a:pt x="25" y="0"/>
                    <a:pt x="21" y="1"/>
                    <a:pt x="17" y="1"/>
                  </a:cubicBezTo>
                  <a:cubicBezTo>
                    <a:pt x="13" y="1"/>
                    <a:pt x="8" y="1"/>
                    <a:pt x="4" y="1"/>
                  </a:cubicBezTo>
                  <a:cubicBezTo>
                    <a:pt x="0" y="2"/>
                    <a:pt x="0" y="8"/>
                    <a:pt x="4" y="8"/>
                  </a:cubicBezTo>
                  <a:cubicBezTo>
                    <a:pt x="8" y="8"/>
                    <a:pt x="13" y="9"/>
                    <a:pt x="17" y="9"/>
                  </a:cubicBezTo>
                  <a:cubicBezTo>
                    <a:pt x="21" y="9"/>
                    <a:pt x="25" y="10"/>
                    <a:pt x="28" y="8"/>
                  </a:cubicBezTo>
                  <a:cubicBezTo>
                    <a:pt x="30" y="6"/>
                    <a:pt x="30" y="3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3" name="Freeform 17">
              <a:extLst>
                <a:ext uri="{FF2B5EF4-FFF2-40B4-BE49-F238E27FC236}">
                  <a16:creationId xmlns:a16="http://schemas.microsoft.com/office/drawing/2014/main" id="{D5C1F552-41A0-4C5E-99EF-B362F47AF3D9}"/>
                </a:ext>
              </a:extLst>
            </p:cNvPr>
            <p:cNvSpPr/>
            <p:nvPr/>
          </p:nvSpPr>
          <p:spPr bwMode="auto">
            <a:xfrm>
              <a:off x="4013" y="832"/>
              <a:ext cx="90" cy="24"/>
            </a:xfrm>
            <a:custGeom>
              <a:avLst/>
              <a:gdLst>
                <a:gd name="T0" fmla="*/ 34 w 38"/>
                <a:gd name="T1" fmla="*/ 1 h 10"/>
                <a:gd name="T2" fmla="*/ 20 w 38"/>
                <a:gd name="T3" fmla="*/ 0 h 10"/>
                <a:gd name="T4" fmla="*/ 4 w 38"/>
                <a:gd name="T5" fmla="*/ 1 h 10"/>
                <a:gd name="T6" fmla="*/ 4 w 38"/>
                <a:gd name="T7" fmla="*/ 8 h 10"/>
                <a:gd name="T8" fmla="*/ 20 w 38"/>
                <a:gd name="T9" fmla="*/ 9 h 10"/>
                <a:gd name="T10" fmla="*/ 34 w 38"/>
                <a:gd name="T11" fmla="*/ 9 h 10"/>
                <a:gd name="T12" fmla="*/ 34 w 38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0">
                  <a:moveTo>
                    <a:pt x="34" y="1"/>
                  </a:moveTo>
                  <a:cubicBezTo>
                    <a:pt x="30" y="0"/>
                    <a:pt x="25" y="0"/>
                    <a:pt x="20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0" y="1"/>
                    <a:pt x="0" y="8"/>
                    <a:pt x="4" y="8"/>
                  </a:cubicBezTo>
                  <a:cubicBezTo>
                    <a:pt x="10" y="8"/>
                    <a:pt x="15" y="9"/>
                    <a:pt x="20" y="9"/>
                  </a:cubicBezTo>
                  <a:cubicBezTo>
                    <a:pt x="25" y="9"/>
                    <a:pt x="30" y="10"/>
                    <a:pt x="34" y="9"/>
                  </a:cubicBezTo>
                  <a:cubicBezTo>
                    <a:pt x="38" y="7"/>
                    <a:pt x="38" y="3"/>
                    <a:pt x="3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4" name="Freeform 18">
              <a:extLst>
                <a:ext uri="{FF2B5EF4-FFF2-40B4-BE49-F238E27FC236}">
                  <a16:creationId xmlns:a16="http://schemas.microsoft.com/office/drawing/2014/main" id="{68520377-3624-4B31-B0F4-57FFA943C7F8}"/>
                </a:ext>
              </a:extLst>
            </p:cNvPr>
            <p:cNvSpPr/>
            <p:nvPr/>
          </p:nvSpPr>
          <p:spPr bwMode="auto">
            <a:xfrm>
              <a:off x="4167" y="825"/>
              <a:ext cx="66" cy="26"/>
            </a:xfrm>
            <a:custGeom>
              <a:avLst/>
              <a:gdLst>
                <a:gd name="T0" fmla="*/ 25 w 28"/>
                <a:gd name="T1" fmla="*/ 1 h 11"/>
                <a:gd name="T2" fmla="*/ 3 w 28"/>
                <a:gd name="T3" fmla="*/ 5 h 11"/>
                <a:gd name="T4" fmla="*/ 4 w 28"/>
                <a:gd name="T5" fmla="*/ 11 h 11"/>
                <a:gd name="T6" fmla="*/ 25 w 28"/>
                <a:gd name="T7" fmla="*/ 7 h 11"/>
                <a:gd name="T8" fmla="*/ 25 w 28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1">
                  <a:moveTo>
                    <a:pt x="25" y="1"/>
                  </a:moveTo>
                  <a:cubicBezTo>
                    <a:pt x="18" y="0"/>
                    <a:pt x="10" y="3"/>
                    <a:pt x="3" y="5"/>
                  </a:cubicBezTo>
                  <a:cubicBezTo>
                    <a:pt x="0" y="5"/>
                    <a:pt x="0" y="11"/>
                    <a:pt x="4" y="11"/>
                  </a:cubicBezTo>
                  <a:cubicBezTo>
                    <a:pt x="11" y="10"/>
                    <a:pt x="19" y="10"/>
                    <a:pt x="25" y="7"/>
                  </a:cubicBezTo>
                  <a:cubicBezTo>
                    <a:pt x="28" y="6"/>
                    <a:pt x="27" y="2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5" name="Freeform 19">
              <a:extLst>
                <a:ext uri="{FF2B5EF4-FFF2-40B4-BE49-F238E27FC236}">
                  <a16:creationId xmlns:a16="http://schemas.microsoft.com/office/drawing/2014/main" id="{A78CFD07-1350-4B3E-BE47-43FCDCB5DA5A}"/>
                </a:ext>
              </a:extLst>
            </p:cNvPr>
            <p:cNvSpPr/>
            <p:nvPr/>
          </p:nvSpPr>
          <p:spPr bwMode="auto">
            <a:xfrm>
              <a:off x="4302" y="835"/>
              <a:ext cx="64" cy="24"/>
            </a:xfrm>
            <a:custGeom>
              <a:avLst/>
              <a:gdLst>
                <a:gd name="T0" fmla="*/ 23 w 27"/>
                <a:gd name="T1" fmla="*/ 3 h 10"/>
                <a:gd name="T2" fmla="*/ 12 w 27"/>
                <a:gd name="T3" fmla="*/ 1 h 10"/>
                <a:gd name="T4" fmla="*/ 2 w 27"/>
                <a:gd name="T5" fmla="*/ 2 h 10"/>
                <a:gd name="T6" fmla="*/ 1 w 27"/>
                <a:gd name="T7" fmla="*/ 5 h 10"/>
                <a:gd name="T8" fmla="*/ 11 w 27"/>
                <a:gd name="T9" fmla="*/ 9 h 10"/>
                <a:gd name="T10" fmla="*/ 22 w 27"/>
                <a:gd name="T11" fmla="*/ 10 h 10"/>
                <a:gd name="T12" fmla="*/ 23 w 27"/>
                <a:gd name="T1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0">
                  <a:moveTo>
                    <a:pt x="23" y="3"/>
                  </a:moveTo>
                  <a:cubicBezTo>
                    <a:pt x="20" y="2"/>
                    <a:pt x="16" y="2"/>
                    <a:pt x="12" y="1"/>
                  </a:cubicBezTo>
                  <a:cubicBezTo>
                    <a:pt x="9" y="1"/>
                    <a:pt x="5" y="0"/>
                    <a:pt x="2" y="2"/>
                  </a:cubicBezTo>
                  <a:cubicBezTo>
                    <a:pt x="1" y="2"/>
                    <a:pt x="0" y="4"/>
                    <a:pt x="1" y="5"/>
                  </a:cubicBezTo>
                  <a:cubicBezTo>
                    <a:pt x="4" y="7"/>
                    <a:pt x="7" y="8"/>
                    <a:pt x="11" y="9"/>
                  </a:cubicBezTo>
                  <a:cubicBezTo>
                    <a:pt x="15" y="9"/>
                    <a:pt x="19" y="10"/>
                    <a:pt x="22" y="10"/>
                  </a:cubicBezTo>
                  <a:cubicBezTo>
                    <a:pt x="26" y="10"/>
                    <a:pt x="27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6" name="Freeform 20">
              <a:extLst>
                <a:ext uri="{FF2B5EF4-FFF2-40B4-BE49-F238E27FC236}">
                  <a16:creationId xmlns:a16="http://schemas.microsoft.com/office/drawing/2014/main" id="{D75A3FE3-2166-452C-A18F-FB5BCD846EA0}"/>
                </a:ext>
              </a:extLst>
            </p:cNvPr>
            <p:cNvSpPr/>
            <p:nvPr/>
          </p:nvSpPr>
          <p:spPr bwMode="auto">
            <a:xfrm>
              <a:off x="4416" y="840"/>
              <a:ext cx="80" cy="19"/>
            </a:xfrm>
            <a:custGeom>
              <a:avLst/>
              <a:gdLst>
                <a:gd name="T0" fmla="*/ 31 w 34"/>
                <a:gd name="T1" fmla="*/ 2 h 8"/>
                <a:gd name="T2" fmla="*/ 19 w 34"/>
                <a:gd name="T3" fmla="*/ 0 h 8"/>
                <a:gd name="T4" fmla="*/ 3 w 34"/>
                <a:gd name="T5" fmla="*/ 1 h 8"/>
                <a:gd name="T6" fmla="*/ 3 w 34"/>
                <a:gd name="T7" fmla="*/ 6 h 8"/>
                <a:gd name="T8" fmla="*/ 18 w 34"/>
                <a:gd name="T9" fmla="*/ 7 h 8"/>
                <a:gd name="T10" fmla="*/ 31 w 34"/>
                <a:gd name="T11" fmla="*/ 7 h 8"/>
                <a:gd name="T12" fmla="*/ 31 w 34"/>
                <a:gd name="T1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">
                  <a:moveTo>
                    <a:pt x="31" y="2"/>
                  </a:moveTo>
                  <a:cubicBezTo>
                    <a:pt x="28" y="0"/>
                    <a:pt x="23" y="0"/>
                    <a:pt x="19" y="0"/>
                  </a:cubicBezTo>
                  <a:cubicBezTo>
                    <a:pt x="14" y="0"/>
                    <a:pt x="9" y="1"/>
                    <a:pt x="3" y="1"/>
                  </a:cubicBezTo>
                  <a:cubicBezTo>
                    <a:pt x="0" y="1"/>
                    <a:pt x="0" y="5"/>
                    <a:pt x="3" y="6"/>
                  </a:cubicBezTo>
                  <a:cubicBezTo>
                    <a:pt x="8" y="6"/>
                    <a:pt x="13" y="7"/>
                    <a:pt x="18" y="7"/>
                  </a:cubicBezTo>
                  <a:cubicBezTo>
                    <a:pt x="22" y="7"/>
                    <a:pt x="27" y="8"/>
                    <a:pt x="31" y="7"/>
                  </a:cubicBezTo>
                  <a:cubicBezTo>
                    <a:pt x="33" y="6"/>
                    <a:pt x="34" y="3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7" name="Freeform 21">
              <a:extLst>
                <a:ext uri="{FF2B5EF4-FFF2-40B4-BE49-F238E27FC236}">
                  <a16:creationId xmlns:a16="http://schemas.microsoft.com/office/drawing/2014/main" id="{58BD2C97-66AC-4859-8EC8-5F637DA0CDC8}"/>
                </a:ext>
              </a:extLst>
            </p:cNvPr>
            <p:cNvSpPr/>
            <p:nvPr/>
          </p:nvSpPr>
          <p:spPr bwMode="auto">
            <a:xfrm>
              <a:off x="4551" y="837"/>
              <a:ext cx="71" cy="26"/>
            </a:xfrm>
            <a:custGeom>
              <a:avLst/>
              <a:gdLst>
                <a:gd name="T0" fmla="*/ 28 w 30"/>
                <a:gd name="T1" fmla="*/ 3 h 11"/>
                <a:gd name="T2" fmla="*/ 4 w 30"/>
                <a:gd name="T3" fmla="*/ 2 h 11"/>
                <a:gd name="T4" fmla="*/ 4 w 30"/>
                <a:gd name="T5" fmla="*/ 9 h 11"/>
                <a:gd name="T6" fmla="*/ 28 w 30"/>
                <a:gd name="T7" fmla="*/ 8 h 11"/>
                <a:gd name="T8" fmla="*/ 28 w 30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1">
                  <a:moveTo>
                    <a:pt x="28" y="3"/>
                  </a:moveTo>
                  <a:cubicBezTo>
                    <a:pt x="21" y="0"/>
                    <a:pt x="11" y="2"/>
                    <a:pt x="4" y="2"/>
                  </a:cubicBezTo>
                  <a:cubicBezTo>
                    <a:pt x="0" y="2"/>
                    <a:pt x="0" y="9"/>
                    <a:pt x="4" y="9"/>
                  </a:cubicBezTo>
                  <a:cubicBezTo>
                    <a:pt x="11" y="9"/>
                    <a:pt x="21" y="11"/>
                    <a:pt x="28" y="8"/>
                  </a:cubicBezTo>
                  <a:cubicBezTo>
                    <a:pt x="30" y="7"/>
                    <a:pt x="30" y="3"/>
                    <a:pt x="2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8" name="Freeform 22">
              <a:extLst>
                <a:ext uri="{FF2B5EF4-FFF2-40B4-BE49-F238E27FC236}">
                  <a16:creationId xmlns:a16="http://schemas.microsoft.com/office/drawing/2014/main" id="{D177F52D-26D9-4FA9-95EC-5748DBC034C3}"/>
                </a:ext>
              </a:extLst>
            </p:cNvPr>
            <p:cNvSpPr/>
            <p:nvPr/>
          </p:nvSpPr>
          <p:spPr bwMode="auto">
            <a:xfrm>
              <a:off x="4691" y="844"/>
              <a:ext cx="64" cy="22"/>
            </a:xfrm>
            <a:custGeom>
              <a:avLst/>
              <a:gdLst>
                <a:gd name="T0" fmla="*/ 24 w 27"/>
                <a:gd name="T1" fmla="*/ 1 h 9"/>
                <a:gd name="T2" fmla="*/ 12 w 27"/>
                <a:gd name="T3" fmla="*/ 1 h 9"/>
                <a:gd name="T4" fmla="*/ 2 w 27"/>
                <a:gd name="T5" fmla="*/ 2 h 9"/>
                <a:gd name="T6" fmla="*/ 2 w 27"/>
                <a:gd name="T7" fmla="*/ 7 h 9"/>
                <a:gd name="T8" fmla="*/ 12 w 27"/>
                <a:gd name="T9" fmla="*/ 8 h 9"/>
                <a:gd name="T10" fmla="*/ 24 w 27"/>
                <a:gd name="T11" fmla="*/ 8 h 9"/>
                <a:gd name="T12" fmla="*/ 24 w 2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9">
                  <a:moveTo>
                    <a:pt x="24" y="1"/>
                  </a:moveTo>
                  <a:cubicBezTo>
                    <a:pt x="20" y="0"/>
                    <a:pt x="16" y="0"/>
                    <a:pt x="12" y="1"/>
                  </a:cubicBezTo>
                  <a:cubicBezTo>
                    <a:pt x="9" y="1"/>
                    <a:pt x="5" y="0"/>
                    <a:pt x="2" y="2"/>
                  </a:cubicBezTo>
                  <a:cubicBezTo>
                    <a:pt x="0" y="3"/>
                    <a:pt x="0" y="5"/>
                    <a:pt x="2" y="7"/>
                  </a:cubicBezTo>
                  <a:cubicBezTo>
                    <a:pt x="5" y="8"/>
                    <a:pt x="9" y="8"/>
                    <a:pt x="12" y="8"/>
                  </a:cubicBezTo>
                  <a:cubicBezTo>
                    <a:pt x="16" y="9"/>
                    <a:pt x="20" y="9"/>
                    <a:pt x="24" y="8"/>
                  </a:cubicBezTo>
                  <a:cubicBezTo>
                    <a:pt x="27" y="7"/>
                    <a:pt x="27" y="2"/>
                    <a:pt x="2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9" name="Freeform 23">
              <a:extLst>
                <a:ext uri="{FF2B5EF4-FFF2-40B4-BE49-F238E27FC236}">
                  <a16:creationId xmlns:a16="http://schemas.microsoft.com/office/drawing/2014/main" id="{116C182B-5422-4DB8-8B01-F27D1BF2E64C}"/>
                </a:ext>
              </a:extLst>
            </p:cNvPr>
            <p:cNvSpPr/>
            <p:nvPr/>
          </p:nvSpPr>
          <p:spPr bwMode="auto">
            <a:xfrm>
              <a:off x="4814" y="851"/>
              <a:ext cx="88" cy="29"/>
            </a:xfrm>
            <a:custGeom>
              <a:avLst/>
              <a:gdLst>
                <a:gd name="T0" fmla="*/ 34 w 37"/>
                <a:gd name="T1" fmla="*/ 4 h 12"/>
                <a:gd name="T2" fmla="*/ 21 w 37"/>
                <a:gd name="T3" fmla="*/ 2 h 12"/>
                <a:gd name="T4" fmla="*/ 5 w 37"/>
                <a:gd name="T5" fmla="*/ 1 h 12"/>
                <a:gd name="T6" fmla="*/ 4 w 37"/>
                <a:gd name="T7" fmla="*/ 7 h 12"/>
                <a:gd name="T8" fmla="*/ 34 w 37"/>
                <a:gd name="T9" fmla="*/ 8 h 12"/>
                <a:gd name="T10" fmla="*/ 34 w 37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2">
                  <a:moveTo>
                    <a:pt x="34" y="4"/>
                  </a:moveTo>
                  <a:cubicBezTo>
                    <a:pt x="30" y="2"/>
                    <a:pt x="26" y="2"/>
                    <a:pt x="21" y="2"/>
                  </a:cubicBezTo>
                  <a:cubicBezTo>
                    <a:pt x="16" y="2"/>
                    <a:pt x="11" y="1"/>
                    <a:pt x="5" y="1"/>
                  </a:cubicBezTo>
                  <a:cubicBezTo>
                    <a:pt x="2" y="0"/>
                    <a:pt x="0" y="5"/>
                    <a:pt x="4" y="7"/>
                  </a:cubicBezTo>
                  <a:cubicBezTo>
                    <a:pt x="13" y="9"/>
                    <a:pt x="25" y="12"/>
                    <a:pt x="34" y="8"/>
                  </a:cubicBezTo>
                  <a:cubicBezTo>
                    <a:pt x="36" y="7"/>
                    <a:pt x="37" y="4"/>
                    <a:pt x="3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0" name="Freeform 24">
              <a:extLst>
                <a:ext uri="{FF2B5EF4-FFF2-40B4-BE49-F238E27FC236}">
                  <a16:creationId xmlns:a16="http://schemas.microsoft.com/office/drawing/2014/main" id="{8728AD0F-7CB3-4335-B143-5648C37CAB50}"/>
                </a:ext>
              </a:extLst>
            </p:cNvPr>
            <p:cNvSpPr/>
            <p:nvPr/>
          </p:nvSpPr>
          <p:spPr bwMode="auto">
            <a:xfrm>
              <a:off x="4942" y="856"/>
              <a:ext cx="71" cy="19"/>
            </a:xfrm>
            <a:custGeom>
              <a:avLst/>
              <a:gdLst>
                <a:gd name="T0" fmla="*/ 26 w 30"/>
                <a:gd name="T1" fmla="*/ 1 h 8"/>
                <a:gd name="T2" fmla="*/ 4 w 30"/>
                <a:gd name="T3" fmla="*/ 1 h 8"/>
                <a:gd name="T4" fmla="*/ 4 w 30"/>
                <a:gd name="T5" fmla="*/ 7 h 8"/>
                <a:gd name="T6" fmla="*/ 26 w 30"/>
                <a:gd name="T7" fmla="*/ 7 h 8"/>
                <a:gd name="T8" fmla="*/ 26 w 30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8">
                  <a:moveTo>
                    <a:pt x="26" y="1"/>
                  </a:moveTo>
                  <a:cubicBezTo>
                    <a:pt x="19" y="0"/>
                    <a:pt x="11" y="0"/>
                    <a:pt x="4" y="1"/>
                  </a:cubicBezTo>
                  <a:cubicBezTo>
                    <a:pt x="0" y="1"/>
                    <a:pt x="0" y="6"/>
                    <a:pt x="4" y="7"/>
                  </a:cubicBezTo>
                  <a:cubicBezTo>
                    <a:pt x="11" y="7"/>
                    <a:pt x="19" y="8"/>
                    <a:pt x="26" y="7"/>
                  </a:cubicBezTo>
                  <a:cubicBezTo>
                    <a:pt x="30" y="6"/>
                    <a:pt x="30" y="1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1" name="Freeform 25">
              <a:extLst>
                <a:ext uri="{FF2B5EF4-FFF2-40B4-BE49-F238E27FC236}">
                  <a16:creationId xmlns:a16="http://schemas.microsoft.com/office/drawing/2014/main" id="{4C0F3F64-9727-430E-9A1F-1F9250109CB8}"/>
                </a:ext>
              </a:extLst>
            </p:cNvPr>
            <p:cNvSpPr/>
            <p:nvPr/>
          </p:nvSpPr>
          <p:spPr bwMode="auto">
            <a:xfrm>
              <a:off x="5058" y="849"/>
              <a:ext cx="128" cy="67"/>
            </a:xfrm>
            <a:custGeom>
              <a:avLst/>
              <a:gdLst>
                <a:gd name="T0" fmla="*/ 49 w 54"/>
                <a:gd name="T1" fmla="*/ 17 h 28"/>
                <a:gd name="T2" fmla="*/ 4 w 54"/>
                <a:gd name="T3" fmla="*/ 6 h 28"/>
                <a:gd name="T4" fmla="*/ 4 w 54"/>
                <a:gd name="T5" fmla="*/ 12 h 28"/>
                <a:gd name="T6" fmla="*/ 43 w 54"/>
                <a:gd name="T7" fmla="*/ 24 h 28"/>
                <a:gd name="T8" fmla="*/ 49 w 54"/>
                <a:gd name="T9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8">
                  <a:moveTo>
                    <a:pt x="49" y="17"/>
                  </a:moveTo>
                  <a:cubicBezTo>
                    <a:pt x="37" y="5"/>
                    <a:pt x="20" y="0"/>
                    <a:pt x="4" y="6"/>
                  </a:cubicBezTo>
                  <a:cubicBezTo>
                    <a:pt x="0" y="7"/>
                    <a:pt x="1" y="12"/>
                    <a:pt x="4" y="12"/>
                  </a:cubicBezTo>
                  <a:cubicBezTo>
                    <a:pt x="18" y="10"/>
                    <a:pt x="32" y="14"/>
                    <a:pt x="43" y="24"/>
                  </a:cubicBezTo>
                  <a:cubicBezTo>
                    <a:pt x="47" y="28"/>
                    <a:pt x="54" y="21"/>
                    <a:pt x="4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2" name="Freeform 26">
              <a:extLst>
                <a:ext uri="{FF2B5EF4-FFF2-40B4-BE49-F238E27FC236}">
                  <a16:creationId xmlns:a16="http://schemas.microsoft.com/office/drawing/2014/main" id="{945078BA-AA74-482A-B3D5-5C3F286A132C}"/>
                </a:ext>
              </a:extLst>
            </p:cNvPr>
            <p:cNvSpPr/>
            <p:nvPr/>
          </p:nvSpPr>
          <p:spPr bwMode="auto">
            <a:xfrm>
              <a:off x="5203" y="913"/>
              <a:ext cx="78" cy="62"/>
            </a:xfrm>
            <a:custGeom>
              <a:avLst/>
              <a:gdLst>
                <a:gd name="T0" fmla="*/ 32 w 33"/>
                <a:gd name="T1" fmla="*/ 21 h 26"/>
                <a:gd name="T2" fmla="*/ 20 w 33"/>
                <a:gd name="T3" fmla="*/ 11 h 26"/>
                <a:gd name="T4" fmla="*/ 5 w 33"/>
                <a:gd name="T5" fmla="*/ 2 h 26"/>
                <a:gd name="T6" fmla="*/ 2 w 33"/>
                <a:gd name="T7" fmla="*/ 5 h 26"/>
                <a:gd name="T8" fmla="*/ 15 w 33"/>
                <a:gd name="T9" fmla="*/ 16 h 26"/>
                <a:gd name="T10" fmla="*/ 28 w 33"/>
                <a:gd name="T11" fmla="*/ 25 h 26"/>
                <a:gd name="T12" fmla="*/ 32 w 33"/>
                <a:gd name="T13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6">
                  <a:moveTo>
                    <a:pt x="32" y="21"/>
                  </a:moveTo>
                  <a:cubicBezTo>
                    <a:pt x="29" y="17"/>
                    <a:pt x="24" y="14"/>
                    <a:pt x="20" y="11"/>
                  </a:cubicBezTo>
                  <a:cubicBezTo>
                    <a:pt x="15" y="8"/>
                    <a:pt x="10" y="5"/>
                    <a:pt x="5" y="2"/>
                  </a:cubicBezTo>
                  <a:cubicBezTo>
                    <a:pt x="2" y="0"/>
                    <a:pt x="0" y="3"/>
                    <a:pt x="2" y="5"/>
                  </a:cubicBezTo>
                  <a:cubicBezTo>
                    <a:pt x="6" y="9"/>
                    <a:pt x="10" y="13"/>
                    <a:pt x="15" y="16"/>
                  </a:cubicBezTo>
                  <a:cubicBezTo>
                    <a:pt x="19" y="19"/>
                    <a:pt x="23" y="24"/>
                    <a:pt x="28" y="25"/>
                  </a:cubicBezTo>
                  <a:cubicBezTo>
                    <a:pt x="31" y="26"/>
                    <a:pt x="33" y="23"/>
                    <a:pt x="3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3" name="Freeform 27">
              <a:extLst>
                <a:ext uri="{FF2B5EF4-FFF2-40B4-BE49-F238E27FC236}">
                  <a16:creationId xmlns:a16="http://schemas.microsoft.com/office/drawing/2014/main" id="{1B502C91-A30F-4692-A64B-3CBEFB564078}"/>
                </a:ext>
              </a:extLst>
            </p:cNvPr>
            <p:cNvSpPr/>
            <p:nvPr/>
          </p:nvSpPr>
          <p:spPr bwMode="auto">
            <a:xfrm>
              <a:off x="5314" y="997"/>
              <a:ext cx="52" cy="45"/>
            </a:xfrm>
            <a:custGeom>
              <a:avLst/>
              <a:gdLst>
                <a:gd name="T0" fmla="*/ 21 w 22"/>
                <a:gd name="T1" fmla="*/ 15 h 19"/>
                <a:gd name="T2" fmla="*/ 15 w 22"/>
                <a:gd name="T3" fmla="*/ 8 h 19"/>
                <a:gd name="T4" fmla="*/ 7 w 22"/>
                <a:gd name="T5" fmla="*/ 2 h 19"/>
                <a:gd name="T6" fmla="*/ 3 w 22"/>
                <a:gd name="T7" fmla="*/ 7 h 19"/>
                <a:gd name="T8" fmla="*/ 10 w 22"/>
                <a:gd name="T9" fmla="*/ 13 h 19"/>
                <a:gd name="T10" fmla="*/ 18 w 22"/>
                <a:gd name="T11" fmla="*/ 18 h 19"/>
                <a:gd name="T12" fmla="*/ 21 w 22"/>
                <a:gd name="T13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9">
                  <a:moveTo>
                    <a:pt x="21" y="15"/>
                  </a:moveTo>
                  <a:cubicBezTo>
                    <a:pt x="20" y="12"/>
                    <a:pt x="17" y="10"/>
                    <a:pt x="15" y="8"/>
                  </a:cubicBezTo>
                  <a:cubicBezTo>
                    <a:pt x="12" y="6"/>
                    <a:pt x="9" y="4"/>
                    <a:pt x="7" y="2"/>
                  </a:cubicBezTo>
                  <a:cubicBezTo>
                    <a:pt x="4" y="0"/>
                    <a:pt x="0" y="5"/>
                    <a:pt x="3" y="7"/>
                  </a:cubicBezTo>
                  <a:cubicBezTo>
                    <a:pt x="5" y="9"/>
                    <a:pt x="8" y="11"/>
                    <a:pt x="10" y="13"/>
                  </a:cubicBezTo>
                  <a:cubicBezTo>
                    <a:pt x="12" y="15"/>
                    <a:pt x="15" y="18"/>
                    <a:pt x="18" y="18"/>
                  </a:cubicBezTo>
                  <a:cubicBezTo>
                    <a:pt x="20" y="19"/>
                    <a:pt x="22" y="17"/>
                    <a:pt x="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4" name="Freeform 28">
              <a:extLst>
                <a:ext uri="{FF2B5EF4-FFF2-40B4-BE49-F238E27FC236}">
                  <a16:creationId xmlns:a16="http://schemas.microsoft.com/office/drawing/2014/main" id="{41D59416-06C1-41B9-A14A-2C784A47C83E}"/>
                </a:ext>
              </a:extLst>
            </p:cNvPr>
            <p:cNvSpPr/>
            <p:nvPr/>
          </p:nvSpPr>
          <p:spPr bwMode="auto">
            <a:xfrm>
              <a:off x="5395" y="1063"/>
              <a:ext cx="63" cy="43"/>
            </a:xfrm>
            <a:custGeom>
              <a:avLst/>
              <a:gdLst>
                <a:gd name="T0" fmla="*/ 27 w 27"/>
                <a:gd name="T1" fmla="*/ 14 h 18"/>
                <a:gd name="T2" fmla="*/ 18 w 27"/>
                <a:gd name="T3" fmla="*/ 6 h 18"/>
                <a:gd name="T4" fmla="*/ 5 w 27"/>
                <a:gd name="T5" fmla="*/ 1 h 18"/>
                <a:gd name="T6" fmla="*/ 3 w 27"/>
                <a:gd name="T7" fmla="*/ 5 h 18"/>
                <a:gd name="T8" fmla="*/ 14 w 27"/>
                <a:gd name="T9" fmla="*/ 11 h 18"/>
                <a:gd name="T10" fmla="*/ 23 w 27"/>
                <a:gd name="T11" fmla="*/ 17 h 18"/>
                <a:gd name="T12" fmla="*/ 27 w 27"/>
                <a:gd name="T13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8">
                  <a:moveTo>
                    <a:pt x="27" y="14"/>
                  </a:moveTo>
                  <a:cubicBezTo>
                    <a:pt x="25" y="10"/>
                    <a:pt x="21" y="8"/>
                    <a:pt x="18" y="6"/>
                  </a:cubicBezTo>
                  <a:cubicBezTo>
                    <a:pt x="14" y="4"/>
                    <a:pt x="9" y="2"/>
                    <a:pt x="5" y="1"/>
                  </a:cubicBezTo>
                  <a:cubicBezTo>
                    <a:pt x="2" y="0"/>
                    <a:pt x="0" y="4"/>
                    <a:pt x="3" y="5"/>
                  </a:cubicBezTo>
                  <a:cubicBezTo>
                    <a:pt x="7" y="7"/>
                    <a:pt x="10" y="9"/>
                    <a:pt x="14" y="11"/>
                  </a:cubicBezTo>
                  <a:cubicBezTo>
                    <a:pt x="17" y="13"/>
                    <a:pt x="20" y="17"/>
                    <a:pt x="23" y="17"/>
                  </a:cubicBezTo>
                  <a:cubicBezTo>
                    <a:pt x="25" y="18"/>
                    <a:pt x="27" y="16"/>
                    <a:pt x="2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5" name="Freeform 29">
              <a:extLst>
                <a:ext uri="{FF2B5EF4-FFF2-40B4-BE49-F238E27FC236}">
                  <a16:creationId xmlns:a16="http://schemas.microsoft.com/office/drawing/2014/main" id="{4DC7807F-DFE1-421F-8C56-CF3990CDFE74}"/>
                </a:ext>
              </a:extLst>
            </p:cNvPr>
            <p:cNvSpPr/>
            <p:nvPr/>
          </p:nvSpPr>
          <p:spPr bwMode="auto">
            <a:xfrm>
              <a:off x="5489" y="1130"/>
              <a:ext cx="55" cy="52"/>
            </a:xfrm>
            <a:custGeom>
              <a:avLst/>
              <a:gdLst>
                <a:gd name="T0" fmla="*/ 22 w 23"/>
                <a:gd name="T1" fmla="*/ 16 h 22"/>
                <a:gd name="T2" fmla="*/ 14 w 23"/>
                <a:gd name="T3" fmla="*/ 11 h 22"/>
                <a:gd name="T4" fmla="*/ 6 w 23"/>
                <a:gd name="T5" fmla="*/ 3 h 22"/>
                <a:gd name="T6" fmla="*/ 2 w 23"/>
                <a:gd name="T7" fmla="*/ 6 h 22"/>
                <a:gd name="T8" fmla="*/ 9 w 23"/>
                <a:gd name="T9" fmla="*/ 17 h 22"/>
                <a:gd name="T10" fmla="*/ 21 w 23"/>
                <a:gd name="T11" fmla="*/ 20 h 22"/>
                <a:gd name="T12" fmla="*/ 22 w 23"/>
                <a:gd name="T13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22" y="16"/>
                  </a:moveTo>
                  <a:cubicBezTo>
                    <a:pt x="21" y="13"/>
                    <a:pt x="16" y="13"/>
                    <a:pt x="14" y="11"/>
                  </a:cubicBezTo>
                  <a:cubicBezTo>
                    <a:pt x="11" y="9"/>
                    <a:pt x="8" y="6"/>
                    <a:pt x="6" y="3"/>
                  </a:cubicBezTo>
                  <a:cubicBezTo>
                    <a:pt x="5" y="0"/>
                    <a:pt x="0" y="3"/>
                    <a:pt x="2" y="6"/>
                  </a:cubicBezTo>
                  <a:cubicBezTo>
                    <a:pt x="3" y="10"/>
                    <a:pt x="6" y="14"/>
                    <a:pt x="9" y="17"/>
                  </a:cubicBezTo>
                  <a:cubicBezTo>
                    <a:pt x="12" y="19"/>
                    <a:pt x="18" y="22"/>
                    <a:pt x="21" y="20"/>
                  </a:cubicBezTo>
                  <a:cubicBezTo>
                    <a:pt x="23" y="20"/>
                    <a:pt x="23" y="18"/>
                    <a:pt x="2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6" name="Freeform 30">
              <a:extLst>
                <a:ext uri="{FF2B5EF4-FFF2-40B4-BE49-F238E27FC236}">
                  <a16:creationId xmlns:a16="http://schemas.microsoft.com/office/drawing/2014/main" id="{BD29C779-CBA8-4476-8E1E-549D9F5565D7}"/>
                </a:ext>
              </a:extLst>
            </p:cNvPr>
            <p:cNvSpPr/>
            <p:nvPr/>
          </p:nvSpPr>
          <p:spPr bwMode="auto">
            <a:xfrm>
              <a:off x="5556" y="1194"/>
              <a:ext cx="47" cy="67"/>
            </a:xfrm>
            <a:custGeom>
              <a:avLst/>
              <a:gdLst>
                <a:gd name="T0" fmla="*/ 15 w 20"/>
                <a:gd name="T1" fmla="*/ 13 h 28"/>
                <a:gd name="T2" fmla="*/ 7 w 20"/>
                <a:gd name="T3" fmla="*/ 2 h 28"/>
                <a:gd name="T4" fmla="*/ 2 w 20"/>
                <a:gd name="T5" fmla="*/ 6 h 28"/>
                <a:gd name="T6" fmla="*/ 9 w 20"/>
                <a:gd name="T7" fmla="*/ 16 h 28"/>
                <a:gd name="T8" fmla="*/ 14 w 20"/>
                <a:gd name="T9" fmla="*/ 27 h 28"/>
                <a:gd name="T10" fmla="*/ 20 w 20"/>
                <a:gd name="T11" fmla="*/ 25 h 28"/>
                <a:gd name="T12" fmla="*/ 15 w 20"/>
                <a:gd name="T13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8">
                  <a:moveTo>
                    <a:pt x="15" y="13"/>
                  </a:moveTo>
                  <a:cubicBezTo>
                    <a:pt x="13" y="9"/>
                    <a:pt x="10" y="6"/>
                    <a:pt x="7" y="2"/>
                  </a:cubicBezTo>
                  <a:cubicBezTo>
                    <a:pt x="5" y="0"/>
                    <a:pt x="0" y="3"/>
                    <a:pt x="2" y="6"/>
                  </a:cubicBezTo>
                  <a:cubicBezTo>
                    <a:pt x="4" y="9"/>
                    <a:pt x="7" y="13"/>
                    <a:pt x="9" y="16"/>
                  </a:cubicBezTo>
                  <a:cubicBezTo>
                    <a:pt x="10" y="20"/>
                    <a:pt x="11" y="24"/>
                    <a:pt x="14" y="27"/>
                  </a:cubicBezTo>
                  <a:cubicBezTo>
                    <a:pt x="16" y="28"/>
                    <a:pt x="19" y="28"/>
                    <a:pt x="20" y="25"/>
                  </a:cubicBezTo>
                  <a:cubicBezTo>
                    <a:pt x="20" y="21"/>
                    <a:pt x="18" y="17"/>
                    <a:pt x="1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7" name="Freeform 31">
              <a:extLst>
                <a:ext uri="{FF2B5EF4-FFF2-40B4-BE49-F238E27FC236}">
                  <a16:creationId xmlns:a16="http://schemas.microsoft.com/office/drawing/2014/main" id="{BF7629FC-DC0B-453D-BF96-07F2D575D1C3}"/>
                </a:ext>
              </a:extLst>
            </p:cNvPr>
            <p:cNvSpPr/>
            <p:nvPr/>
          </p:nvSpPr>
          <p:spPr bwMode="auto">
            <a:xfrm>
              <a:off x="3496" y="1630"/>
              <a:ext cx="86" cy="26"/>
            </a:xfrm>
            <a:custGeom>
              <a:avLst/>
              <a:gdLst>
                <a:gd name="T0" fmla="*/ 33 w 36"/>
                <a:gd name="T1" fmla="*/ 3 h 11"/>
                <a:gd name="T2" fmla="*/ 20 w 36"/>
                <a:gd name="T3" fmla="*/ 1 h 11"/>
                <a:gd name="T4" fmla="*/ 4 w 36"/>
                <a:gd name="T5" fmla="*/ 0 h 11"/>
                <a:gd name="T6" fmla="*/ 3 w 36"/>
                <a:gd name="T7" fmla="*/ 7 h 11"/>
                <a:gd name="T8" fmla="*/ 20 w 36"/>
                <a:gd name="T9" fmla="*/ 9 h 11"/>
                <a:gd name="T10" fmla="*/ 33 w 36"/>
                <a:gd name="T11" fmla="*/ 9 h 11"/>
                <a:gd name="T12" fmla="*/ 33 w 36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">
                  <a:moveTo>
                    <a:pt x="33" y="3"/>
                  </a:moveTo>
                  <a:cubicBezTo>
                    <a:pt x="29" y="0"/>
                    <a:pt x="24" y="1"/>
                    <a:pt x="20" y="1"/>
                  </a:cubicBezTo>
                  <a:cubicBezTo>
                    <a:pt x="15" y="0"/>
                    <a:pt x="9" y="0"/>
                    <a:pt x="4" y="0"/>
                  </a:cubicBezTo>
                  <a:cubicBezTo>
                    <a:pt x="1" y="0"/>
                    <a:pt x="0" y="6"/>
                    <a:pt x="3" y="7"/>
                  </a:cubicBezTo>
                  <a:cubicBezTo>
                    <a:pt x="9" y="8"/>
                    <a:pt x="14" y="8"/>
                    <a:pt x="20" y="9"/>
                  </a:cubicBezTo>
                  <a:cubicBezTo>
                    <a:pt x="24" y="10"/>
                    <a:pt x="28" y="11"/>
                    <a:pt x="33" y="9"/>
                  </a:cubicBezTo>
                  <a:cubicBezTo>
                    <a:pt x="36" y="8"/>
                    <a:pt x="35" y="4"/>
                    <a:pt x="3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8" name="Freeform 32">
              <a:extLst>
                <a:ext uri="{FF2B5EF4-FFF2-40B4-BE49-F238E27FC236}">
                  <a16:creationId xmlns:a16="http://schemas.microsoft.com/office/drawing/2014/main" id="{37CDE933-7717-4149-AA2C-41E8D941E8D6}"/>
                </a:ext>
              </a:extLst>
            </p:cNvPr>
            <p:cNvSpPr/>
            <p:nvPr/>
          </p:nvSpPr>
          <p:spPr bwMode="auto">
            <a:xfrm>
              <a:off x="3655" y="1637"/>
              <a:ext cx="83" cy="24"/>
            </a:xfrm>
            <a:custGeom>
              <a:avLst/>
              <a:gdLst>
                <a:gd name="T0" fmla="*/ 32 w 35"/>
                <a:gd name="T1" fmla="*/ 1 h 10"/>
                <a:gd name="T2" fmla="*/ 17 w 35"/>
                <a:gd name="T3" fmla="*/ 1 h 10"/>
                <a:gd name="T4" fmla="*/ 3 w 35"/>
                <a:gd name="T5" fmla="*/ 2 h 10"/>
                <a:gd name="T6" fmla="*/ 3 w 35"/>
                <a:gd name="T7" fmla="*/ 9 h 10"/>
                <a:gd name="T8" fmla="*/ 17 w 35"/>
                <a:gd name="T9" fmla="*/ 10 h 10"/>
                <a:gd name="T10" fmla="*/ 32 w 35"/>
                <a:gd name="T11" fmla="*/ 9 h 10"/>
                <a:gd name="T12" fmla="*/ 32 w 35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0">
                  <a:moveTo>
                    <a:pt x="32" y="1"/>
                  </a:moveTo>
                  <a:cubicBezTo>
                    <a:pt x="27" y="0"/>
                    <a:pt x="22" y="0"/>
                    <a:pt x="17" y="1"/>
                  </a:cubicBezTo>
                  <a:cubicBezTo>
                    <a:pt x="13" y="1"/>
                    <a:pt x="8" y="1"/>
                    <a:pt x="3" y="2"/>
                  </a:cubicBezTo>
                  <a:cubicBezTo>
                    <a:pt x="0" y="2"/>
                    <a:pt x="0" y="8"/>
                    <a:pt x="3" y="9"/>
                  </a:cubicBezTo>
                  <a:cubicBezTo>
                    <a:pt x="8" y="9"/>
                    <a:pt x="13" y="10"/>
                    <a:pt x="17" y="10"/>
                  </a:cubicBezTo>
                  <a:cubicBezTo>
                    <a:pt x="22" y="10"/>
                    <a:pt x="27" y="10"/>
                    <a:pt x="32" y="9"/>
                  </a:cubicBezTo>
                  <a:cubicBezTo>
                    <a:pt x="35" y="8"/>
                    <a:pt x="35" y="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9" name="Freeform 33">
              <a:extLst>
                <a:ext uri="{FF2B5EF4-FFF2-40B4-BE49-F238E27FC236}">
                  <a16:creationId xmlns:a16="http://schemas.microsoft.com/office/drawing/2014/main" id="{468A8276-E1A4-412B-BC05-764616C31FAE}"/>
                </a:ext>
              </a:extLst>
            </p:cNvPr>
            <p:cNvSpPr/>
            <p:nvPr/>
          </p:nvSpPr>
          <p:spPr bwMode="auto">
            <a:xfrm>
              <a:off x="3807" y="1640"/>
              <a:ext cx="104" cy="35"/>
            </a:xfrm>
            <a:custGeom>
              <a:avLst/>
              <a:gdLst>
                <a:gd name="T0" fmla="*/ 40 w 44"/>
                <a:gd name="T1" fmla="*/ 5 h 15"/>
                <a:gd name="T2" fmla="*/ 6 w 44"/>
                <a:gd name="T3" fmla="*/ 6 h 15"/>
                <a:gd name="T4" fmla="*/ 8 w 44"/>
                <a:gd name="T5" fmla="*/ 15 h 15"/>
                <a:gd name="T6" fmla="*/ 24 w 44"/>
                <a:gd name="T7" fmla="*/ 13 h 15"/>
                <a:gd name="T8" fmla="*/ 39 w 44"/>
                <a:gd name="T9" fmla="*/ 13 h 15"/>
                <a:gd name="T10" fmla="*/ 40 w 44"/>
                <a:gd name="T11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15">
                  <a:moveTo>
                    <a:pt x="40" y="5"/>
                  </a:moveTo>
                  <a:cubicBezTo>
                    <a:pt x="30" y="0"/>
                    <a:pt x="16" y="4"/>
                    <a:pt x="6" y="6"/>
                  </a:cubicBezTo>
                  <a:cubicBezTo>
                    <a:pt x="0" y="8"/>
                    <a:pt x="3" y="15"/>
                    <a:pt x="8" y="15"/>
                  </a:cubicBezTo>
                  <a:cubicBezTo>
                    <a:pt x="13" y="14"/>
                    <a:pt x="19" y="13"/>
                    <a:pt x="24" y="13"/>
                  </a:cubicBezTo>
                  <a:cubicBezTo>
                    <a:pt x="29" y="13"/>
                    <a:pt x="34" y="14"/>
                    <a:pt x="39" y="13"/>
                  </a:cubicBezTo>
                  <a:cubicBezTo>
                    <a:pt x="43" y="12"/>
                    <a:pt x="44" y="7"/>
                    <a:pt x="4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0" name="Freeform 34">
              <a:extLst>
                <a:ext uri="{FF2B5EF4-FFF2-40B4-BE49-F238E27FC236}">
                  <a16:creationId xmlns:a16="http://schemas.microsoft.com/office/drawing/2014/main" id="{122E15BB-714D-43D5-BFDC-1F538B4669DC}"/>
                </a:ext>
              </a:extLst>
            </p:cNvPr>
            <p:cNvSpPr/>
            <p:nvPr/>
          </p:nvSpPr>
          <p:spPr bwMode="auto">
            <a:xfrm>
              <a:off x="3975" y="1632"/>
              <a:ext cx="107" cy="36"/>
            </a:xfrm>
            <a:custGeom>
              <a:avLst/>
              <a:gdLst>
                <a:gd name="T0" fmla="*/ 42 w 45"/>
                <a:gd name="T1" fmla="*/ 2 h 15"/>
                <a:gd name="T2" fmla="*/ 25 w 45"/>
                <a:gd name="T3" fmla="*/ 3 h 15"/>
                <a:gd name="T4" fmla="*/ 6 w 45"/>
                <a:gd name="T5" fmla="*/ 1 h 15"/>
                <a:gd name="T6" fmla="*/ 4 w 45"/>
                <a:gd name="T7" fmla="*/ 8 h 15"/>
                <a:gd name="T8" fmla="*/ 42 w 45"/>
                <a:gd name="T9" fmla="*/ 9 h 15"/>
                <a:gd name="T10" fmla="*/ 42 w 45"/>
                <a:gd name="T11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5">
                  <a:moveTo>
                    <a:pt x="42" y="2"/>
                  </a:moveTo>
                  <a:cubicBezTo>
                    <a:pt x="36" y="1"/>
                    <a:pt x="31" y="2"/>
                    <a:pt x="25" y="3"/>
                  </a:cubicBezTo>
                  <a:cubicBezTo>
                    <a:pt x="19" y="3"/>
                    <a:pt x="12" y="2"/>
                    <a:pt x="6" y="1"/>
                  </a:cubicBezTo>
                  <a:cubicBezTo>
                    <a:pt x="1" y="0"/>
                    <a:pt x="0" y="6"/>
                    <a:pt x="4" y="8"/>
                  </a:cubicBezTo>
                  <a:cubicBezTo>
                    <a:pt x="14" y="12"/>
                    <a:pt x="32" y="15"/>
                    <a:pt x="42" y="9"/>
                  </a:cubicBezTo>
                  <a:cubicBezTo>
                    <a:pt x="45" y="7"/>
                    <a:pt x="45" y="3"/>
                    <a:pt x="4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1" name="Freeform 35">
              <a:extLst>
                <a:ext uri="{FF2B5EF4-FFF2-40B4-BE49-F238E27FC236}">
                  <a16:creationId xmlns:a16="http://schemas.microsoft.com/office/drawing/2014/main" id="{5859643D-B6D3-4E76-A9E5-87F239DF3AFB}"/>
                </a:ext>
              </a:extLst>
            </p:cNvPr>
            <p:cNvSpPr/>
            <p:nvPr/>
          </p:nvSpPr>
          <p:spPr bwMode="auto">
            <a:xfrm>
              <a:off x="4143" y="1647"/>
              <a:ext cx="93" cy="26"/>
            </a:xfrm>
            <a:custGeom>
              <a:avLst/>
              <a:gdLst>
                <a:gd name="T0" fmla="*/ 36 w 39"/>
                <a:gd name="T1" fmla="*/ 2 h 11"/>
                <a:gd name="T2" fmla="*/ 22 w 39"/>
                <a:gd name="T3" fmla="*/ 1 h 11"/>
                <a:gd name="T4" fmla="*/ 5 w 39"/>
                <a:gd name="T5" fmla="*/ 2 h 11"/>
                <a:gd name="T6" fmla="*/ 5 w 39"/>
                <a:gd name="T7" fmla="*/ 10 h 11"/>
                <a:gd name="T8" fmla="*/ 22 w 39"/>
                <a:gd name="T9" fmla="*/ 10 h 11"/>
                <a:gd name="T10" fmla="*/ 36 w 39"/>
                <a:gd name="T11" fmla="*/ 9 h 11"/>
                <a:gd name="T12" fmla="*/ 36 w 3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1">
                  <a:moveTo>
                    <a:pt x="36" y="2"/>
                  </a:moveTo>
                  <a:cubicBezTo>
                    <a:pt x="31" y="0"/>
                    <a:pt x="27" y="1"/>
                    <a:pt x="22" y="1"/>
                  </a:cubicBezTo>
                  <a:cubicBezTo>
                    <a:pt x="16" y="1"/>
                    <a:pt x="10" y="1"/>
                    <a:pt x="5" y="2"/>
                  </a:cubicBezTo>
                  <a:cubicBezTo>
                    <a:pt x="0" y="2"/>
                    <a:pt x="0" y="9"/>
                    <a:pt x="5" y="10"/>
                  </a:cubicBezTo>
                  <a:cubicBezTo>
                    <a:pt x="10" y="10"/>
                    <a:pt x="16" y="10"/>
                    <a:pt x="22" y="10"/>
                  </a:cubicBezTo>
                  <a:cubicBezTo>
                    <a:pt x="27" y="11"/>
                    <a:pt x="31" y="11"/>
                    <a:pt x="36" y="9"/>
                  </a:cubicBezTo>
                  <a:cubicBezTo>
                    <a:pt x="39" y="8"/>
                    <a:pt x="39" y="3"/>
                    <a:pt x="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2" name="Freeform 36">
              <a:extLst>
                <a:ext uri="{FF2B5EF4-FFF2-40B4-BE49-F238E27FC236}">
                  <a16:creationId xmlns:a16="http://schemas.microsoft.com/office/drawing/2014/main" id="{CC2F593F-5D00-4C9F-AADC-574FE40D2850}"/>
                </a:ext>
              </a:extLst>
            </p:cNvPr>
            <p:cNvSpPr/>
            <p:nvPr/>
          </p:nvSpPr>
          <p:spPr bwMode="auto">
            <a:xfrm>
              <a:off x="4307" y="1647"/>
              <a:ext cx="92" cy="26"/>
            </a:xfrm>
            <a:custGeom>
              <a:avLst/>
              <a:gdLst>
                <a:gd name="T0" fmla="*/ 35 w 39"/>
                <a:gd name="T1" fmla="*/ 2 h 11"/>
                <a:gd name="T2" fmla="*/ 18 w 39"/>
                <a:gd name="T3" fmla="*/ 1 h 11"/>
                <a:gd name="T4" fmla="*/ 2 w 39"/>
                <a:gd name="T5" fmla="*/ 3 h 11"/>
                <a:gd name="T6" fmla="*/ 2 w 39"/>
                <a:gd name="T7" fmla="*/ 8 h 11"/>
                <a:gd name="T8" fmla="*/ 18 w 39"/>
                <a:gd name="T9" fmla="*/ 10 h 11"/>
                <a:gd name="T10" fmla="*/ 35 w 39"/>
                <a:gd name="T11" fmla="*/ 9 h 11"/>
                <a:gd name="T12" fmla="*/ 35 w 3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1">
                  <a:moveTo>
                    <a:pt x="35" y="2"/>
                  </a:moveTo>
                  <a:cubicBezTo>
                    <a:pt x="29" y="0"/>
                    <a:pt x="24" y="1"/>
                    <a:pt x="18" y="1"/>
                  </a:cubicBezTo>
                  <a:cubicBezTo>
                    <a:pt x="13" y="1"/>
                    <a:pt x="7" y="2"/>
                    <a:pt x="2" y="3"/>
                  </a:cubicBezTo>
                  <a:cubicBezTo>
                    <a:pt x="0" y="4"/>
                    <a:pt x="0" y="7"/>
                    <a:pt x="2" y="8"/>
                  </a:cubicBezTo>
                  <a:cubicBezTo>
                    <a:pt x="7" y="9"/>
                    <a:pt x="13" y="10"/>
                    <a:pt x="18" y="10"/>
                  </a:cubicBezTo>
                  <a:cubicBezTo>
                    <a:pt x="24" y="10"/>
                    <a:pt x="29" y="11"/>
                    <a:pt x="35" y="9"/>
                  </a:cubicBezTo>
                  <a:cubicBezTo>
                    <a:pt x="39" y="8"/>
                    <a:pt x="39" y="3"/>
                    <a:pt x="3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3" name="Freeform 37">
              <a:extLst>
                <a:ext uri="{FF2B5EF4-FFF2-40B4-BE49-F238E27FC236}">
                  <a16:creationId xmlns:a16="http://schemas.microsoft.com/office/drawing/2014/main" id="{3EDAA88B-D6E2-44D8-B168-A5122223FEBA}"/>
                </a:ext>
              </a:extLst>
            </p:cNvPr>
            <p:cNvSpPr/>
            <p:nvPr/>
          </p:nvSpPr>
          <p:spPr bwMode="auto">
            <a:xfrm>
              <a:off x="4473" y="1652"/>
              <a:ext cx="83" cy="28"/>
            </a:xfrm>
            <a:custGeom>
              <a:avLst/>
              <a:gdLst>
                <a:gd name="T0" fmla="*/ 32 w 35"/>
                <a:gd name="T1" fmla="*/ 2 h 12"/>
                <a:gd name="T2" fmla="*/ 3 w 35"/>
                <a:gd name="T3" fmla="*/ 6 h 12"/>
                <a:gd name="T4" fmla="*/ 14 w 35"/>
                <a:gd name="T5" fmla="*/ 10 h 12"/>
                <a:gd name="T6" fmla="*/ 32 w 35"/>
                <a:gd name="T7" fmla="*/ 10 h 12"/>
                <a:gd name="T8" fmla="*/ 32 w 35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2">
                  <a:moveTo>
                    <a:pt x="32" y="2"/>
                  </a:moveTo>
                  <a:cubicBezTo>
                    <a:pt x="28" y="1"/>
                    <a:pt x="0" y="0"/>
                    <a:pt x="3" y="6"/>
                  </a:cubicBezTo>
                  <a:cubicBezTo>
                    <a:pt x="4" y="10"/>
                    <a:pt x="11" y="10"/>
                    <a:pt x="14" y="10"/>
                  </a:cubicBezTo>
                  <a:cubicBezTo>
                    <a:pt x="20" y="11"/>
                    <a:pt x="26" y="12"/>
                    <a:pt x="32" y="10"/>
                  </a:cubicBezTo>
                  <a:cubicBezTo>
                    <a:pt x="35" y="8"/>
                    <a:pt x="35" y="3"/>
                    <a:pt x="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4" name="Freeform 38">
              <a:extLst>
                <a:ext uri="{FF2B5EF4-FFF2-40B4-BE49-F238E27FC236}">
                  <a16:creationId xmlns:a16="http://schemas.microsoft.com/office/drawing/2014/main" id="{6C1844DA-1F5B-41D6-874D-00EF5E471B56}"/>
                </a:ext>
              </a:extLst>
            </p:cNvPr>
            <p:cNvSpPr/>
            <p:nvPr/>
          </p:nvSpPr>
          <p:spPr bwMode="auto">
            <a:xfrm>
              <a:off x="4624" y="1642"/>
              <a:ext cx="93" cy="24"/>
            </a:xfrm>
            <a:custGeom>
              <a:avLst/>
              <a:gdLst>
                <a:gd name="T0" fmla="*/ 34 w 39"/>
                <a:gd name="T1" fmla="*/ 1 h 10"/>
                <a:gd name="T2" fmla="*/ 20 w 39"/>
                <a:gd name="T3" fmla="*/ 1 h 10"/>
                <a:gd name="T4" fmla="*/ 4 w 39"/>
                <a:gd name="T5" fmla="*/ 2 h 10"/>
                <a:gd name="T6" fmla="*/ 4 w 39"/>
                <a:gd name="T7" fmla="*/ 9 h 10"/>
                <a:gd name="T8" fmla="*/ 20 w 39"/>
                <a:gd name="T9" fmla="*/ 10 h 10"/>
                <a:gd name="T10" fmla="*/ 34 w 39"/>
                <a:gd name="T11" fmla="*/ 9 h 10"/>
                <a:gd name="T12" fmla="*/ 34 w 39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0">
                  <a:moveTo>
                    <a:pt x="34" y="1"/>
                  </a:moveTo>
                  <a:cubicBezTo>
                    <a:pt x="30" y="0"/>
                    <a:pt x="25" y="1"/>
                    <a:pt x="20" y="1"/>
                  </a:cubicBezTo>
                  <a:cubicBezTo>
                    <a:pt x="15" y="1"/>
                    <a:pt x="10" y="2"/>
                    <a:pt x="4" y="2"/>
                  </a:cubicBezTo>
                  <a:cubicBezTo>
                    <a:pt x="0" y="3"/>
                    <a:pt x="0" y="8"/>
                    <a:pt x="4" y="9"/>
                  </a:cubicBezTo>
                  <a:cubicBezTo>
                    <a:pt x="10" y="9"/>
                    <a:pt x="15" y="9"/>
                    <a:pt x="20" y="10"/>
                  </a:cubicBezTo>
                  <a:cubicBezTo>
                    <a:pt x="25" y="10"/>
                    <a:pt x="30" y="10"/>
                    <a:pt x="34" y="9"/>
                  </a:cubicBezTo>
                  <a:cubicBezTo>
                    <a:pt x="39" y="9"/>
                    <a:pt x="39" y="2"/>
                    <a:pt x="3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5" name="Freeform 39">
              <a:extLst>
                <a:ext uri="{FF2B5EF4-FFF2-40B4-BE49-F238E27FC236}">
                  <a16:creationId xmlns:a16="http://schemas.microsoft.com/office/drawing/2014/main" id="{DA26E4BB-D0B4-4F02-A3CF-AD576A0087A4}"/>
                </a:ext>
              </a:extLst>
            </p:cNvPr>
            <p:cNvSpPr/>
            <p:nvPr/>
          </p:nvSpPr>
          <p:spPr bwMode="auto">
            <a:xfrm>
              <a:off x="4762" y="1640"/>
              <a:ext cx="106" cy="28"/>
            </a:xfrm>
            <a:custGeom>
              <a:avLst/>
              <a:gdLst>
                <a:gd name="T0" fmla="*/ 41 w 45"/>
                <a:gd name="T1" fmla="*/ 3 h 12"/>
                <a:gd name="T2" fmla="*/ 3 w 45"/>
                <a:gd name="T3" fmla="*/ 5 h 12"/>
                <a:gd name="T4" fmla="*/ 4 w 45"/>
                <a:gd name="T5" fmla="*/ 11 h 12"/>
                <a:gd name="T6" fmla="*/ 22 w 45"/>
                <a:gd name="T7" fmla="*/ 10 h 12"/>
                <a:gd name="T8" fmla="*/ 40 w 45"/>
                <a:gd name="T9" fmla="*/ 10 h 12"/>
                <a:gd name="T10" fmla="*/ 41 w 45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2">
                  <a:moveTo>
                    <a:pt x="41" y="3"/>
                  </a:moveTo>
                  <a:cubicBezTo>
                    <a:pt x="29" y="0"/>
                    <a:pt x="15" y="2"/>
                    <a:pt x="3" y="5"/>
                  </a:cubicBezTo>
                  <a:cubicBezTo>
                    <a:pt x="0" y="6"/>
                    <a:pt x="0" y="12"/>
                    <a:pt x="4" y="11"/>
                  </a:cubicBezTo>
                  <a:cubicBezTo>
                    <a:pt x="10" y="11"/>
                    <a:pt x="16" y="10"/>
                    <a:pt x="22" y="10"/>
                  </a:cubicBezTo>
                  <a:cubicBezTo>
                    <a:pt x="28" y="10"/>
                    <a:pt x="34" y="11"/>
                    <a:pt x="40" y="10"/>
                  </a:cubicBezTo>
                  <a:cubicBezTo>
                    <a:pt x="44" y="10"/>
                    <a:pt x="45" y="4"/>
                    <a:pt x="4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6" name="Freeform 40">
              <a:extLst>
                <a:ext uri="{FF2B5EF4-FFF2-40B4-BE49-F238E27FC236}">
                  <a16:creationId xmlns:a16="http://schemas.microsoft.com/office/drawing/2014/main" id="{E376C523-7C09-4A80-A33B-674369002FD8}"/>
                </a:ext>
              </a:extLst>
            </p:cNvPr>
            <p:cNvSpPr/>
            <p:nvPr/>
          </p:nvSpPr>
          <p:spPr bwMode="auto">
            <a:xfrm>
              <a:off x="4951" y="1637"/>
              <a:ext cx="98" cy="26"/>
            </a:xfrm>
            <a:custGeom>
              <a:avLst/>
              <a:gdLst>
                <a:gd name="T0" fmla="*/ 37 w 41"/>
                <a:gd name="T1" fmla="*/ 1 h 11"/>
                <a:gd name="T2" fmla="*/ 21 w 41"/>
                <a:gd name="T3" fmla="*/ 2 h 11"/>
                <a:gd name="T4" fmla="*/ 3 w 41"/>
                <a:gd name="T5" fmla="*/ 5 h 11"/>
                <a:gd name="T6" fmla="*/ 4 w 41"/>
                <a:gd name="T7" fmla="*/ 11 h 11"/>
                <a:gd name="T8" fmla="*/ 21 w 41"/>
                <a:gd name="T9" fmla="*/ 11 h 11"/>
                <a:gd name="T10" fmla="*/ 37 w 41"/>
                <a:gd name="T11" fmla="*/ 9 h 11"/>
                <a:gd name="T12" fmla="*/ 37 w 41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">
                  <a:moveTo>
                    <a:pt x="37" y="1"/>
                  </a:moveTo>
                  <a:cubicBezTo>
                    <a:pt x="31" y="0"/>
                    <a:pt x="26" y="1"/>
                    <a:pt x="21" y="2"/>
                  </a:cubicBezTo>
                  <a:cubicBezTo>
                    <a:pt x="15" y="2"/>
                    <a:pt x="9" y="3"/>
                    <a:pt x="3" y="5"/>
                  </a:cubicBezTo>
                  <a:cubicBezTo>
                    <a:pt x="0" y="5"/>
                    <a:pt x="1" y="11"/>
                    <a:pt x="4" y="11"/>
                  </a:cubicBezTo>
                  <a:cubicBezTo>
                    <a:pt x="10" y="11"/>
                    <a:pt x="15" y="11"/>
                    <a:pt x="21" y="11"/>
                  </a:cubicBezTo>
                  <a:cubicBezTo>
                    <a:pt x="26" y="10"/>
                    <a:pt x="32" y="11"/>
                    <a:pt x="37" y="9"/>
                  </a:cubicBezTo>
                  <a:cubicBezTo>
                    <a:pt x="40" y="8"/>
                    <a:pt x="41" y="2"/>
                    <a:pt x="3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7" name="Freeform 41">
              <a:extLst>
                <a:ext uri="{FF2B5EF4-FFF2-40B4-BE49-F238E27FC236}">
                  <a16:creationId xmlns:a16="http://schemas.microsoft.com/office/drawing/2014/main" id="{74707C21-460B-4EB6-B2BF-510A5BABF4AF}"/>
                </a:ext>
              </a:extLst>
            </p:cNvPr>
            <p:cNvSpPr/>
            <p:nvPr/>
          </p:nvSpPr>
          <p:spPr bwMode="auto">
            <a:xfrm>
              <a:off x="5091" y="1587"/>
              <a:ext cx="121" cy="72"/>
            </a:xfrm>
            <a:custGeom>
              <a:avLst/>
              <a:gdLst>
                <a:gd name="T0" fmla="*/ 46 w 51"/>
                <a:gd name="T1" fmla="*/ 1 h 30"/>
                <a:gd name="T2" fmla="*/ 27 w 51"/>
                <a:gd name="T3" fmla="*/ 12 h 30"/>
                <a:gd name="T4" fmla="*/ 5 w 51"/>
                <a:gd name="T5" fmla="*/ 22 h 30"/>
                <a:gd name="T6" fmla="*/ 7 w 51"/>
                <a:gd name="T7" fmla="*/ 29 h 30"/>
                <a:gd name="T8" fmla="*/ 50 w 51"/>
                <a:gd name="T9" fmla="*/ 7 h 30"/>
                <a:gd name="T10" fmla="*/ 46 w 51"/>
                <a:gd name="T11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30">
                  <a:moveTo>
                    <a:pt x="46" y="1"/>
                  </a:moveTo>
                  <a:cubicBezTo>
                    <a:pt x="39" y="4"/>
                    <a:pt x="33" y="8"/>
                    <a:pt x="27" y="12"/>
                  </a:cubicBezTo>
                  <a:cubicBezTo>
                    <a:pt x="20" y="16"/>
                    <a:pt x="13" y="19"/>
                    <a:pt x="5" y="22"/>
                  </a:cubicBezTo>
                  <a:cubicBezTo>
                    <a:pt x="0" y="23"/>
                    <a:pt x="2" y="30"/>
                    <a:pt x="7" y="29"/>
                  </a:cubicBezTo>
                  <a:cubicBezTo>
                    <a:pt x="21" y="26"/>
                    <a:pt x="41" y="20"/>
                    <a:pt x="50" y="7"/>
                  </a:cubicBezTo>
                  <a:cubicBezTo>
                    <a:pt x="51" y="4"/>
                    <a:pt x="49" y="0"/>
                    <a:pt x="4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8" name="Freeform 42">
              <a:extLst>
                <a:ext uri="{FF2B5EF4-FFF2-40B4-BE49-F238E27FC236}">
                  <a16:creationId xmlns:a16="http://schemas.microsoft.com/office/drawing/2014/main" id="{22836DDD-1580-4683-A7D7-5036336A0473}"/>
                </a:ext>
              </a:extLst>
            </p:cNvPr>
            <p:cNvSpPr/>
            <p:nvPr/>
          </p:nvSpPr>
          <p:spPr bwMode="auto">
            <a:xfrm>
              <a:off x="5257" y="1513"/>
              <a:ext cx="83" cy="67"/>
            </a:xfrm>
            <a:custGeom>
              <a:avLst/>
              <a:gdLst>
                <a:gd name="T0" fmla="*/ 31 w 35"/>
                <a:gd name="T1" fmla="*/ 4 h 28"/>
                <a:gd name="T2" fmla="*/ 17 w 35"/>
                <a:gd name="T3" fmla="*/ 6 h 28"/>
                <a:gd name="T4" fmla="*/ 4 w 35"/>
                <a:gd name="T5" fmla="*/ 19 h 28"/>
                <a:gd name="T6" fmla="*/ 9 w 35"/>
                <a:gd name="T7" fmla="*/ 24 h 28"/>
                <a:gd name="T8" fmla="*/ 24 w 35"/>
                <a:gd name="T9" fmla="*/ 14 h 28"/>
                <a:gd name="T10" fmla="*/ 31 w 35"/>
                <a:gd name="T11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1" y="4"/>
                  </a:moveTo>
                  <a:cubicBezTo>
                    <a:pt x="28" y="0"/>
                    <a:pt x="21" y="4"/>
                    <a:pt x="17" y="6"/>
                  </a:cubicBezTo>
                  <a:cubicBezTo>
                    <a:pt x="12" y="10"/>
                    <a:pt x="7" y="14"/>
                    <a:pt x="4" y="19"/>
                  </a:cubicBezTo>
                  <a:cubicBezTo>
                    <a:pt x="0" y="23"/>
                    <a:pt x="5" y="28"/>
                    <a:pt x="9" y="24"/>
                  </a:cubicBezTo>
                  <a:cubicBezTo>
                    <a:pt x="14" y="20"/>
                    <a:pt x="19" y="17"/>
                    <a:pt x="24" y="14"/>
                  </a:cubicBezTo>
                  <a:cubicBezTo>
                    <a:pt x="27" y="12"/>
                    <a:pt x="35" y="9"/>
                    <a:pt x="3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43">
              <a:extLst>
                <a:ext uri="{FF2B5EF4-FFF2-40B4-BE49-F238E27FC236}">
                  <a16:creationId xmlns:a16="http://schemas.microsoft.com/office/drawing/2014/main" id="{94304C0C-163D-420F-88C0-0B30831ED267}"/>
                </a:ext>
              </a:extLst>
            </p:cNvPr>
            <p:cNvSpPr/>
            <p:nvPr/>
          </p:nvSpPr>
          <p:spPr bwMode="auto">
            <a:xfrm>
              <a:off x="5361" y="1440"/>
              <a:ext cx="76" cy="57"/>
            </a:xfrm>
            <a:custGeom>
              <a:avLst/>
              <a:gdLst>
                <a:gd name="T0" fmla="*/ 26 w 32"/>
                <a:gd name="T1" fmla="*/ 0 h 24"/>
                <a:gd name="T2" fmla="*/ 15 w 32"/>
                <a:gd name="T3" fmla="*/ 8 h 24"/>
                <a:gd name="T4" fmla="*/ 3 w 32"/>
                <a:gd name="T5" fmla="*/ 17 h 24"/>
                <a:gd name="T6" fmla="*/ 7 w 32"/>
                <a:gd name="T7" fmla="*/ 22 h 24"/>
                <a:gd name="T8" fmla="*/ 20 w 32"/>
                <a:gd name="T9" fmla="*/ 14 h 24"/>
                <a:gd name="T10" fmla="*/ 30 w 32"/>
                <a:gd name="T11" fmla="*/ 6 h 24"/>
                <a:gd name="T12" fmla="*/ 26 w 32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4">
                  <a:moveTo>
                    <a:pt x="26" y="0"/>
                  </a:moveTo>
                  <a:cubicBezTo>
                    <a:pt x="22" y="2"/>
                    <a:pt x="18" y="5"/>
                    <a:pt x="15" y="8"/>
                  </a:cubicBezTo>
                  <a:cubicBezTo>
                    <a:pt x="11" y="11"/>
                    <a:pt x="6" y="14"/>
                    <a:pt x="3" y="17"/>
                  </a:cubicBezTo>
                  <a:cubicBezTo>
                    <a:pt x="0" y="20"/>
                    <a:pt x="4" y="24"/>
                    <a:pt x="7" y="22"/>
                  </a:cubicBezTo>
                  <a:cubicBezTo>
                    <a:pt x="11" y="20"/>
                    <a:pt x="15" y="17"/>
                    <a:pt x="20" y="14"/>
                  </a:cubicBezTo>
                  <a:cubicBezTo>
                    <a:pt x="24" y="12"/>
                    <a:pt x="28" y="10"/>
                    <a:pt x="30" y="6"/>
                  </a:cubicBezTo>
                  <a:cubicBezTo>
                    <a:pt x="32" y="3"/>
                    <a:pt x="29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10" name="Freeform 44">
              <a:extLst>
                <a:ext uri="{FF2B5EF4-FFF2-40B4-BE49-F238E27FC236}">
                  <a16:creationId xmlns:a16="http://schemas.microsoft.com/office/drawing/2014/main" id="{96241B87-9228-4535-804B-14410DB12301}"/>
                </a:ext>
              </a:extLst>
            </p:cNvPr>
            <p:cNvSpPr/>
            <p:nvPr/>
          </p:nvSpPr>
          <p:spPr bwMode="auto">
            <a:xfrm>
              <a:off x="5489" y="1344"/>
              <a:ext cx="69" cy="67"/>
            </a:xfrm>
            <a:custGeom>
              <a:avLst/>
              <a:gdLst>
                <a:gd name="T0" fmla="*/ 20 w 29"/>
                <a:gd name="T1" fmla="*/ 1 h 28"/>
                <a:gd name="T2" fmla="*/ 2 w 29"/>
                <a:gd name="T3" fmla="*/ 19 h 28"/>
                <a:gd name="T4" fmla="*/ 10 w 29"/>
                <a:gd name="T5" fmla="*/ 23 h 28"/>
                <a:gd name="T6" fmla="*/ 17 w 29"/>
                <a:gd name="T7" fmla="*/ 16 h 28"/>
                <a:gd name="T8" fmla="*/ 25 w 29"/>
                <a:gd name="T9" fmla="*/ 10 h 28"/>
                <a:gd name="T10" fmla="*/ 20 w 29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8">
                  <a:moveTo>
                    <a:pt x="20" y="1"/>
                  </a:moveTo>
                  <a:cubicBezTo>
                    <a:pt x="12" y="4"/>
                    <a:pt x="6" y="12"/>
                    <a:pt x="2" y="19"/>
                  </a:cubicBezTo>
                  <a:cubicBezTo>
                    <a:pt x="0" y="24"/>
                    <a:pt x="7" y="28"/>
                    <a:pt x="10" y="23"/>
                  </a:cubicBezTo>
                  <a:cubicBezTo>
                    <a:pt x="12" y="21"/>
                    <a:pt x="14" y="18"/>
                    <a:pt x="17" y="16"/>
                  </a:cubicBezTo>
                  <a:cubicBezTo>
                    <a:pt x="19" y="14"/>
                    <a:pt x="22" y="12"/>
                    <a:pt x="25" y="10"/>
                  </a:cubicBezTo>
                  <a:cubicBezTo>
                    <a:pt x="29" y="7"/>
                    <a:pt x="24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11" name="Freeform 45">
              <a:extLst>
                <a:ext uri="{FF2B5EF4-FFF2-40B4-BE49-F238E27FC236}">
                  <a16:creationId xmlns:a16="http://schemas.microsoft.com/office/drawing/2014/main" id="{0BB5CD57-328A-4DD3-B5DB-67B16A7E494B}"/>
                </a:ext>
              </a:extLst>
            </p:cNvPr>
            <p:cNvSpPr/>
            <p:nvPr/>
          </p:nvSpPr>
          <p:spPr bwMode="auto">
            <a:xfrm>
              <a:off x="5560" y="1273"/>
              <a:ext cx="55" cy="57"/>
            </a:xfrm>
            <a:custGeom>
              <a:avLst/>
              <a:gdLst>
                <a:gd name="T0" fmla="*/ 17 w 23"/>
                <a:gd name="T1" fmla="*/ 1 h 24"/>
                <a:gd name="T2" fmla="*/ 10 w 23"/>
                <a:gd name="T3" fmla="*/ 8 h 24"/>
                <a:gd name="T4" fmla="*/ 3 w 23"/>
                <a:gd name="T5" fmla="*/ 17 h 24"/>
                <a:gd name="T6" fmla="*/ 9 w 23"/>
                <a:gd name="T7" fmla="*/ 21 h 24"/>
                <a:gd name="T8" fmla="*/ 16 w 23"/>
                <a:gd name="T9" fmla="*/ 14 h 24"/>
                <a:gd name="T10" fmla="*/ 22 w 23"/>
                <a:gd name="T11" fmla="*/ 5 h 24"/>
                <a:gd name="T12" fmla="*/ 17 w 23"/>
                <a:gd name="T1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4">
                  <a:moveTo>
                    <a:pt x="17" y="1"/>
                  </a:moveTo>
                  <a:cubicBezTo>
                    <a:pt x="14" y="2"/>
                    <a:pt x="12" y="5"/>
                    <a:pt x="10" y="8"/>
                  </a:cubicBezTo>
                  <a:cubicBezTo>
                    <a:pt x="7" y="11"/>
                    <a:pt x="5" y="14"/>
                    <a:pt x="3" y="17"/>
                  </a:cubicBezTo>
                  <a:cubicBezTo>
                    <a:pt x="0" y="20"/>
                    <a:pt x="6" y="24"/>
                    <a:pt x="9" y="21"/>
                  </a:cubicBezTo>
                  <a:cubicBezTo>
                    <a:pt x="11" y="19"/>
                    <a:pt x="14" y="16"/>
                    <a:pt x="16" y="14"/>
                  </a:cubicBezTo>
                  <a:cubicBezTo>
                    <a:pt x="19" y="11"/>
                    <a:pt x="22" y="9"/>
                    <a:pt x="22" y="5"/>
                  </a:cubicBezTo>
                  <a:cubicBezTo>
                    <a:pt x="23" y="3"/>
                    <a:pt x="20" y="0"/>
                    <a:pt x="1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2" name="文本框 55">
            <a:extLst>
              <a:ext uri="{FF2B5EF4-FFF2-40B4-BE49-F238E27FC236}">
                <a16:creationId xmlns:a16="http://schemas.microsoft.com/office/drawing/2014/main" id="{16036563-4495-4848-88EC-DC51E30C0B16}"/>
              </a:ext>
            </a:extLst>
          </p:cNvPr>
          <p:cNvSpPr txBox="1"/>
          <p:nvPr/>
        </p:nvSpPr>
        <p:spPr>
          <a:xfrm>
            <a:off x="2197354" y="786915"/>
            <a:ext cx="659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solidFill>
                  <a:srgbClr val="404040"/>
                </a:solidFill>
                <a:cs typeface="+mn-ea"/>
                <a:sym typeface="+mn-lt"/>
              </a:rPr>
              <a:t>06</a:t>
            </a:r>
            <a:endParaRPr lang="zh-CN" altLang="en-US" sz="3200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pic>
        <p:nvPicPr>
          <p:cNvPr id="51" name="Picture 50" descr="A diagram of a structure&#10;&#10;Description automatically generated">
            <a:extLst>
              <a:ext uri="{FF2B5EF4-FFF2-40B4-BE49-F238E27FC236}">
                <a16:creationId xmlns:a16="http://schemas.microsoft.com/office/drawing/2014/main" id="{30A03FFC-6D19-4BEE-A20F-43AF8BA84BDD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5"/>
          <a:stretch/>
        </p:blipFill>
        <p:spPr bwMode="auto">
          <a:xfrm>
            <a:off x="2367762" y="1462343"/>
            <a:ext cx="4216260" cy="2946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12183979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6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A4475-52A4-46BD-BBC0-8590F16F3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51</a:t>
            </a:fld>
            <a:endParaRPr lang="zh-CN" altLang="en-US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0D39475-D9DB-455C-A186-E5F7DFF003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374856"/>
              </p:ext>
            </p:extLst>
          </p:nvPr>
        </p:nvGraphicFramePr>
        <p:xfrm>
          <a:off x="1730478" y="1574375"/>
          <a:ext cx="5378245" cy="29681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91896">
                  <a:extLst>
                    <a:ext uri="{9D8B030D-6E8A-4147-A177-3AD203B41FA5}">
                      <a16:colId xmlns:a16="http://schemas.microsoft.com/office/drawing/2014/main" val="3642107523"/>
                    </a:ext>
                  </a:extLst>
                </a:gridCol>
                <a:gridCol w="1386349">
                  <a:extLst>
                    <a:ext uri="{9D8B030D-6E8A-4147-A177-3AD203B41FA5}">
                      <a16:colId xmlns:a16="http://schemas.microsoft.com/office/drawing/2014/main" val="2786442208"/>
                    </a:ext>
                  </a:extLst>
                </a:gridCol>
              </a:tblGrid>
              <a:tr h="588722">
                <a:tc gridSpan="2">
                  <a:txBody>
                    <a:bodyPr/>
                    <a:lstStyle/>
                    <a:p>
                      <a:r>
                        <a:rPr lang="zh-CN" sz="1600" b="1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要调整</a:t>
                      </a:r>
                      <a:r>
                        <a:rPr lang="en-GB" sz="1600" b="1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b="1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3D </a:t>
                      </a:r>
                      <a:r>
                        <a:rPr lang="zh-CN" sz="1600" b="1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绘图区的视域</a:t>
                      </a:r>
                      <a:endParaRPr lang="en-US" sz="1600" b="1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sz="1600" b="1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使用「移动视图」工具</a:t>
                      </a:r>
                      <a:endParaRPr lang="en-US" sz="1600" b="1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80404"/>
                  </a:ext>
                </a:extLst>
              </a:tr>
              <a:tr h="403122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sz="1600" b="1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首先，可以把它</a:t>
                      </a:r>
                      <a:r>
                        <a:rPr lang="zh-CN" sz="1600" b="1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垂直</a:t>
                      </a:r>
                      <a:r>
                        <a:rPr lang="zh-CN" sz="1600" b="1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移动</a:t>
                      </a:r>
                      <a:endParaRPr lang="en-US" sz="1600" b="1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47945502"/>
                  </a:ext>
                </a:extLst>
              </a:tr>
              <a:tr h="65876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点击一下后，</a:t>
                      </a:r>
                      <a:br>
                        <a:rPr lang="en-US" altLang="zh-CN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可以把它</a:t>
                      </a:r>
                      <a:r>
                        <a:rPr lang="zh-CN" altLang="en-US" sz="1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水平</a:t>
                      </a:r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移动</a:t>
                      </a:r>
                      <a:endParaRPr lang="en-US" sz="16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79408194"/>
                  </a:ext>
                </a:extLst>
              </a:tr>
              <a:tr h="1317523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6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右下角</a:t>
                      </a:r>
                      <a:r>
                        <a:rPr lang="zh-CN" altLang="en-US" sz="16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有一些有用的按钮</a:t>
                      </a:r>
                      <a:endParaRPr lang="en-US" altLang="zh-CN" sz="16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600" b="1" kern="100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              </a:t>
                      </a:r>
                      <a:r>
                        <a:rPr lang="zh-CN" altLang="en-US" sz="1600" b="1" kern="100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标准视图：返回初始位置和视域</a:t>
                      </a:r>
                      <a:endParaRPr lang="en-US" altLang="zh-CN" sz="1600" b="1" kern="100" dirty="0">
                        <a:solidFill>
                          <a:srgbClr val="696969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600" b="1" kern="100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              </a:t>
                      </a:r>
                      <a:r>
                        <a:rPr lang="zh-CN" altLang="en-US" sz="1600" b="1" kern="100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放大</a:t>
                      </a:r>
                      <a:endParaRPr lang="en-US" altLang="zh-CN" sz="1600" b="1" kern="100" dirty="0">
                        <a:solidFill>
                          <a:srgbClr val="696969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600" b="1" kern="100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              </a:t>
                      </a:r>
                      <a:r>
                        <a:rPr lang="zh-CN" altLang="en-US" sz="1600" b="1" kern="100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缩小</a:t>
                      </a:r>
                      <a:endParaRPr lang="en-US" sz="1600" b="1" kern="100" dirty="0">
                        <a:solidFill>
                          <a:srgbClr val="696969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24868755"/>
                  </a:ext>
                </a:extLst>
              </a:tr>
            </a:tbl>
          </a:graphicData>
        </a:graphic>
      </p:graphicFrame>
      <p:grpSp>
        <p:nvGrpSpPr>
          <p:cNvPr id="51" name="组合 2">
            <a:extLst>
              <a:ext uri="{FF2B5EF4-FFF2-40B4-BE49-F238E27FC236}">
                <a16:creationId xmlns:a16="http://schemas.microsoft.com/office/drawing/2014/main" id="{6B666F7C-F433-48E5-A4FF-76D725091D13}"/>
              </a:ext>
            </a:extLst>
          </p:cNvPr>
          <p:cNvGrpSpPr/>
          <p:nvPr/>
        </p:nvGrpSpPr>
        <p:grpSpPr>
          <a:xfrm>
            <a:off x="1458893" y="678104"/>
            <a:ext cx="1369542" cy="824550"/>
            <a:chOff x="2664964" y="1922466"/>
            <a:chExt cx="1369542" cy="824550"/>
          </a:xfrm>
        </p:grpSpPr>
        <p:pic>
          <p:nvPicPr>
            <p:cNvPr id="52" name="图片 28" descr="图片包含 文字&#10;&#10;已生成高可信度的说明">
              <a:extLst>
                <a:ext uri="{FF2B5EF4-FFF2-40B4-BE49-F238E27FC236}">
                  <a16:creationId xmlns:a16="http://schemas.microsoft.com/office/drawing/2014/main" id="{CF468E87-D5B0-4460-89CC-F3DD42BA87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538" b="56894" l="2036" r="42494">
                          <a14:foregroundMark x1="2036" y1="24084" x2="2672" y2="31763"/>
                          <a14:foregroundMark x1="23791" y1="5585" x2="25318" y2="4538"/>
                          <a14:foregroundMark x1="42494" y1="23037" x2="42494" y2="21117"/>
                          <a14:foregroundMark x1="27481" y1="48691" x2="29644" y2="48517"/>
                          <a14:backgroundMark x1="30280" y1="40663" x2="30280" y2="40663"/>
                          <a14:backgroundMark x1="29262" y1="41012" x2="29262" y2="41012"/>
                          <a14:backgroundMark x1="27735" y1="41885" x2="36132" y2="41361"/>
                          <a14:backgroundMark x1="25191" y1="44154" x2="28117" y2="41536"/>
                          <a14:backgroundMark x1="37277" y1="44154" x2="22901" y2="45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664" t="2563" r="55267" b="56640"/>
            <a:stretch>
              <a:fillRect/>
            </a:stretch>
          </p:blipFill>
          <p:spPr>
            <a:xfrm>
              <a:off x="2664964" y="1922466"/>
              <a:ext cx="1369542" cy="824550"/>
            </a:xfrm>
            <a:prstGeom prst="rect">
              <a:avLst/>
            </a:prstGeom>
          </p:spPr>
        </p:pic>
        <p:sp>
          <p:nvSpPr>
            <p:cNvPr id="54" name="TextBox 12">
              <a:extLst>
                <a:ext uri="{FF2B5EF4-FFF2-40B4-BE49-F238E27FC236}">
                  <a16:creationId xmlns:a16="http://schemas.microsoft.com/office/drawing/2014/main" id="{0EFDA8D9-CF6C-4B36-998C-4EC80F6466E7}"/>
                </a:ext>
              </a:extLst>
            </p:cNvPr>
            <p:cNvSpPr txBox="1"/>
            <p:nvPr/>
          </p:nvSpPr>
          <p:spPr>
            <a:xfrm>
              <a:off x="2960430" y="2132343"/>
              <a:ext cx="10088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提示</a:t>
              </a:r>
            </a:p>
          </p:txBody>
        </p:sp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414589B7-9128-49DC-B215-E64C6BF378F2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39"/>
          <a:stretch/>
        </p:blipFill>
        <p:spPr bwMode="auto">
          <a:xfrm>
            <a:off x="5979477" y="1574375"/>
            <a:ext cx="956945" cy="8572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A grey cube with a screw&#10;&#10;Description automatically generated">
            <a:extLst>
              <a:ext uri="{FF2B5EF4-FFF2-40B4-BE49-F238E27FC236}">
                <a16:creationId xmlns:a16="http://schemas.microsoft.com/office/drawing/2014/main" id="{78738E1C-1DD2-4A91-B5AF-029A435E737A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1" b="6331"/>
          <a:stretch/>
        </p:blipFill>
        <p:spPr bwMode="auto">
          <a:xfrm>
            <a:off x="4830482" y="2004962"/>
            <a:ext cx="323850" cy="622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A grey cube with spikes&#10;&#10;Description automatically generated">
            <a:extLst>
              <a:ext uri="{FF2B5EF4-FFF2-40B4-BE49-F238E27FC236}">
                <a16:creationId xmlns:a16="http://schemas.microsoft.com/office/drawing/2014/main" id="{9D642953-9564-4656-9968-553C56DE45F0}"/>
              </a:ext>
            </a:extLst>
          </p:cNvPr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7" t="12485" r="7699" b="17445"/>
          <a:stretch/>
        </p:blipFill>
        <p:spPr bwMode="auto">
          <a:xfrm>
            <a:off x="4686654" y="2843482"/>
            <a:ext cx="611505" cy="2266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7074B914-C199-4290-87CE-E5F1B152C3D5}"/>
              </a:ext>
            </a:extLst>
          </p:cNvPr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49" t="19083" r="2263" b="21871"/>
          <a:stretch/>
        </p:blipFill>
        <p:spPr bwMode="auto">
          <a:xfrm>
            <a:off x="2035277" y="3530665"/>
            <a:ext cx="417195" cy="10394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94487272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6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A4475-52A4-46BD-BBC0-8590F16F3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52</a:t>
            </a:fld>
            <a:endParaRPr lang="zh-CN" altLang="en-US" dirty="0"/>
          </a:p>
        </p:txBody>
      </p:sp>
      <p:grpSp>
        <p:nvGrpSpPr>
          <p:cNvPr id="70" name="Group 4">
            <a:extLst>
              <a:ext uri="{FF2B5EF4-FFF2-40B4-BE49-F238E27FC236}">
                <a16:creationId xmlns:a16="http://schemas.microsoft.com/office/drawing/2014/main" id="{553410CF-182D-4AFA-8636-084A5C086FF9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1860444" y="767704"/>
            <a:ext cx="1133478" cy="621619"/>
            <a:chOff x="3326" y="771"/>
            <a:chExt cx="2348" cy="95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1" name="Freeform 5">
              <a:extLst>
                <a:ext uri="{FF2B5EF4-FFF2-40B4-BE49-F238E27FC236}">
                  <a16:creationId xmlns:a16="http://schemas.microsoft.com/office/drawing/2014/main" id="{9997A38E-3E88-44C2-9F16-3772F434CC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6" y="771"/>
              <a:ext cx="2348" cy="954"/>
            </a:xfrm>
            <a:custGeom>
              <a:avLst/>
              <a:gdLst>
                <a:gd name="T0" fmla="*/ 969 w 991"/>
                <a:gd name="T1" fmla="*/ 166 h 401"/>
                <a:gd name="T2" fmla="*/ 911 w 991"/>
                <a:gd name="T3" fmla="*/ 115 h 401"/>
                <a:gd name="T4" fmla="*/ 851 w 991"/>
                <a:gd name="T5" fmla="*/ 67 h 401"/>
                <a:gd name="T6" fmla="*/ 780 w 991"/>
                <a:gd name="T7" fmla="*/ 16 h 401"/>
                <a:gd name="T8" fmla="*/ 774 w 991"/>
                <a:gd name="T9" fmla="*/ 17 h 401"/>
                <a:gd name="T10" fmla="*/ 770 w 991"/>
                <a:gd name="T11" fmla="*/ 16 h 401"/>
                <a:gd name="T12" fmla="*/ 354 w 991"/>
                <a:gd name="T13" fmla="*/ 3 h 401"/>
                <a:gd name="T14" fmla="*/ 149 w 991"/>
                <a:gd name="T15" fmla="*/ 2 h 401"/>
                <a:gd name="T16" fmla="*/ 44 w 991"/>
                <a:gd name="T17" fmla="*/ 3 h 401"/>
                <a:gd name="T18" fmla="*/ 9 w 991"/>
                <a:gd name="T19" fmla="*/ 34 h 401"/>
                <a:gd name="T20" fmla="*/ 6 w 991"/>
                <a:gd name="T21" fmla="*/ 38 h 401"/>
                <a:gd name="T22" fmla="*/ 3 w 991"/>
                <a:gd name="T23" fmla="*/ 263 h 401"/>
                <a:gd name="T24" fmla="*/ 2 w 991"/>
                <a:gd name="T25" fmla="*/ 319 h 401"/>
                <a:gd name="T26" fmla="*/ 4 w 991"/>
                <a:gd name="T27" fmla="*/ 363 h 401"/>
                <a:gd name="T28" fmla="*/ 63 w 991"/>
                <a:gd name="T29" fmla="*/ 388 h 401"/>
                <a:gd name="T30" fmla="*/ 514 w 991"/>
                <a:gd name="T31" fmla="*/ 399 h 401"/>
                <a:gd name="T32" fmla="*/ 768 w 991"/>
                <a:gd name="T33" fmla="*/ 392 h 401"/>
                <a:gd name="T34" fmla="*/ 772 w 991"/>
                <a:gd name="T35" fmla="*/ 391 h 401"/>
                <a:gd name="T36" fmla="*/ 778 w 991"/>
                <a:gd name="T37" fmla="*/ 391 h 401"/>
                <a:gd name="T38" fmla="*/ 901 w 991"/>
                <a:gd name="T39" fmla="*/ 317 h 401"/>
                <a:gd name="T40" fmla="*/ 952 w 991"/>
                <a:gd name="T41" fmla="*/ 270 h 401"/>
                <a:gd name="T42" fmla="*/ 987 w 991"/>
                <a:gd name="T43" fmla="*/ 214 h 401"/>
                <a:gd name="T44" fmla="*/ 969 w 991"/>
                <a:gd name="T45" fmla="*/ 166 h 401"/>
                <a:gd name="T46" fmla="*/ 970 w 991"/>
                <a:gd name="T47" fmla="*/ 222 h 401"/>
                <a:gd name="T48" fmla="*/ 879 w 991"/>
                <a:gd name="T49" fmla="*/ 316 h 401"/>
                <a:gd name="T50" fmla="*/ 772 w 991"/>
                <a:gd name="T51" fmla="*/ 380 h 401"/>
                <a:gd name="T52" fmla="*/ 771 w 991"/>
                <a:gd name="T53" fmla="*/ 380 h 401"/>
                <a:gd name="T54" fmla="*/ 768 w 991"/>
                <a:gd name="T55" fmla="*/ 379 h 401"/>
                <a:gd name="T56" fmla="*/ 349 w 991"/>
                <a:gd name="T57" fmla="*/ 386 h 401"/>
                <a:gd name="T58" fmla="*/ 142 w 991"/>
                <a:gd name="T59" fmla="*/ 380 h 401"/>
                <a:gd name="T60" fmla="*/ 38 w 991"/>
                <a:gd name="T61" fmla="*/ 374 h 401"/>
                <a:gd name="T62" fmla="*/ 14 w 991"/>
                <a:gd name="T63" fmla="*/ 329 h 401"/>
                <a:gd name="T64" fmla="*/ 15 w 991"/>
                <a:gd name="T65" fmla="*/ 276 h 401"/>
                <a:gd name="T66" fmla="*/ 14 w 991"/>
                <a:gd name="T67" fmla="*/ 38 h 401"/>
                <a:gd name="T68" fmla="*/ 14 w 991"/>
                <a:gd name="T69" fmla="*/ 37 h 401"/>
                <a:gd name="T70" fmla="*/ 66 w 991"/>
                <a:gd name="T71" fmla="*/ 15 h 401"/>
                <a:gd name="T72" fmla="*/ 112 w 991"/>
                <a:gd name="T73" fmla="*/ 15 h 401"/>
                <a:gd name="T74" fmla="*/ 208 w 991"/>
                <a:gd name="T75" fmla="*/ 15 h 401"/>
                <a:gd name="T76" fmla="*/ 393 w 991"/>
                <a:gd name="T77" fmla="*/ 17 h 401"/>
                <a:gd name="T78" fmla="*/ 770 w 991"/>
                <a:gd name="T79" fmla="*/ 29 h 401"/>
                <a:gd name="T80" fmla="*/ 776 w 991"/>
                <a:gd name="T81" fmla="*/ 25 h 401"/>
                <a:gd name="T82" fmla="*/ 830 w 991"/>
                <a:gd name="T83" fmla="*/ 68 h 401"/>
                <a:gd name="T84" fmla="*/ 886 w 991"/>
                <a:gd name="T85" fmla="*/ 114 h 401"/>
                <a:gd name="T86" fmla="*/ 941 w 991"/>
                <a:gd name="T87" fmla="*/ 160 h 401"/>
                <a:gd name="T88" fmla="*/ 970 w 991"/>
                <a:gd name="T89" fmla="*/ 222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91" h="401">
                  <a:moveTo>
                    <a:pt x="969" y="166"/>
                  </a:moveTo>
                  <a:cubicBezTo>
                    <a:pt x="951" y="148"/>
                    <a:pt x="930" y="132"/>
                    <a:pt x="911" y="115"/>
                  </a:cubicBezTo>
                  <a:cubicBezTo>
                    <a:pt x="891" y="99"/>
                    <a:pt x="871" y="83"/>
                    <a:pt x="851" y="67"/>
                  </a:cubicBezTo>
                  <a:cubicBezTo>
                    <a:pt x="828" y="49"/>
                    <a:pt x="805" y="29"/>
                    <a:pt x="780" y="16"/>
                  </a:cubicBezTo>
                  <a:cubicBezTo>
                    <a:pt x="777" y="15"/>
                    <a:pt x="775" y="15"/>
                    <a:pt x="774" y="17"/>
                  </a:cubicBezTo>
                  <a:cubicBezTo>
                    <a:pt x="773" y="16"/>
                    <a:pt x="772" y="16"/>
                    <a:pt x="770" y="16"/>
                  </a:cubicBezTo>
                  <a:cubicBezTo>
                    <a:pt x="631" y="10"/>
                    <a:pt x="493" y="5"/>
                    <a:pt x="354" y="3"/>
                  </a:cubicBezTo>
                  <a:cubicBezTo>
                    <a:pt x="285" y="2"/>
                    <a:pt x="217" y="2"/>
                    <a:pt x="149" y="2"/>
                  </a:cubicBezTo>
                  <a:cubicBezTo>
                    <a:pt x="114" y="2"/>
                    <a:pt x="78" y="0"/>
                    <a:pt x="44" y="3"/>
                  </a:cubicBezTo>
                  <a:cubicBezTo>
                    <a:pt x="26" y="5"/>
                    <a:pt x="6" y="14"/>
                    <a:pt x="9" y="34"/>
                  </a:cubicBezTo>
                  <a:cubicBezTo>
                    <a:pt x="8" y="34"/>
                    <a:pt x="6" y="35"/>
                    <a:pt x="6" y="38"/>
                  </a:cubicBezTo>
                  <a:cubicBezTo>
                    <a:pt x="2" y="113"/>
                    <a:pt x="3" y="188"/>
                    <a:pt x="3" y="263"/>
                  </a:cubicBezTo>
                  <a:cubicBezTo>
                    <a:pt x="2" y="282"/>
                    <a:pt x="2" y="301"/>
                    <a:pt x="2" y="319"/>
                  </a:cubicBezTo>
                  <a:cubicBezTo>
                    <a:pt x="2" y="333"/>
                    <a:pt x="0" y="349"/>
                    <a:pt x="4" y="363"/>
                  </a:cubicBezTo>
                  <a:cubicBezTo>
                    <a:pt x="11" y="389"/>
                    <a:pt x="41" y="387"/>
                    <a:pt x="63" y="388"/>
                  </a:cubicBezTo>
                  <a:cubicBezTo>
                    <a:pt x="213" y="397"/>
                    <a:pt x="364" y="401"/>
                    <a:pt x="514" y="399"/>
                  </a:cubicBezTo>
                  <a:cubicBezTo>
                    <a:pt x="599" y="398"/>
                    <a:pt x="683" y="396"/>
                    <a:pt x="768" y="392"/>
                  </a:cubicBezTo>
                  <a:cubicBezTo>
                    <a:pt x="770" y="392"/>
                    <a:pt x="771" y="392"/>
                    <a:pt x="772" y="391"/>
                  </a:cubicBezTo>
                  <a:cubicBezTo>
                    <a:pt x="774" y="392"/>
                    <a:pt x="776" y="392"/>
                    <a:pt x="778" y="391"/>
                  </a:cubicBezTo>
                  <a:cubicBezTo>
                    <a:pt x="821" y="369"/>
                    <a:pt x="863" y="346"/>
                    <a:pt x="901" y="317"/>
                  </a:cubicBezTo>
                  <a:cubicBezTo>
                    <a:pt x="919" y="303"/>
                    <a:pt x="937" y="287"/>
                    <a:pt x="952" y="270"/>
                  </a:cubicBezTo>
                  <a:cubicBezTo>
                    <a:pt x="966" y="254"/>
                    <a:pt x="983" y="235"/>
                    <a:pt x="987" y="214"/>
                  </a:cubicBezTo>
                  <a:cubicBezTo>
                    <a:pt x="991" y="195"/>
                    <a:pt x="982" y="179"/>
                    <a:pt x="969" y="166"/>
                  </a:cubicBezTo>
                  <a:close/>
                  <a:moveTo>
                    <a:pt x="970" y="222"/>
                  </a:moveTo>
                  <a:cubicBezTo>
                    <a:pt x="952" y="260"/>
                    <a:pt x="912" y="292"/>
                    <a:pt x="879" y="316"/>
                  </a:cubicBezTo>
                  <a:cubicBezTo>
                    <a:pt x="845" y="340"/>
                    <a:pt x="808" y="360"/>
                    <a:pt x="772" y="380"/>
                  </a:cubicBezTo>
                  <a:cubicBezTo>
                    <a:pt x="772" y="380"/>
                    <a:pt x="772" y="380"/>
                    <a:pt x="771" y="380"/>
                  </a:cubicBezTo>
                  <a:cubicBezTo>
                    <a:pt x="770" y="379"/>
                    <a:pt x="769" y="379"/>
                    <a:pt x="768" y="379"/>
                  </a:cubicBezTo>
                  <a:cubicBezTo>
                    <a:pt x="629" y="386"/>
                    <a:pt x="489" y="388"/>
                    <a:pt x="349" y="386"/>
                  </a:cubicBezTo>
                  <a:cubicBezTo>
                    <a:pt x="280" y="385"/>
                    <a:pt x="211" y="383"/>
                    <a:pt x="142" y="380"/>
                  </a:cubicBezTo>
                  <a:cubicBezTo>
                    <a:pt x="107" y="378"/>
                    <a:pt x="72" y="378"/>
                    <a:pt x="38" y="374"/>
                  </a:cubicBezTo>
                  <a:cubicBezTo>
                    <a:pt x="12" y="371"/>
                    <a:pt x="14" y="350"/>
                    <a:pt x="14" y="329"/>
                  </a:cubicBezTo>
                  <a:cubicBezTo>
                    <a:pt x="15" y="312"/>
                    <a:pt x="15" y="294"/>
                    <a:pt x="15" y="276"/>
                  </a:cubicBezTo>
                  <a:cubicBezTo>
                    <a:pt x="15" y="197"/>
                    <a:pt x="18" y="117"/>
                    <a:pt x="14" y="38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20" y="14"/>
                    <a:pt x="47" y="15"/>
                    <a:pt x="66" y="15"/>
                  </a:cubicBezTo>
                  <a:cubicBezTo>
                    <a:pt x="81" y="15"/>
                    <a:pt x="97" y="15"/>
                    <a:pt x="112" y="15"/>
                  </a:cubicBezTo>
                  <a:cubicBezTo>
                    <a:pt x="144" y="15"/>
                    <a:pt x="176" y="15"/>
                    <a:pt x="208" y="15"/>
                  </a:cubicBezTo>
                  <a:cubicBezTo>
                    <a:pt x="270" y="16"/>
                    <a:pt x="332" y="16"/>
                    <a:pt x="393" y="17"/>
                  </a:cubicBezTo>
                  <a:cubicBezTo>
                    <a:pt x="519" y="19"/>
                    <a:pt x="645" y="23"/>
                    <a:pt x="770" y="29"/>
                  </a:cubicBezTo>
                  <a:cubicBezTo>
                    <a:pt x="773" y="29"/>
                    <a:pt x="775" y="27"/>
                    <a:pt x="776" y="25"/>
                  </a:cubicBezTo>
                  <a:cubicBezTo>
                    <a:pt x="792" y="41"/>
                    <a:pt x="812" y="54"/>
                    <a:pt x="830" y="68"/>
                  </a:cubicBezTo>
                  <a:cubicBezTo>
                    <a:pt x="849" y="83"/>
                    <a:pt x="867" y="98"/>
                    <a:pt x="886" y="114"/>
                  </a:cubicBezTo>
                  <a:cubicBezTo>
                    <a:pt x="905" y="129"/>
                    <a:pt x="923" y="145"/>
                    <a:pt x="941" y="160"/>
                  </a:cubicBezTo>
                  <a:cubicBezTo>
                    <a:pt x="959" y="176"/>
                    <a:pt x="982" y="195"/>
                    <a:pt x="970" y="2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id="{41603308-F7E7-448D-A2CB-696A9743B9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02" y="1201"/>
              <a:ext cx="123" cy="129"/>
            </a:xfrm>
            <a:custGeom>
              <a:avLst/>
              <a:gdLst>
                <a:gd name="T0" fmla="*/ 51 w 52"/>
                <a:gd name="T1" fmla="*/ 28 h 54"/>
                <a:gd name="T2" fmla="*/ 44 w 52"/>
                <a:gd name="T3" fmla="*/ 13 h 54"/>
                <a:gd name="T4" fmla="*/ 32 w 52"/>
                <a:gd name="T5" fmla="*/ 1 h 54"/>
                <a:gd name="T6" fmla="*/ 19 w 52"/>
                <a:gd name="T7" fmla="*/ 3 h 54"/>
                <a:gd name="T8" fmla="*/ 0 w 52"/>
                <a:gd name="T9" fmla="*/ 29 h 54"/>
                <a:gd name="T10" fmla="*/ 26 w 52"/>
                <a:gd name="T11" fmla="*/ 53 h 54"/>
                <a:gd name="T12" fmla="*/ 51 w 52"/>
                <a:gd name="T13" fmla="*/ 28 h 54"/>
                <a:gd name="T14" fmla="*/ 26 w 52"/>
                <a:gd name="T15" fmla="*/ 42 h 54"/>
                <a:gd name="T16" fmla="*/ 11 w 52"/>
                <a:gd name="T17" fmla="*/ 29 h 54"/>
                <a:gd name="T18" fmla="*/ 16 w 52"/>
                <a:gd name="T19" fmla="*/ 18 h 54"/>
                <a:gd name="T20" fmla="*/ 25 w 52"/>
                <a:gd name="T21" fmla="*/ 12 h 54"/>
                <a:gd name="T22" fmla="*/ 27 w 52"/>
                <a:gd name="T23" fmla="*/ 10 h 54"/>
                <a:gd name="T24" fmla="*/ 26 w 52"/>
                <a:gd name="T25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54">
                  <a:moveTo>
                    <a:pt x="51" y="28"/>
                  </a:moveTo>
                  <a:cubicBezTo>
                    <a:pt x="50" y="23"/>
                    <a:pt x="48" y="17"/>
                    <a:pt x="44" y="13"/>
                  </a:cubicBezTo>
                  <a:cubicBezTo>
                    <a:pt x="46" y="7"/>
                    <a:pt x="37" y="2"/>
                    <a:pt x="32" y="1"/>
                  </a:cubicBezTo>
                  <a:cubicBezTo>
                    <a:pt x="28" y="0"/>
                    <a:pt x="23" y="1"/>
                    <a:pt x="19" y="3"/>
                  </a:cubicBezTo>
                  <a:cubicBezTo>
                    <a:pt x="8" y="4"/>
                    <a:pt x="0" y="20"/>
                    <a:pt x="0" y="29"/>
                  </a:cubicBezTo>
                  <a:cubicBezTo>
                    <a:pt x="0" y="44"/>
                    <a:pt x="12" y="54"/>
                    <a:pt x="26" y="53"/>
                  </a:cubicBezTo>
                  <a:cubicBezTo>
                    <a:pt x="40" y="53"/>
                    <a:pt x="52" y="43"/>
                    <a:pt x="51" y="28"/>
                  </a:cubicBezTo>
                  <a:close/>
                  <a:moveTo>
                    <a:pt x="26" y="42"/>
                  </a:moveTo>
                  <a:cubicBezTo>
                    <a:pt x="18" y="42"/>
                    <a:pt x="11" y="37"/>
                    <a:pt x="11" y="29"/>
                  </a:cubicBezTo>
                  <a:cubicBezTo>
                    <a:pt x="11" y="25"/>
                    <a:pt x="13" y="21"/>
                    <a:pt x="16" y="18"/>
                  </a:cubicBezTo>
                  <a:cubicBezTo>
                    <a:pt x="18" y="15"/>
                    <a:pt x="22" y="14"/>
                    <a:pt x="25" y="12"/>
                  </a:cubicBezTo>
                  <a:cubicBezTo>
                    <a:pt x="26" y="11"/>
                    <a:pt x="26" y="11"/>
                    <a:pt x="27" y="10"/>
                  </a:cubicBezTo>
                  <a:cubicBezTo>
                    <a:pt x="40" y="17"/>
                    <a:pt x="45" y="40"/>
                    <a:pt x="2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7">
              <a:extLst>
                <a:ext uri="{FF2B5EF4-FFF2-40B4-BE49-F238E27FC236}">
                  <a16:creationId xmlns:a16="http://schemas.microsoft.com/office/drawing/2014/main" id="{A8C6DD86-1D47-45A1-B0F0-40DBC03DE2C2}"/>
                </a:ext>
              </a:extLst>
            </p:cNvPr>
            <p:cNvSpPr/>
            <p:nvPr/>
          </p:nvSpPr>
          <p:spPr bwMode="auto">
            <a:xfrm>
              <a:off x="3375" y="1549"/>
              <a:ext cx="76" cy="100"/>
            </a:xfrm>
            <a:custGeom>
              <a:avLst/>
              <a:gdLst>
                <a:gd name="T0" fmla="*/ 28 w 32"/>
                <a:gd name="T1" fmla="*/ 31 h 42"/>
                <a:gd name="T2" fmla="*/ 14 w 32"/>
                <a:gd name="T3" fmla="*/ 22 h 42"/>
                <a:gd name="T4" fmla="*/ 15 w 32"/>
                <a:gd name="T5" fmla="*/ 5 h 42"/>
                <a:gd name="T6" fmla="*/ 11 w 32"/>
                <a:gd name="T7" fmla="*/ 2 h 42"/>
                <a:gd name="T8" fmla="*/ 4 w 32"/>
                <a:gd name="T9" fmla="*/ 26 h 42"/>
                <a:gd name="T10" fmla="*/ 28 w 32"/>
                <a:gd name="T11" fmla="*/ 40 h 42"/>
                <a:gd name="T12" fmla="*/ 28 w 32"/>
                <a:gd name="T13" fmla="*/ 3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42">
                  <a:moveTo>
                    <a:pt x="28" y="31"/>
                  </a:moveTo>
                  <a:cubicBezTo>
                    <a:pt x="22" y="29"/>
                    <a:pt x="17" y="28"/>
                    <a:pt x="14" y="22"/>
                  </a:cubicBezTo>
                  <a:cubicBezTo>
                    <a:pt x="12" y="17"/>
                    <a:pt x="12" y="10"/>
                    <a:pt x="15" y="5"/>
                  </a:cubicBezTo>
                  <a:cubicBezTo>
                    <a:pt x="16" y="3"/>
                    <a:pt x="14" y="0"/>
                    <a:pt x="11" y="2"/>
                  </a:cubicBezTo>
                  <a:cubicBezTo>
                    <a:pt x="4" y="8"/>
                    <a:pt x="0" y="17"/>
                    <a:pt x="4" y="26"/>
                  </a:cubicBezTo>
                  <a:cubicBezTo>
                    <a:pt x="8" y="35"/>
                    <a:pt x="18" y="42"/>
                    <a:pt x="28" y="40"/>
                  </a:cubicBezTo>
                  <a:cubicBezTo>
                    <a:pt x="32" y="39"/>
                    <a:pt x="32" y="33"/>
                    <a:pt x="28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4" name="Freeform 8">
              <a:extLst>
                <a:ext uri="{FF2B5EF4-FFF2-40B4-BE49-F238E27FC236}">
                  <a16:creationId xmlns:a16="http://schemas.microsoft.com/office/drawing/2014/main" id="{F7FD735D-FD34-4CF9-B806-FE86F6FF7DCB}"/>
                </a:ext>
              </a:extLst>
            </p:cNvPr>
            <p:cNvSpPr/>
            <p:nvPr/>
          </p:nvSpPr>
          <p:spPr bwMode="auto">
            <a:xfrm>
              <a:off x="3382" y="1437"/>
              <a:ext cx="27" cy="79"/>
            </a:xfrm>
            <a:custGeom>
              <a:avLst/>
              <a:gdLst>
                <a:gd name="T0" fmla="*/ 9 w 11"/>
                <a:gd name="T1" fmla="*/ 3 h 33"/>
                <a:gd name="T2" fmla="*/ 2 w 11"/>
                <a:gd name="T3" fmla="*/ 3 h 33"/>
                <a:gd name="T4" fmla="*/ 1 w 11"/>
                <a:gd name="T5" fmla="*/ 15 h 33"/>
                <a:gd name="T6" fmla="*/ 3 w 11"/>
                <a:gd name="T7" fmla="*/ 29 h 33"/>
                <a:gd name="T8" fmla="*/ 9 w 11"/>
                <a:gd name="T9" fmla="*/ 29 h 33"/>
                <a:gd name="T10" fmla="*/ 10 w 11"/>
                <a:gd name="T11" fmla="*/ 15 h 33"/>
                <a:gd name="T12" fmla="*/ 9 w 11"/>
                <a:gd name="T13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3">
                  <a:moveTo>
                    <a:pt x="9" y="3"/>
                  </a:moveTo>
                  <a:cubicBezTo>
                    <a:pt x="8" y="0"/>
                    <a:pt x="3" y="0"/>
                    <a:pt x="2" y="3"/>
                  </a:cubicBezTo>
                  <a:cubicBezTo>
                    <a:pt x="0" y="7"/>
                    <a:pt x="1" y="11"/>
                    <a:pt x="1" y="15"/>
                  </a:cubicBezTo>
                  <a:cubicBezTo>
                    <a:pt x="2" y="20"/>
                    <a:pt x="2" y="24"/>
                    <a:pt x="3" y="29"/>
                  </a:cubicBezTo>
                  <a:cubicBezTo>
                    <a:pt x="3" y="33"/>
                    <a:pt x="8" y="33"/>
                    <a:pt x="9" y="29"/>
                  </a:cubicBezTo>
                  <a:cubicBezTo>
                    <a:pt x="9" y="24"/>
                    <a:pt x="10" y="20"/>
                    <a:pt x="10" y="15"/>
                  </a:cubicBezTo>
                  <a:cubicBezTo>
                    <a:pt x="10" y="11"/>
                    <a:pt x="11" y="7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5" name="Freeform 9">
              <a:extLst>
                <a:ext uri="{FF2B5EF4-FFF2-40B4-BE49-F238E27FC236}">
                  <a16:creationId xmlns:a16="http://schemas.microsoft.com/office/drawing/2014/main" id="{775E19F0-D4E0-4132-BD6B-0F31A2AD326E}"/>
                </a:ext>
              </a:extLst>
            </p:cNvPr>
            <p:cNvSpPr/>
            <p:nvPr/>
          </p:nvSpPr>
          <p:spPr bwMode="auto">
            <a:xfrm>
              <a:off x="3380" y="1285"/>
              <a:ext cx="31" cy="86"/>
            </a:xfrm>
            <a:custGeom>
              <a:avLst/>
              <a:gdLst>
                <a:gd name="T0" fmla="*/ 9 w 13"/>
                <a:gd name="T1" fmla="*/ 1 h 36"/>
                <a:gd name="T2" fmla="*/ 4 w 13"/>
                <a:gd name="T3" fmla="*/ 1 h 36"/>
                <a:gd name="T4" fmla="*/ 2 w 13"/>
                <a:gd name="T5" fmla="*/ 16 h 36"/>
                <a:gd name="T6" fmla="*/ 4 w 13"/>
                <a:gd name="T7" fmla="*/ 34 h 36"/>
                <a:gd name="T8" fmla="*/ 9 w 13"/>
                <a:gd name="T9" fmla="*/ 34 h 36"/>
                <a:gd name="T10" fmla="*/ 11 w 13"/>
                <a:gd name="T11" fmla="*/ 16 h 36"/>
                <a:gd name="T12" fmla="*/ 9 w 13"/>
                <a:gd name="T1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6">
                  <a:moveTo>
                    <a:pt x="9" y="1"/>
                  </a:moveTo>
                  <a:cubicBezTo>
                    <a:pt x="8" y="0"/>
                    <a:pt x="5" y="0"/>
                    <a:pt x="4" y="1"/>
                  </a:cubicBezTo>
                  <a:cubicBezTo>
                    <a:pt x="0" y="6"/>
                    <a:pt x="2" y="11"/>
                    <a:pt x="2" y="16"/>
                  </a:cubicBezTo>
                  <a:cubicBezTo>
                    <a:pt x="2" y="22"/>
                    <a:pt x="3" y="28"/>
                    <a:pt x="4" y="34"/>
                  </a:cubicBezTo>
                  <a:cubicBezTo>
                    <a:pt x="5" y="36"/>
                    <a:pt x="9" y="36"/>
                    <a:pt x="9" y="34"/>
                  </a:cubicBezTo>
                  <a:cubicBezTo>
                    <a:pt x="10" y="28"/>
                    <a:pt x="11" y="22"/>
                    <a:pt x="11" y="16"/>
                  </a:cubicBezTo>
                  <a:cubicBezTo>
                    <a:pt x="12" y="11"/>
                    <a:pt x="13" y="6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6" name="Freeform 10">
              <a:extLst>
                <a:ext uri="{FF2B5EF4-FFF2-40B4-BE49-F238E27FC236}">
                  <a16:creationId xmlns:a16="http://schemas.microsoft.com/office/drawing/2014/main" id="{29785D45-44E2-448F-AAA0-D49BBC71D3EA}"/>
                </a:ext>
              </a:extLst>
            </p:cNvPr>
            <p:cNvSpPr/>
            <p:nvPr/>
          </p:nvSpPr>
          <p:spPr bwMode="auto">
            <a:xfrm>
              <a:off x="3380" y="1132"/>
              <a:ext cx="31" cy="89"/>
            </a:xfrm>
            <a:custGeom>
              <a:avLst/>
              <a:gdLst>
                <a:gd name="T0" fmla="*/ 8 w 13"/>
                <a:gd name="T1" fmla="*/ 4 h 37"/>
                <a:gd name="T2" fmla="*/ 0 w 13"/>
                <a:gd name="T3" fmla="*/ 6 h 37"/>
                <a:gd name="T4" fmla="*/ 2 w 13"/>
                <a:gd name="T5" fmla="*/ 18 h 37"/>
                <a:gd name="T6" fmla="*/ 3 w 13"/>
                <a:gd name="T7" fmla="*/ 32 h 37"/>
                <a:gd name="T8" fmla="*/ 10 w 13"/>
                <a:gd name="T9" fmla="*/ 33 h 37"/>
                <a:gd name="T10" fmla="*/ 8 w 13"/>
                <a:gd name="T11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7">
                  <a:moveTo>
                    <a:pt x="8" y="4"/>
                  </a:moveTo>
                  <a:cubicBezTo>
                    <a:pt x="6" y="0"/>
                    <a:pt x="1" y="2"/>
                    <a:pt x="0" y="6"/>
                  </a:cubicBezTo>
                  <a:cubicBezTo>
                    <a:pt x="0" y="10"/>
                    <a:pt x="2" y="14"/>
                    <a:pt x="2" y="18"/>
                  </a:cubicBezTo>
                  <a:cubicBezTo>
                    <a:pt x="3" y="23"/>
                    <a:pt x="3" y="28"/>
                    <a:pt x="3" y="32"/>
                  </a:cubicBezTo>
                  <a:cubicBezTo>
                    <a:pt x="3" y="36"/>
                    <a:pt x="9" y="37"/>
                    <a:pt x="10" y="33"/>
                  </a:cubicBezTo>
                  <a:cubicBezTo>
                    <a:pt x="12" y="25"/>
                    <a:pt x="13" y="12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7" name="Freeform 11">
              <a:extLst>
                <a:ext uri="{FF2B5EF4-FFF2-40B4-BE49-F238E27FC236}">
                  <a16:creationId xmlns:a16="http://schemas.microsoft.com/office/drawing/2014/main" id="{904095EE-7588-4706-A267-3A8D99D673EA}"/>
                </a:ext>
              </a:extLst>
            </p:cNvPr>
            <p:cNvSpPr/>
            <p:nvPr/>
          </p:nvSpPr>
          <p:spPr bwMode="auto">
            <a:xfrm>
              <a:off x="3390" y="985"/>
              <a:ext cx="33" cy="88"/>
            </a:xfrm>
            <a:custGeom>
              <a:avLst/>
              <a:gdLst>
                <a:gd name="T0" fmla="*/ 7 w 14"/>
                <a:gd name="T1" fmla="*/ 3 h 37"/>
                <a:gd name="T2" fmla="*/ 0 w 14"/>
                <a:gd name="T3" fmla="*/ 6 h 37"/>
                <a:gd name="T4" fmla="*/ 2 w 14"/>
                <a:gd name="T5" fmla="*/ 17 h 37"/>
                <a:gd name="T6" fmla="*/ 2 w 14"/>
                <a:gd name="T7" fmla="*/ 31 h 37"/>
                <a:gd name="T8" fmla="*/ 8 w 14"/>
                <a:gd name="T9" fmla="*/ 33 h 37"/>
                <a:gd name="T10" fmla="*/ 7 w 14"/>
                <a:gd name="T11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7">
                  <a:moveTo>
                    <a:pt x="7" y="3"/>
                  </a:moveTo>
                  <a:cubicBezTo>
                    <a:pt x="4" y="0"/>
                    <a:pt x="0" y="2"/>
                    <a:pt x="0" y="6"/>
                  </a:cubicBezTo>
                  <a:cubicBezTo>
                    <a:pt x="0" y="10"/>
                    <a:pt x="2" y="13"/>
                    <a:pt x="2" y="17"/>
                  </a:cubicBezTo>
                  <a:cubicBezTo>
                    <a:pt x="3" y="22"/>
                    <a:pt x="3" y="27"/>
                    <a:pt x="2" y="31"/>
                  </a:cubicBezTo>
                  <a:cubicBezTo>
                    <a:pt x="1" y="36"/>
                    <a:pt x="7" y="37"/>
                    <a:pt x="8" y="33"/>
                  </a:cubicBezTo>
                  <a:cubicBezTo>
                    <a:pt x="11" y="25"/>
                    <a:pt x="14" y="10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 12">
              <a:extLst>
                <a:ext uri="{FF2B5EF4-FFF2-40B4-BE49-F238E27FC236}">
                  <a16:creationId xmlns:a16="http://schemas.microsoft.com/office/drawing/2014/main" id="{9CB82380-7DE4-464A-AF5B-3CFF612790ED}"/>
                </a:ext>
              </a:extLst>
            </p:cNvPr>
            <p:cNvSpPr/>
            <p:nvPr/>
          </p:nvSpPr>
          <p:spPr bwMode="auto">
            <a:xfrm>
              <a:off x="3390" y="823"/>
              <a:ext cx="59" cy="88"/>
            </a:xfrm>
            <a:custGeom>
              <a:avLst/>
              <a:gdLst>
                <a:gd name="T0" fmla="*/ 23 w 25"/>
                <a:gd name="T1" fmla="*/ 6 h 37"/>
                <a:gd name="T2" fmla="*/ 4 w 25"/>
                <a:gd name="T3" fmla="*/ 15 h 37"/>
                <a:gd name="T4" fmla="*/ 7 w 25"/>
                <a:gd name="T5" fmla="*/ 36 h 37"/>
                <a:gd name="T6" fmla="*/ 11 w 25"/>
                <a:gd name="T7" fmla="*/ 34 h 37"/>
                <a:gd name="T8" fmla="*/ 13 w 25"/>
                <a:gd name="T9" fmla="*/ 20 h 37"/>
                <a:gd name="T10" fmla="*/ 24 w 25"/>
                <a:gd name="T11" fmla="*/ 11 h 37"/>
                <a:gd name="T12" fmla="*/ 23 w 25"/>
                <a:gd name="T13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7">
                  <a:moveTo>
                    <a:pt x="23" y="6"/>
                  </a:moveTo>
                  <a:cubicBezTo>
                    <a:pt x="17" y="0"/>
                    <a:pt x="7" y="9"/>
                    <a:pt x="4" y="15"/>
                  </a:cubicBezTo>
                  <a:cubicBezTo>
                    <a:pt x="0" y="22"/>
                    <a:pt x="1" y="31"/>
                    <a:pt x="7" y="36"/>
                  </a:cubicBezTo>
                  <a:cubicBezTo>
                    <a:pt x="8" y="37"/>
                    <a:pt x="11" y="36"/>
                    <a:pt x="11" y="34"/>
                  </a:cubicBezTo>
                  <a:cubicBezTo>
                    <a:pt x="9" y="29"/>
                    <a:pt x="10" y="24"/>
                    <a:pt x="13" y="20"/>
                  </a:cubicBezTo>
                  <a:cubicBezTo>
                    <a:pt x="16" y="15"/>
                    <a:pt x="21" y="15"/>
                    <a:pt x="24" y="11"/>
                  </a:cubicBezTo>
                  <a:cubicBezTo>
                    <a:pt x="25" y="10"/>
                    <a:pt x="25" y="7"/>
                    <a:pt x="2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9" name="Freeform 13">
              <a:extLst>
                <a:ext uri="{FF2B5EF4-FFF2-40B4-BE49-F238E27FC236}">
                  <a16:creationId xmlns:a16="http://schemas.microsoft.com/office/drawing/2014/main" id="{990E081C-3A01-4D77-9F67-B1DDEA60C301}"/>
                </a:ext>
              </a:extLst>
            </p:cNvPr>
            <p:cNvSpPr/>
            <p:nvPr/>
          </p:nvSpPr>
          <p:spPr bwMode="auto">
            <a:xfrm>
              <a:off x="3494" y="825"/>
              <a:ext cx="73" cy="26"/>
            </a:xfrm>
            <a:custGeom>
              <a:avLst/>
              <a:gdLst>
                <a:gd name="T0" fmla="*/ 26 w 31"/>
                <a:gd name="T1" fmla="*/ 2 h 11"/>
                <a:gd name="T2" fmla="*/ 16 w 31"/>
                <a:gd name="T3" fmla="*/ 1 h 11"/>
                <a:gd name="T4" fmla="*/ 5 w 31"/>
                <a:gd name="T5" fmla="*/ 2 h 11"/>
                <a:gd name="T6" fmla="*/ 5 w 31"/>
                <a:gd name="T7" fmla="*/ 10 h 11"/>
                <a:gd name="T8" fmla="*/ 16 w 31"/>
                <a:gd name="T9" fmla="*/ 10 h 11"/>
                <a:gd name="T10" fmla="*/ 26 w 31"/>
                <a:gd name="T11" fmla="*/ 10 h 11"/>
                <a:gd name="T12" fmla="*/ 26 w 31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">
                  <a:moveTo>
                    <a:pt x="26" y="2"/>
                  </a:moveTo>
                  <a:cubicBezTo>
                    <a:pt x="23" y="0"/>
                    <a:pt x="20" y="1"/>
                    <a:pt x="16" y="1"/>
                  </a:cubicBezTo>
                  <a:cubicBezTo>
                    <a:pt x="12" y="1"/>
                    <a:pt x="9" y="2"/>
                    <a:pt x="5" y="2"/>
                  </a:cubicBezTo>
                  <a:cubicBezTo>
                    <a:pt x="0" y="2"/>
                    <a:pt x="0" y="9"/>
                    <a:pt x="5" y="10"/>
                  </a:cubicBezTo>
                  <a:cubicBezTo>
                    <a:pt x="9" y="10"/>
                    <a:pt x="12" y="10"/>
                    <a:pt x="16" y="10"/>
                  </a:cubicBezTo>
                  <a:cubicBezTo>
                    <a:pt x="20" y="11"/>
                    <a:pt x="23" y="11"/>
                    <a:pt x="26" y="10"/>
                  </a:cubicBezTo>
                  <a:cubicBezTo>
                    <a:pt x="31" y="8"/>
                    <a:pt x="31" y="3"/>
                    <a:pt x="2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0" name="Freeform 14">
              <a:extLst>
                <a:ext uri="{FF2B5EF4-FFF2-40B4-BE49-F238E27FC236}">
                  <a16:creationId xmlns:a16="http://schemas.microsoft.com/office/drawing/2014/main" id="{57A90899-AC78-44EA-9A47-D1E35E6C369A}"/>
                </a:ext>
              </a:extLst>
            </p:cNvPr>
            <p:cNvSpPr/>
            <p:nvPr/>
          </p:nvSpPr>
          <p:spPr bwMode="auto">
            <a:xfrm>
              <a:off x="3629" y="825"/>
              <a:ext cx="83" cy="31"/>
            </a:xfrm>
            <a:custGeom>
              <a:avLst/>
              <a:gdLst>
                <a:gd name="T0" fmla="*/ 33 w 35"/>
                <a:gd name="T1" fmla="*/ 4 h 13"/>
                <a:gd name="T2" fmla="*/ 20 w 35"/>
                <a:gd name="T3" fmla="*/ 2 h 13"/>
                <a:gd name="T4" fmla="*/ 6 w 35"/>
                <a:gd name="T5" fmla="*/ 0 h 13"/>
                <a:gd name="T6" fmla="*/ 5 w 35"/>
                <a:gd name="T7" fmla="*/ 8 h 13"/>
                <a:gd name="T8" fmla="*/ 19 w 35"/>
                <a:gd name="T9" fmla="*/ 11 h 13"/>
                <a:gd name="T10" fmla="*/ 32 w 35"/>
                <a:gd name="T11" fmla="*/ 11 h 13"/>
                <a:gd name="T12" fmla="*/ 33 w 35"/>
                <a:gd name="T1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3">
                  <a:moveTo>
                    <a:pt x="33" y="4"/>
                  </a:moveTo>
                  <a:cubicBezTo>
                    <a:pt x="29" y="2"/>
                    <a:pt x="24" y="2"/>
                    <a:pt x="20" y="2"/>
                  </a:cubicBezTo>
                  <a:cubicBezTo>
                    <a:pt x="16" y="1"/>
                    <a:pt x="11" y="1"/>
                    <a:pt x="6" y="0"/>
                  </a:cubicBezTo>
                  <a:cubicBezTo>
                    <a:pt x="1" y="0"/>
                    <a:pt x="0" y="7"/>
                    <a:pt x="5" y="8"/>
                  </a:cubicBezTo>
                  <a:cubicBezTo>
                    <a:pt x="10" y="9"/>
                    <a:pt x="14" y="10"/>
                    <a:pt x="19" y="11"/>
                  </a:cubicBezTo>
                  <a:cubicBezTo>
                    <a:pt x="23" y="12"/>
                    <a:pt x="28" y="13"/>
                    <a:pt x="32" y="11"/>
                  </a:cubicBezTo>
                  <a:cubicBezTo>
                    <a:pt x="35" y="10"/>
                    <a:pt x="35" y="6"/>
                    <a:pt x="3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1" name="Freeform 15">
              <a:extLst>
                <a:ext uri="{FF2B5EF4-FFF2-40B4-BE49-F238E27FC236}">
                  <a16:creationId xmlns:a16="http://schemas.microsoft.com/office/drawing/2014/main" id="{A9A72A36-FBCF-4592-A197-668CD490FC08}"/>
                </a:ext>
              </a:extLst>
            </p:cNvPr>
            <p:cNvSpPr/>
            <p:nvPr/>
          </p:nvSpPr>
          <p:spPr bwMode="auto">
            <a:xfrm>
              <a:off x="3764" y="823"/>
              <a:ext cx="74" cy="26"/>
            </a:xfrm>
            <a:custGeom>
              <a:avLst/>
              <a:gdLst>
                <a:gd name="T0" fmla="*/ 30 w 31"/>
                <a:gd name="T1" fmla="*/ 5 h 11"/>
                <a:gd name="T2" fmla="*/ 18 w 31"/>
                <a:gd name="T3" fmla="*/ 1 h 11"/>
                <a:gd name="T4" fmla="*/ 4 w 31"/>
                <a:gd name="T5" fmla="*/ 2 h 11"/>
                <a:gd name="T6" fmla="*/ 5 w 31"/>
                <a:gd name="T7" fmla="*/ 8 h 11"/>
                <a:gd name="T8" fmla="*/ 17 w 31"/>
                <a:gd name="T9" fmla="*/ 9 h 11"/>
                <a:gd name="T10" fmla="*/ 28 w 31"/>
                <a:gd name="T11" fmla="*/ 10 h 11"/>
                <a:gd name="T12" fmla="*/ 30 w 31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">
                  <a:moveTo>
                    <a:pt x="30" y="5"/>
                  </a:moveTo>
                  <a:cubicBezTo>
                    <a:pt x="27" y="1"/>
                    <a:pt x="23" y="1"/>
                    <a:pt x="18" y="1"/>
                  </a:cubicBezTo>
                  <a:cubicBezTo>
                    <a:pt x="14" y="0"/>
                    <a:pt x="9" y="0"/>
                    <a:pt x="4" y="2"/>
                  </a:cubicBezTo>
                  <a:cubicBezTo>
                    <a:pt x="0" y="3"/>
                    <a:pt x="1" y="8"/>
                    <a:pt x="5" y="8"/>
                  </a:cubicBezTo>
                  <a:cubicBezTo>
                    <a:pt x="9" y="8"/>
                    <a:pt x="13" y="8"/>
                    <a:pt x="17" y="9"/>
                  </a:cubicBezTo>
                  <a:cubicBezTo>
                    <a:pt x="21" y="9"/>
                    <a:pt x="24" y="11"/>
                    <a:pt x="28" y="10"/>
                  </a:cubicBezTo>
                  <a:cubicBezTo>
                    <a:pt x="30" y="9"/>
                    <a:pt x="31" y="7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2" name="Freeform 16">
              <a:extLst>
                <a:ext uri="{FF2B5EF4-FFF2-40B4-BE49-F238E27FC236}">
                  <a16:creationId xmlns:a16="http://schemas.microsoft.com/office/drawing/2014/main" id="{1DA592A0-2A9D-4E6C-B1AE-21AC85513EEC}"/>
                </a:ext>
              </a:extLst>
            </p:cNvPr>
            <p:cNvSpPr/>
            <p:nvPr/>
          </p:nvSpPr>
          <p:spPr bwMode="auto">
            <a:xfrm>
              <a:off x="3892" y="828"/>
              <a:ext cx="71" cy="23"/>
            </a:xfrm>
            <a:custGeom>
              <a:avLst/>
              <a:gdLst>
                <a:gd name="T0" fmla="*/ 28 w 30"/>
                <a:gd name="T1" fmla="*/ 2 h 10"/>
                <a:gd name="T2" fmla="*/ 17 w 30"/>
                <a:gd name="T3" fmla="*/ 1 h 10"/>
                <a:gd name="T4" fmla="*/ 4 w 30"/>
                <a:gd name="T5" fmla="*/ 1 h 10"/>
                <a:gd name="T6" fmla="*/ 4 w 30"/>
                <a:gd name="T7" fmla="*/ 8 h 10"/>
                <a:gd name="T8" fmla="*/ 17 w 30"/>
                <a:gd name="T9" fmla="*/ 9 h 10"/>
                <a:gd name="T10" fmla="*/ 28 w 30"/>
                <a:gd name="T11" fmla="*/ 8 h 10"/>
                <a:gd name="T12" fmla="*/ 28 w 30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0">
                  <a:moveTo>
                    <a:pt x="28" y="2"/>
                  </a:moveTo>
                  <a:cubicBezTo>
                    <a:pt x="25" y="0"/>
                    <a:pt x="21" y="1"/>
                    <a:pt x="17" y="1"/>
                  </a:cubicBezTo>
                  <a:cubicBezTo>
                    <a:pt x="13" y="1"/>
                    <a:pt x="8" y="1"/>
                    <a:pt x="4" y="1"/>
                  </a:cubicBezTo>
                  <a:cubicBezTo>
                    <a:pt x="0" y="2"/>
                    <a:pt x="0" y="8"/>
                    <a:pt x="4" y="8"/>
                  </a:cubicBezTo>
                  <a:cubicBezTo>
                    <a:pt x="8" y="8"/>
                    <a:pt x="13" y="9"/>
                    <a:pt x="17" y="9"/>
                  </a:cubicBezTo>
                  <a:cubicBezTo>
                    <a:pt x="21" y="9"/>
                    <a:pt x="25" y="10"/>
                    <a:pt x="28" y="8"/>
                  </a:cubicBezTo>
                  <a:cubicBezTo>
                    <a:pt x="30" y="6"/>
                    <a:pt x="30" y="3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3" name="Freeform 17">
              <a:extLst>
                <a:ext uri="{FF2B5EF4-FFF2-40B4-BE49-F238E27FC236}">
                  <a16:creationId xmlns:a16="http://schemas.microsoft.com/office/drawing/2014/main" id="{D5C1F552-41A0-4C5E-99EF-B362F47AF3D9}"/>
                </a:ext>
              </a:extLst>
            </p:cNvPr>
            <p:cNvSpPr/>
            <p:nvPr/>
          </p:nvSpPr>
          <p:spPr bwMode="auto">
            <a:xfrm>
              <a:off x="4013" y="832"/>
              <a:ext cx="90" cy="24"/>
            </a:xfrm>
            <a:custGeom>
              <a:avLst/>
              <a:gdLst>
                <a:gd name="T0" fmla="*/ 34 w 38"/>
                <a:gd name="T1" fmla="*/ 1 h 10"/>
                <a:gd name="T2" fmla="*/ 20 w 38"/>
                <a:gd name="T3" fmla="*/ 0 h 10"/>
                <a:gd name="T4" fmla="*/ 4 w 38"/>
                <a:gd name="T5" fmla="*/ 1 h 10"/>
                <a:gd name="T6" fmla="*/ 4 w 38"/>
                <a:gd name="T7" fmla="*/ 8 h 10"/>
                <a:gd name="T8" fmla="*/ 20 w 38"/>
                <a:gd name="T9" fmla="*/ 9 h 10"/>
                <a:gd name="T10" fmla="*/ 34 w 38"/>
                <a:gd name="T11" fmla="*/ 9 h 10"/>
                <a:gd name="T12" fmla="*/ 34 w 38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0">
                  <a:moveTo>
                    <a:pt x="34" y="1"/>
                  </a:moveTo>
                  <a:cubicBezTo>
                    <a:pt x="30" y="0"/>
                    <a:pt x="25" y="0"/>
                    <a:pt x="20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0" y="1"/>
                    <a:pt x="0" y="8"/>
                    <a:pt x="4" y="8"/>
                  </a:cubicBezTo>
                  <a:cubicBezTo>
                    <a:pt x="10" y="8"/>
                    <a:pt x="15" y="9"/>
                    <a:pt x="20" y="9"/>
                  </a:cubicBezTo>
                  <a:cubicBezTo>
                    <a:pt x="25" y="9"/>
                    <a:pt x="30" y="10"/>
                    <a:pt x="34" y="9"/>
                  </a:cubicBezTo>
                  <a:cubicBezTo>
                    <a:pt x="38" y="7"/>
                    <a:pt x="38" y="3"/>
                    <a:pt x="3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4" name="Freeform 18">
              <a:extLst>
                <a:ext uri="{FF2B5EF4-FFF2-40B4-BE49-F238E27FC236}">
                  <a16:creationId xmlns:a16="http://schemas.microsoft.com/office/drawing/2014/main" id="{68520377-3624-4B31-B0F4-57FFA943C7F8}"/>
                </a:ext>
              </a:extLst>
            </p:cNvPr>
            <p:cNvSpPr/>
            <p:nvPr/>
          </p:nvSpPr>
          <p:spPr bwMode="auto">
            <a:xfrm>
              <a:off x="4167" y="825"/>
              <a:ext cx="66" cy="26"/>
            </a:xfrm>
            <a:custGeom>
              <a:avLst/>
              <a:gdLst>
                <a:gd name="T0" fmla="*/ 25 w 28"/>
                <a:gd name="T1" fmla="*/ 1 h 11"/>
                <a:gd name="T2" fmla="*/ 3 w 28"/>
                <a:gd name="T3" fmla="*/ 5 h 11"/>
                <a:gd name="T4" fmla="*/ 4 w 28"/>
                <a:gd name="T5" fmla="*/ 11 h 11"/>
                <a:gd name="T6" fmla="*/ 25 w 28"/>
                <a:gd name="T7" fmla="*/ 7 h 11"/>
                <a:gd name="T8" fmla="*/ 25 w 28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1">
                  <a:moveTo>
                    <a:pt x="25" y="1"/>
                  </a:moveTo>
                  <a:cubicBezTo>
                    <a:pt x="18" y="0"/>
                    <a:pt x="10" y="3"/>
                    <a:pt x="3" y="5"/>
                  </a:cubicBezTo>
                  <a:cubicBezTo>
                    <a:pt x="0" y="5"/>
                    <a:pt x="0" y="11"/>
                    <a:pt x="4" y="11"/>
                  </a:cubicBezTo>
                  <a:cubicBezTo>
                    <a:pt x="11" y="10"/>
                    <a:pt x="19" y="10"/>
                    <a:pt x="25" y="7"/>
                  </a:cubicBezTo>
                  <a:cubicBezTo>
                    <a:pt x="28" y="6"/>
                    <a:pt x="27" y="2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5" name="Freeform 19">
              <a:extLst>
                <a:ext uri="{FF2B5EF4-FFF2-40B4-BE49-F238E27FC236}">
                  <a16:creationId xmlns:a16="http://schemas.microsoft.com/office/drawing/2014/main" id="{A78CFD07-1350-4B3E-BE47-43FCDCB5DA5A}"/>
                </a:ext>
              </a:extLst>
            </p:cNvPr>
            <p:cNvSpPr/>
            <p:nvPr/>
          </p:nvSpPr>
          <p:spPr bwMode="auto">
            <a:xfrm>
              <a:off x="4302" y="835"/>
              <a:ext cx="64" cy="24"/>
            </a:xfrm>
            <a:custGeom>
              <a:avLst/>
              <a:gdLst>
                <a:gd name="T0" fmla="*/ 23 w 27"/>
                <a:gd name="T1" fmla="*/ 3 h 10"/>
                <a:gd name="T2" fmla="*/ 12 w 27"/>
                <a:gd name="T3" fmla="*/ 1 h 10"/>
                <a:gd name="T4" fmla="*/ 2 w 27"/>
                <a:gd name="T5" fmla="*/ 2 h 10"/>
                <a:gd name="T6" fmla="*/ 1 w 27"/>
                <a:gd name="T7" fmla="*/ 5 h 10"/>
                <a:gd name="T8" fmla="*/ 11 w 27"/>
                <a:gd name="T9" fmla="*/ 9 h 10"/>
                <a:gd name="T10" fmla="*/ 22 w 27"/>
                <a:gd name="T11" fmla="*/ 10 h 10"/>
                <a:gd name="T12" fmla="*/ 23 w 27"/>
                <a:gd name="T1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0">
                  <a:moveTo>
                    <a:pt x="23" y="3"/>
                  </a:moveTo>
                  <a:cubicBezTo>
                    <a:pt x="20" y="2"/>
                    <a:pt x="16" y="2"/>
                    <a:pt x="12" y="1"/>
                  </a:cubicBezTo>
                  <a:cubicBezTo>
                    <a:pt x="9" y="1"/>
                    <a:pt x="5" y="0"/>
                    <a:pt x="2" y="2"/>
                  </a:cubicBezTo>
                  <a:cubicBezTo>
                    <a:pt x="1" y="2"/>
                    <a:pt x="0" y="4"/>
                    <a:pt x="1" y="5"/>
                  </a:cubicBezTo>
                  <a:cubicBezTo>
                    <a:pt x="4" y="7"/>
                    <a:pt x="7" y="8"/>
                    <a:pt x="11" y="9"/>
                  </a:cubicBezTo>
                  <a:cubicBezTo>
                    <a:pt x="15" y="9"/>
                    <a:pt x="19" y="10"/>
                    <a:pt x="22" y="10"/>
                  </a:cubicBezTo>
                  <a:cubicBezTo>
                    <a:pt x="26" y="10"/>
                    <a:pt x="27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6" name="Freeform 20">
              <a:extLst>
                <a:ext uri="{FF2B5EF4-FFF2-40B4-BE49-F238E27FC236}">
                  <a16:creationId xmlns:a16="http://schemas.microsoft.com/office/drawing/2014/main" id="{D75A3FE3-2166-452C-A18F-FB5BCD846EA0}"/>
                </a:ext>
              </a:extLst>
            </p:cNvPr>
            <p:cNvSpPr/>
            <p:nvPr/>
          </p:nvSpPr>
          <p:spPr bwMode="auto">
            <a:xfrm>
              <a:off x="4416" y="840"/>
              <a:ext cx="80" cy="19"/>
            </a:xfrm>
            <a:custGeom>
              <a:avLst/>
              <a:gdLst>
                <a:gd name="T0" fmla="*/ 31 w 34"/>
                <a:gd name="T1" fmla="*/ 2 h 8"/>
                <a:gd name="T2" fmla="*/ 19 w 34"/>
                <a:gd name="T3" fmla="*/ 0 h 8"/>
                <a:gd name="T4" fmla="*/ 3 w 34"/>
                <a:gd name="T5" fmla="*/ 1 h 8"/>
                <a:gd name="T6" fmla="*/ 3 w 34"/>
                <a:gd name="T7" fmla="*/ 6 h 8"/>
                <a:gd name="T8" fmla="*/ 18 w 34"/>
                <a:gd name="T9" fmla="*/ 7 h 8"/>
                <a:gd name="T10" fmla="*/ 31 w 34"/>
                <a:gd name="T11" fmla="*/ 7 h 8"/>
                <a:gd name="T12" fmla="*/ 31 w 34"/>
                <a:gd name="T1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">
                  <a:moveTo>
                    <a:pt x="31" y="2"/>
                  </a:moveTo>
                  <a:cubicBezTo>
                    <a:pt x="28" y="0"/>
                    <a:pt x="23" y="0"/>
                    <a:pt x="19" y="0"/>
                  </a:cubicBezTo>
                  <a:cubicBezTo>
                    <a:pt x="14" y="0"/>
                    <a:pt x="9" y="1"/>
                    <a:pt x="3" y="1"/>
                  </a:cubicBezTo>
                  <a:cubicBezTo>
                    <a:pt x="0" y="1"/>
                    <a:pt x="0" y="5"/>
                    <a:pt x="3" y="6"/>
                  </a:cubicBezTo>
                  <a:cubicBezTo>
                    <a:pt x="8" y="6"/>
                    <a:pt x="13" y="7"/>
                    <a:pt x="18" y="7"/>
                  </a:cubicBezTo>
                  <a:cubicBezTo>
                    <a:pt x="22" y="7"/>
                    <a:pt x="27" y="8"/>
                    <a:pt x="31" y="7"/>
                  </a:cubicBezTo>
                  <a:cubicBezTo>
                    <a:pt x="33" y="6"/>
                    <a:pt x="34" y="3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7" name="Freeform 21">
              <a:extLst>
                <a:ext uri="{FF2B5EF4-FFF2-40B4-BE49-F238E27FC236}">
                  <a16:creationId xmlns:a16="http://schemas.microsoft.com/office/drawing/2014/main" id="{58BD2C97-66AC-4859-8EC8-5F637DA0CDC8}"/>
                </a:ext>
              </a:extLst>
            </p:cNvPr>
            <p:cNvSpPr/>
            <p:nvPr/>
          </p:nvSpPr>
          <p:spPr bwMode="auto">
            <a:xfrm>
              <a:off x="4551" y="837"/>
              <a:ext cx="71" cy="26"/>
            </a:xfrm>
            <a:custGeom>
              <a:avLst/>
              <a:gdLst>
                <a:gd name="T0" fmla="*/ 28 w 30"/>
                <a:gd name="T1" fmla="*/ 3 h 11"/>
                <a:gd name="T2" fmla="*/ 4 w 30"/>
                <a:gd name="T3" fmla="*/ 2 h 11"/>
                <a:gd name="T4" fmla="*/ 4 w 30"/>
                <a:gd name="T5" fmla="*/ 9 h 11"/>
                <a:gd name="T6" fmla="*/ 28 w 30"/>
                <a:gd name="T7" fmla="*/ 8 h 11"/>
                <a:gd name="T8" fmla="*/ 28 w 30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1">
                  <a:moveTo>
                    <a:pt x="28" y="3"/>
                  </a:moveTo>
                  <a:cubicBezTo>
                    <a:pt x="21" y="0"/>
                    <a:pt x="11" y="2"/>
                    <a:pt x="4" y="2"/>
                  </a:cubicBezTo>
                  <a:cubicBezTo>
                    <a:pt x="0" y="2"/>
                    <a:pt x="0" y="9"/>
                    <a:pt x="4" y="9"/>
                  </a:cubicBezTo>
                  <a:cubicBezTo>
                    <a:pt x="11" y="9"/>
                    <a:pt x="21" y="11"/>
                    <a:pt x="28" y="8"/>
                  </a:cubicBezTo>
                  <a:cubicBezTo>
                    <a:pt x="30" y="7"/>
                    <a:pt x="30" y="3"/>
                    <a:pt x="2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8" name="Freeform 22">
              <a:extLst>
                <a:ext uri="{FF2B5EF4-FFF2-40B4-BE49-F238E27FC236}">
                  <a16:creationId xmlns:a16="http://schemas.microsoft.com/office/drawing/2014/main" id="{D177F52D-26D9-4FA9-95EC-5748DBC034C3}"/>
                </a:ext>
              </a:extLst>
            </p:cNvPr>
            <p:cNvSpPr/>
            <p:nvPr/>
          </p:nvSpPr>
          <p:spPr bwMode="auto">
            <a:xfrm>
              <a:off x="4691" y="844"/>
              <a:ext cx="64" cy="22"/>
            </a:xfrm>
            <a:custGeom>
              <a:avLst/>
              <a:gdLst>
                <a:gd name="T0" fmla="*/ 24 w 27"/>
                <a:gd name="T1" fmla="*/ 1 h 9"/>
                <a:gd name="T2" fmla="*/ 12 w 27"/>
                <a:gd name="T3" fmla="*/ 1 h 9"/>
                <a:gd name="T4" fmla="*/ 2 w 27"/>
                <a:gd name="T5" fmla="*/ 2 h 9"/>
                <a:gd name="T6" fmla="*/ 2 w 27"/>
                <a:gd name="T7" fmla="*/ 7 h 9"/>
                <a:gd name="T8" fmla="*/ 12 w 27"/>
                <a:gd name="T9" fmla="*/ 8 h 9"/>
                <a:gd name="T10" fmla="*/ 24 w 27"/>
                <a:gd name="T11" fmla="*/ 8 h 9"/>
                <a:gd name="T12" fmla="*/ 24 w 2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9">
                  <a:moveTo>
                    <a:pt x="24" y="1"/>
                  </a:moveTo>
                  <a:cubicBezTo>
                    <a:pt x="20" y="0"/>
                    <a:pt x="16" y="0"/>
                    <a:pt x="12" y="1"/>
                  </a:cubicBezTo>
                  <a:cubicBezTo>
                    <a:pt x="9" y="1"/>
                    <a:pt x="5" y="0"/>
                    <a:pt x="2" y="2"/>
                  </a:cubicBezTo>
                  <a:cubicBezTo>
                    <a:pt x="0" y="3"/>
                    <a:pt x="0" y="5"/>
                    <a:pt x="2" y="7"/>
                  </a:cubicBezTo>
                  <a:cubicBezTo>
                    <a:pt x="5" y="8"/>
                    <a:pt x="9" y="8"/>
                    <a:pt x="12" y="8"/>
                  </a:cubicBezTo>
                  <a:cubicBezTo>
                    <a:pt x="16" y="9"/>
                    <a:pt x="20" y="9"/>
                    <a:pt x="24" y="8"/>
                  </a:cubicBezTo>
                  <a:cubicBezTo>
                    <a:pt x="27" y="7"/>
                    <a:pt x="27" y="2"/>
                    <a:pt x="2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9" name="Freeform 23">
              <a:extLst>
                <a:ext uri="{FF2B5EF4-FFF2-40B4-BE49-F238E27FC236}">
                  <a16:creationId xmlns:a16="http://schemas.microsoft.com/office/drawing/2014/main" id="{116C182B-5422-4DB8-8B01-F27D1BF2E64C}"/>
                </a:ext>
              </a:extLst>
            </p:cNvPr>
            <p:cNvSpPr/>
            <p:nvPr/>
          </p:nvSpPr>
          <p:spPr bwMode="auto">
            <a:xfrm>
              <a:off x="4814" y="851"/>
              <a:ext cx="88" cy="29"/>
            </a:xfrm>
            <a:custGeom>
              <a:avLst/>
              <a:gdLst>
                <a:gd name="T0" fmla="*/ 34 w 37"/>
                <a:gd name="T1" fmla="*/ 4 h 12"/>
                <a:gd name="T2" fmla="*/ 21 w 37"/>
                <a:gd name="T3" fmla="*/ 2 h 12"/>
                <a:gd name="T4" fmla="*/ 5 w 37"/>
                <a:gd name="T5" fmla="*/ 1 h 12"/>
                <a:gd name="T6" fmla="*/ 4 w 37"/>
                <a:gd name="T7" fmla="*/ 7 h 12"/>
                <a:gd name="T8" fmla="*/ 34 w 37"/>
                <a:gd name="T9" fmla="*/ 8 h 12"/>
                <a:gd name="T10" fmla="*/ 34 w 37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2">
                  <a:moveTo>
                    <a:pt x="34" y="4"/>
                  </a:moveTo>
                  <a:cubicBezTo>
                    <a:pt x="30" y="2"/>
                    <a:pt x="26" y="2"/>
                    <a:pt x="21" y="2"/>
                  </a:cubicBezTo>
                  <a:cubicBezTo>
                    <a:pt x="16" y="2"/>
                    <a:pt x="11" y="1"/>
                    <a:pt x="5" y="1"/>
                  </a:cubicBezTo>
                  <a:cubicBezTo>
                    <a:pt x="2" y="0"/>
                    <a:pt x="0" y="5"/>
                    <a:pt x="4" y="7"/>
                  </a:cubicBezTo>
                  <a:cubicBezTo>
                    <a:pt x="13" y="9"/>
                    <a:pt x="25" y="12"/>
                    <a:pt x="34" y="8"/>
                  </a:cubicBezTo>
                  <a:cubicBezTo>
                    <a:pt x="36" y="7"/>
                    <a:pt x="37" y="4"/>
                    <a:pt x="3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0" name="Freeform 24">
              <a:extLst>
                <a:ext uri="{FF2B5EF4-FFF2-40B4-BE49-F238E27FC236}">
                  <a16:creationId xmlns:a16="http://schemas.microsoft.com/office/drawing/2014/main" id="{8728AD0F-7CB3-4335-B143-5648C37CAB50}"/>
                </a:ext>
              </a:extLst>
            </p:cNvPr>
            <p:cNvSpPr/>
            <p:nvPr/>
          </p:nvSpPr>
          <p:spPr bwMode="auto">
            <a:xfrm>
              <a:off x="4942" y="856"/>
              <a:ext cx="71" cy="19"/>
            </a:xfrm>
            <a:custGeom>
              <a:avLst/>
              <a:gdLst>
                <a:gd name="T0" fmla="*/ 26 w 30"/>
                <a:gd name="T1" fmla="*/ 1 h 8"/>
                <a:gd name="T2" fmla="*/ 4 w 30"/>
                <a:gd name="T3" fmla="*/ 1 h 8"/>
                <a:gd name="T4" fmla="*/ 4 w 30"/>
                <a:gd name="T5" fmla="*/ 7 h 8"/>
                <a:gd name="T6" fmla="*/ 26 w 30"/>
                <a:gd name="T7" fmla="*/ 7 h 8"/>
                <a:gd name="T8" fmla="*/ 26 w 30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8">
                  <a:moveTo>
                    <a:pt x="26" y="1"/>
                  </a:moveTo>
                  <a:cubicBezTo>
                    <a:pt x="19" y="0"/>
                    <a:pt x="11" y="0"/>
                    <a:pt x="4" y="1"/>
                  </a:cubicBezTo>
                  <a:cubicBezTo>
                    <a:pt x="0" y="1"/>
                    <a:pt x="0" y="6"/>
                    <a:pt x="4" y="7"/>
                  </a:cubicBezTo>
                  <a:cubicBezTo>
                    <a:pt x="11" y="7"/>
                    <a:pt x="19" y="8"/>
                    <a:pt x="26" y="7"/>
                  </a:cubicBezTo>
                  <a:cubicBezTo>
                    <a:pt x="30" y="6"/>
                    <a:pt x="30" y="1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1" name="Freeform 25">
              <a:extLst>
                <a:ext uri="{FF2B5EF4-FFF2-40B4-BE49-F238E27FC236}">
                  <a16:creationId xmlns:a16="http://schemas.microsoft.com/office/drawing/2014/main" id="{4C0F3F64-9727-430E-9A1F-1F9250109CB8}"/>
                </a:ext>
              </a:extLst>
            </p:cNvPr>
            <p:cNvSpPr/>
            <p:nvPr/>
          </p:nvSpPr>
          <p:spPr bwMode="auto">
            <a:xfrm>
              <a:off x="5058" y="849"/>
              <a:ext cx="128" cy="67"/>
            </a:xfrm>
            <a:custGeom>
              <a:avLst/>
              <a:gdLst>
                <a:gd name="T0" fmla="*/ 49 w 54"/>
                <a:gd name="T1" fmla="*/ 17 h 28"/>
                <a:gd name="T2" fmla="*/ 4 w 54"/>
                <a:gd name="T3" fmla="*/ 6 h 28"/>
                <a:gd name="T4" fmla="*/ 4 w 54"/>
                <a:gd name="T5" fmla="*/ 12 h 28"/>
                <a:gd name="T6" fmla="*/ 43 w 54"/>
                <a:gd name="T7" fmla="*/ 24 h 28"/>
                <a:gd name="T8" fmla="*/ 49 w 54"/>
                <a:gd name="T9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8">
                  <a:moveTo>
                    <a:pt x="49" y="17"/>
                  </a:moveTo>
                  <a:cubicBezTo>
                    <a:pt x="37" y="5"/>
                    <a:pt x="20" y="0"/>
                    <a:pt x="4" y="6"/>
                  </a:cubicBezTo>
                  <a:cubicBezTo>
                    <a:pt x="0" y="7"/>
                    <a:pt x="1" y="12"/>
                    <a:pt x="4" y="12"/>
                  </a:cubicBezTo>
                  <a:cubicBezTo>
                    <a:pt x="18" y="10"/>
                    <a:pt x="32" y="14"/>
                    <a:pt x="43" y="24"/>
                  </a:cubicBezTo>
                  <a:cubicBezTo>
                    <a:pt x="47" y="28"/>
                    <a:pt x="54" y="21"/>
                    <a:pt x="4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2" name="Freeform 26">
              <a:extLst>
                <a:ext uri="{FF2B5EF4-FFF2-40B4-BE49-F238E27FC236}">
                  <a16:creationId xmlns:a16="http://schemas.microsoft.com/office/drawing/2014/main" id="{945078BA-AA74-482A-B3D5-5C3F286A132C}"/>
                </a:ext>
              </a:extLst>
            </p:cNvPr>
            <p:cNvSpPr/>
            <p:nvPr/>
          </p:nvSpPr>
          <p:spPr bwMode="auto">
            <a:xfrm>
              <a:off x="5203" y="913"/>
              <a:ext cx="78" cy="62"/>
            </a:xfrm>
            <a:custGeom>
              <a:avLst/>
              <a:gdLst>
                <a:gd name="T0" fmla="*/ 32 w 33"/>
                <a:gd name="T1" fmla="*/ 21 h 26"/>
                <a:gd name="T2" fmla="*/ 20 w 33"/>
                <a:gd name="T3" fmla="*/ 11 h 26"/>
                <a:gd name="T4" fmla="*/ 5 w 33"/>
                <a:gd name="T5" fmla="*/ 2 h 26"/>
                <a:gd name="T6" fmla="*/ 2 w 33"/>
                <a:gd name="T7" fmla="*/ 5 h 26"/>
                <a:gd name="T8" fmla="*/ 15 w 33"/>
                <a:gd name="T9" fmla="*/ 16 h 26"/>
                <a:gd name="T10" fmla="*/ 28 w 33"/>
                <a:gd name="T11" fmla="*/ 25 h 26"/>
                <a:gd name="T12" fmla="*/ 32 w 33"/>
                <a:gd name="T13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6">
                  <a:moveTo>
                    <a:pt x="32" y="21"/>
                  </a:moveTo>
                  <a:cubicBezTo>
                    <a:pt x="29" y="17"/>
                    <a:pt x="24" y="14"/>
                    <a:pt x="20" y="11"/>
                  </a:cubicBezTo>
                  <a:cubicBezTo>
                    <a:pt x="15" y="8"/>
                    <a:pt x="10" y="5"/>
                    <a:pt x="5" y="2"/>
                  </a:cubicBezTo>
                  <a:cubicBezTo>
                    <a:pt x="2" y="0"/>
                    <a:pt x="0" y="3"/>
                    <a:pt x="2" y="5"/>
                  </a:cubicBezTo>
                  <a:cubicBezTo>
                    <a:pt x="6" y="9"/>
                    <a:pt x="10" y="13"/>
                    <a:pt x="15" y="16"/>
                  </a:cubicBezTo>
                  <a:cubicBezTo>
                    <a:pt x="19" y="19"/>
                    <a:pt x="23" y="24"/>
                    <a:pt x="28" y="25"/>
                  </a:cubicBezTo>
                  <a:cubicBezTo>
                    <a:pt x="31" y="26"/>
                    <a:pt x="33" y="23"/>
                    <a:pt x="3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3" name="Freeform 27">
              <a:extLst>
                <a:ext uri="{FF2B5EF4-FFF2-40B4-BE49-F238E27FC236}">
                  <a16:creationId xmlns:a16="http://schemas.microsoft.com/office/drawing/2014/main" id="{1B502C91-A30F-4692-A64B-3CBEFB564078}"/>
                </a:ext>
              </a:extLst>
            </p:cNvPr>
            <p:cNvSpPr/>
            <p:nvPr/>
          </p:nvSpPr>
          <p:spPr bwMode="auto">
            <a:xfrm>
              <a:off x="5314" y="997"/>
              <a:ext cx="52" cy="45"/>
            </a:xfrm>
            <a:custGeom>
              <a:avLst/>
              <a:gdLst>
                <a:gd name="T0" fmla="*/ 21 w 22"/>
                <a:gd name="T1" fmla="*/ 15 h 19"/>
                <a:gd name="T2" fmla="*/ 15 w 22"/>
                <a:gd name="T3" fmla="*/ 8 h 19"/>
                <a:gd name="T4" fmla="*/ 7 w 22"/>
                <a:gd name="T5" fmla="*/ 2 h 19"/>
                <a:gd name="T6" fmla="*/ 3 w 22"/>
                <a:gd name="T7" fmla="*/ 7 h 19"/>
                <a:gd name="T8" fmla="*/ 10 w 22"/>
                <a:gd name="T9" fmla="*/ 13 h 19"/>
                <a:gd name="T10" fmla="*/ 18 w 22"/>
                <a:gd name="T11" fmla="*/ 18 h 19"/>
                <a:gd name="T12" fmla="*/ 21 w 22"/>
                <a:gd name="T13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9">
                  <a:moveTo>
                    <a:pt x="21" y="15"/>
                  </a:moveTo>
                  <a:cubicBezTo>
                    <a:pt x="20" y="12"/>
                    <a:pt x="17" y="10"/>
                    <a:pt x="15" y="8"/>
                  </a:cubicBezTo>
                  <a:cubicBezTo>
                    <a:pt x="12" y="6"/>
                    <a:pt x="9" y="4"/>
                    <a:pt x="7" y="2"/>
                  </a:cubicBezTo>
                  <a:cubicBezTo>
                    <a:pt x="4" y="0"/>
                    <a:pt x="0" y="5"/>
                    <a:pt x="3" y="7"/>
                  </a:cubicBezTo>
                  <a:cubicBezTo>
                    <a:pt x="5" y="9"/>
                    <a:pt x="8" y="11"/>
                    <a:pt x="10" y="13"/>
                  </a:cubicBezTo>
                  <a:cubicBezTo>
                    <a:pt x="12" y="15"/>
                    <a:pt x="15" y="18"/>
                    <a:pt x="18" y="18"/>
                  </a:cubicBezTo>
                  <a:cubicBezTo>
                    <a:pt x="20" y="19"/>
                    <a:pt x="22" y="17"/>
                    <a:pt x="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4" name="Freeform 28">
              <a:extLst>
                <a:ext uri="{FF2B5EF4-FFF2-40B4-BE49-F238E27FC236}">
                  <a16:creationId xmlns:a16="http://schemas.microsoft.com/office/drawing/2014/main" id="{41D59416-06C1-41B9-A14A-2C784A47C83E}"/>
                </a:ext>
              </a:extLst>
            </p:cNvPr>
            <p:cNvSpPr/>
            <p:nvPr/>
          </p:nvSpPr>
          <p:spPr bwMode="auto">
            <a:xfrm>
              <a:off x="5395" y="1063"/>
              <a:ext cx="63" cy="43"/>
            </a:xfrm>
            <a:custGeom>
              <a:avLst/>
              <a:gdLst>
                <a:gd name="T0" fmla="*/ 27 w 27"/>
                <a:gd name="T1" fmla="*/ 14 h 18"/>
                <a:gd name="T2" fmla="*/ 18 w 27"/>
                <a:gd name="T3" fmla="*/ 6 h 18"/>
                <a:gd name="T4" fmla="*/ 5 w 27"/>
                <a:gd name="T5" fmla="*/ 1 h 18"/>
                <a:gd name="T6" fmla="*/ 3 w 27"/>
                <a:gd name="T7" fmla="*/ 5 h 18"/>
                <a:gd name="T8" fmla="*/ 14 w 27"/>
                <a:gd name="T9" fmla="*/ 11 h 18"/>
                <a:gd name="T10" fmla="*/ 23 w 27"/>
                <a:gd name="T11" fmla="*/ 17 h 18"/>
                <a:gd name="T12" fmla="*/ 27 w 27"/>
                <a:gd name="T13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8">
                  <a:moveTo>
                    <a:pt x="27" y="14"/>
                  </a:moveTo>
                  <a:cubicBezTo>
                    <a:pt x="25" y="10"/>
                    <a:pt x="21" y="8"/>
                    <a:pt x="18" y="6"/>
                  </a:cubicBezTo>
                  <a:cubicBezTo>
                    <a:pt x="14" y="4"/>
                    <a:pt x="9" y="2"/>
                    <a:pt x="5" y="1"/>
                  </a:cubicBezTo>
                  <a:cubicBezTo>
                    <a:pt x="2" y="0"/>
                    <a:pt x="0" y="4"/>
                    <a:pt x="3" y="5"/>
                  </a:cubicBezTo>
                  <a:cubicBezTo>
                    <a:pt x="7" y="7"/>
                    <a:pt x="10" y="9"/>
                    <a:pt x="14" y="11"/>
                  </a:cubicBezTo>
                  <a:cubicBezTo>
                    <a:pt x="17" y="13"/>
                    <a:pt x="20" y="17"/>
                    <a:pt x="23" y="17"/>
                  </a:cubicBezTo>
                  <a:cubicBezTo>
                    <a:pt x="25" y="18"/>
                    <a:pt x="27" y="16"/>
                    <a:pt x="2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5" name="Freeform 29">
              <a:extLst>
                <a:ext uri="{FF2B5EF4-FFF2-40B4-BE49-F238E27FC236}">
                  <a16:creationId xmlns:a16="http://schemas.microsoft.com/office/drawing/2014/main" id="{4DC7807F-DFE1-421F-8C56-CF3990CDFE74}"/>
                </a:ext>
              </a:extLst>
            </p:cNvPr>
            <p:cNvSpPr/>
            <p:nvPr/>
          </p:nvSpPr>
          <p:spPr bwMode="auto">
            <a:xfrm>
              <a:off x="5489" y="1130"/>
              <a:ext cx="55" cy="52"/>
            </a:xfrm>
            <a:custGeom>
              <a:avLst/>
              <a:gdLst>
                <a:gd name="T0" fmla="*/ 22 w 23"/>
                <a:gd name="T1" fmla="*/ 16 h 22"/>
                <a:gd name="T2" fmla="*/ 14 w 23"/>
                <a:gd name="T3" fmla="*/ 11 h 22"/>
                <a:gd name="T4" fmla="*/ 6 w 23"/>
                <a:gd name="T5" fmla="*/ 3 h 22"/>
                <a:gd name="T6" fmla="*/ 2 w 23"/>
                <a:gd name="T7" fmla="*/ 6 h 22"/>
                <a:gd name="T8" fmla="*/ 9 w 23"/>
                <a:gd name="T9" fmla="*/ 17 h 22"/>
                <a:gd name="T10" fmla="*/ 21 w 23"/>
                <a:gd name="T11" fmla="*/ 20 h 22"/>
                <a:gd name="T12" fmla="*/ 22 w 23"/>
                <a:gd name="T13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22" y="16"/>
                  </a:moveTo>
                  <a:cubicBezTo>
                    <a:pt x="21" y="13"/>
                    <a:pt x="16" y="13"/>
                    <a:pt x="14" y="11"/>
                  </a:cubicBezTo>
                  <a:cubicBezTo>
                    <a:pt x="11" y="9"/>
                    <a:pt x="8" y="6"/>
                    <a:pt x="6" y="3"/>
                  </a:cubicBezTo>
                  <a:cubicBezTo>
                    <a:pt x="5" y="0"/>
                    <a:pt x="0" y="3"/>
                    <a:pt x="2" y="6"/>
                  </a:cubicBezTo>
                  <a:cubicBezTo>
                    <a:pt x="3" y="10"/>
                    <a:pt x="6" y="14"/>
                    <a:pt x="9" y="17"/>
                  </a:cubicBezTo>
                  <a:cubicBezTo>
                    <a:pt x="12" y="19"/>
                    <a:pt x="18" y="22"/>
                    <a:pt x="21" y="20"/>
                  </a:cubicBezTo>
                  <a:cubicBezTo>
                    <a:pt x="23" y="20"/>
                    <a:pt x="23" y="18"/>
                    <a:pt x="2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6" name="Freeform 30">
              <a:extLst>
                <a:ext uri="{FF2B5EF4-FFF2-40B4-BE49-F238E27FC236}">
                  <a16:creationId xmlns:a16="http://schemas.microsoft.com/office/drawing/2014/main" id="{BD29C779-CBA8-4476-8E1E-549D9F5565D7}"/>
                </a:ext>
              </a:extLst>
            </p:cNvPr>
            <p:cNvSpPr/>
            <p:nvPr/>
          </p:nvSpPr>
          <p:spPr bwMode="auto">
            <a:xfrm>
              <a:off x="5556" y="1194"/>
              <a:ext cx="47" cy="67"/>
            </a:xfrm>
            <a:custGeom>
              <a:avLst/>
              <a:gdLst>
                <a:gd name="T0" fmla="*/ 15 w 20"/>
                <a:gd name="T1" fmla="*/ 13 h 28"/>
                <a:gd name="T2" fmla="*/ 7 w 20"/>
                <a:gd name="T3" fmla="*/ 2 h 28"/>
                <a:gd name="T4" fmla="*/ 2 w 20"/>
                <a:gd name="T5" fmla="*/ 6 h 28"/>
                <a:gd name="T6" fmla="*/ 9 w 20"/>
                <a:gd name="T7" fmla="*/ 16 h 28"/>
                <a:gd name="T8" fmla="*/ 14 w 20"/>
                <a:gd name="T9" fmla="*/ 27 h 28"/>
                <a:gd name="T10" fmla="*/ 20 w 20"/>
                <a:gd name="T11" fmla="*/ 25 h 28"/>
                <a:gd name="T12" fmla="*/ 15 w 20"/>
                <a:gd name="T13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8">
                  <a:moveTo>
                    <a:pt x="15" y="13"/>
                  </a:moveTo>
                  <a:cubicBezTo>
                    <a:pt x="13" y="9"/>
                    <a:pt x="10" y="6"/>
                    <a:pt x="7" y="2"/>
                  </a:cubicBezTo>
                  <a:cubicBezTo>
                    <a:pt x="5" y="0"/>
                    <a:pt x="0" y="3"/>
                    <a:pt x="2" y="6"/>
                  </a:cubicBezTo>
                  <a:cubicBezTo>
                    <a:pt x="4" y="9"/>
                    <a:pt x="7" y="13"/>
                    <a:pt x="9" y="16"/>
                  </a:cubicBezTo>
                  <a:cubicBezTo>
                    <a:pt x="10" y="20"/>
                    <a:pt x="11" y="24"/>
                    <a:pt x="14" y="27"/>
                  </a:cubicBezTo>
                  <a:cubicBezTo>
                    <a:pt x="16" y="28"/>
                    <a:pt x="19" y="28"/>
                    <a:pt x="20" y="25"/>
                  </a:cubicBezTo>
                  <a:cubicBezTo>
                    <a:pt x="20" y="21"/>
                    <a:pt x="18" y="17"/>
                    <a:pt x="1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7" name="Freeform 31">
              <a:extLst>
                <a:ext uri="{FF2B5EF4-FFF2-40B4-BE49-F238E27FC236}">
                  <a16:creationId xmlns:a16="http://schemas.microsoft.com/office/drawing/2014/main" id="{BF7629FC-DC0B-453D-BF96-07F2D575D1C3}"/>
                </a:ext>
              </a:extLst>
            </p:cNvPr>
            <p:cNvSpPr/>
            <p:nvPr/>
          </p:nvSpPr>
          <p:spPr bwMode="auto">
            <a:xfrm>
              <a:off x="3496" y="1630"/>
              <a:ext cx="86" cy="26"/>
            </a:xfrm>
            <a:custGeom>
              <a:avLst/>
              <a:gdLst>
                <a:gd name="T0" fmla="*/ 33 w 36"/>
                <a:gd name="T1" fmla="*/ 3 h 11"/>
                <a:gd name="T2" fmla="*/ 20 w 36"/>
                <a:gd name="T3" fmla="*/ 1 h 11"/>
                <a:gd name="T4" fmla="*/ 4 w 36"/>
                <a:gd name="T5" fmla="*/ 0 h 11"/>
                <a:gd name="T6" fmla="*/ 3 w 36"/>
                <a:gd name="T7" fmla="*/ 7 h 11"/>
                <a:gd name="T8" fmla="*/ 20 w 36"/>
                <a:gd name="T9" fmla="*/ 9 h 11"/>
                <a:gd name="T10" fmla="*/ 33 w 36"/>
                <a:gd name="T11" fmla="*/ 9 h 11"/>
                <a:gd name="T12" fmla="*/ 33 w 36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">
                  <a:moveTo>
                    <a:pt x="33" y="3"/>
                  </a:moveTo>
                  <a:cubicBezTo>
                    <a:pt x="29" y="0"/>
                    <a:pt x="24" y="1"/>
                    <a:pt x="20" y="1"/>
                  </a:cubicBezTo>
                  <a:cubicBezTo>
                    <a:pt x="15" y="0"/>
                    <a:pt x="9" y="0"/>
                    <a:pt x="4" y="0"/>
                  </a:cubicBezTo>
                  <a:cubicBezTo>
                    <a:pt x="1" y="0"/>
                    <a:pt x="0" y="6"/>
                    <a:pt x="3" y="7"/>
                  </a:cubicBezTo>
                  <a:cubicBezTo>
                    <a:pt x="9" y="8"/>
                    <a:pt x="14" y="8"/>
                    <a:pt x="20" y="9"/>
                  </a:cubicBezTo>
                  <a:cubicBezTo>
                    <a:pt x="24" y="10"/>
                    <a:pt x="28" y="11"/>
                    <a:pt x="33" y="9"/>
                  </a:cubicBezTo>
                  <a:cubicBezTo>
                    <a:pt x="36" y="8"/>
                    <a:pt x="35" y="4"/>
                    <a:pt x="3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8" name="Freeform 32">
              <a:extLst>
                <a:ext uri="{FF2B5EF4-FFF2-40B4-BE49-F238E27FC236}">
                  <a16:creationId xmlns:a16="http://schemas.microsoft.com/office/drawing/2014/main" id="{37CDE933-7717-4149-AA2C-41E8D941E8D6}"/>
                </a:ext>
              </a:extLst>
            </p:cNvPr>
            <p:cNvSpPr/>
            <p:nvPr/>
          </p:nvSpPr>
          <p:spPr bwMode="auto">
            <a:xfrm>
              <a:off x="3655" y="1637"/>
              <a:ext cx="83" cy="24"/>
            </a:xfrm>
            <a:custGeom>
              <a:avLst/>
              <a:gdLst>
                <a:gd name="T0" fmla="*/ 32 w 35"/>
                <a:gd name="T1" fmla="*/ 1 h 10"/>
                <a:gd name="T2" fmla="*/ 17 w 35"/>
                <a:gd name="T3" fmla="*/ 1 h 10"/>
                <a:gd name="T4" fmla="*/ 3 w 35"/>
                <a:gd name="T5" fmla="*/ 2 h 10"/>
                <a:gd name="T6" fmla="*/ 3 w 35"/>
                <a:gd name="T7" fmla="*/ 9 h 10"/>
                <a:gd name="T8" fmla="*/ 17 w 35"/>
                <a:gd name="T9" fmla="*/ 10 h 10"/>
                <a:gd name="T10" fmla="*/ 32 w 35"/>
                <a:gd name="T11" fmla="*/ 9 h 10"/>
                <a:gd name="T12" fmla="*/ 32 w 35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0">
                  <a:moveTo>
                    <a:pt x="32" y="1"/>
                  </a:moveTo>
                  <a:cubicBezTo>
                    <a:pt x="27" y="0"/>
                    <a:pt x="22" y="0"/>
                    <a:pt x="17" y="1"/>
                  </a:cubicBezTo>
                  <a:cubicBezTo>
                    <a:pt x="13" y="1"/>
                    <a:pt x="8" y="1"/>
                    <a:pt x="3" y="2"/>
                  </a:cubicBezTo>
                  <a:cubicBezTo>
                    <a:pt x="0" y="2"/>
                    <a:pt x="0" y="8"/>
                    <a:pt x="3" y="9"/>
                  </a:cubicBezTo>
                  <a:cubicBezTo>
                    <a:pt x="8" y="9"/>
                    <a:pt x="13" y="10"/>
                    <a:pt x="17" y="10"/>
                  </a:cubicBezTo>
                  <a:cubicBezTo>
                    <a:pt x="22" y="10"/>
                    <a:pt x="27" y="10"/>
                    <a:pt x="32" y="9"/>
                  </a:cubicBezTo>
                  <a:cubicBezTo>
                    <a:pt x="35" y="8"/>
                    <a:pt x="35" y="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9" name="Freeform 33">
              <a:extLst>
                <a:ext uri="{FF2B5EF4-FFF2-40B4-BE49-F238E27FC236}">
                  <a16:creationId xmlns:a16="http://schemas.microsoft.com/office/drawing/2014/main" id="{468A8276-E1A4-412B-BC05-764616C31FAE}"/>
                </a:ext>
              </a:extLst>
            </p:cNvPr>
            <p:cNvSpPr/>
            <p:nvPr/>
          </p:nvSpPr>
          <p:spPr bwMode="auto">
            <a:xfrm>
              <a:off x="3807" y="1640"/>
              <a:ext cx="104" cy="35"/>
            </a:xfrm>
            <a:custGeom>
              <a:avLst/>
              <a:gdLst>
                <a:gd name="T0" fmla="*/ 40 w 44"/>
                <a:gd name="T1" fmla="*/ 5 h 15"/>
                <a:gd name="T2" fmla="*/ 6 w 44"/>
                <a:gd name="T3" fmla="*/ 6 h 15"/>
                <a:gd name="T4" fmla="*/ 8 w 44"/>
                <a:gd name="T5" fmla="*/ 15 h 15"/>
                <a:gd name="T6" fmla="*/ 24 w 44"/>
                <a:gd name="T7" fmla="*/ 13 h 15"/>
                <a:gd name="T8" fmla="*/ 39 w 44"/>
                <a:gd name="T9" fmla="*/ 13 h 15"/>
                <a:gd name="T10" fmla="*/ 40 w 44"/>
                <a:gd name="T11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15">
                  <a:moveTo>
                    <a:pt x="40" y="5"/>
                  </a:moveTo>
                  <a:cubicBezTo>
                    <a:pt x="30" y="0"/>
                    <a:pt x="16" y="4"/>
                    <a:pt x="6" y="6"/>
                  </a:cubicBezTo>
                  <a:cubicBezTo>
                    <a:pt x="0" y="8"/>
                    <a:pt x="3" y="15"/>
                    <a:pt x="8" y="15"/>
                  </a:cubicBezTo>
                  <a:cubicBezTo>
                    <a:pt x="13" y="14"/>
                    <a:pt x="19" y="13"/>
                    <a:pt x="24" y="13"/>
                  </a:cubicBezTo>
                  <a:cubicBezTo>
                    <a:pt x="29" y="13"/>
                    <a:pt x="34" y="14"/>
                    <a:pt x="39" y="13"/>
                  </a:cubicBezTo>
                  <a:cubicBezTo>
                    <a:pt x="43" y="12"/>
                    <a:pt x="44" y="7"/>
                    <a:pt x="4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0" name="Freeform 34">
              <a:extLst>
                <a:ext uri="{FF2B5EF4-FFF2-40B4-BE49-F238E27FC236}">
                  <a16:creationId xmlns:a16="http://schemas.microsoft.com/office/drawing/2014/main" id="{122E15BB-714D-43D5-BFDC-1F538B4669DC}"/>
                </a:ext>
              </a:extLst>
            </p:cNvPr>
            <p:cNvSpPr/>
            <p:nvPr/>
          </p:nvSpPr>
          <p:spPr bwMode="auto">
            <a:xfrm>
              <a:off x="3975" y="1632"/>
              <a:ext cx="107" cy="36"/>
            </a:xfrm>
            <a:custGeom>
              <a:avLst/>
              <a:gdLst>
                <a:gd name="T0" fmla="*/ 42 w 45"/>
                <a:gd name="T1" fmla="*/ 2 h 15"/>
                <a:gd name="T2" fmla="*/ 25 w 45"/>
                <a:gd name="T3" fmla="*/ 3 h 15"/>
                <a:gd name="T4" fmla="*/ 6 w 45"/>
                <a:gd name="T5" fmla="*/ 1 h 15"/>
                <a:gd name="T6" fmla="*/ 4 w 45"/>
                <a:gd name="T7" fmla="*/ 8 h 15"/>
                <a:gd name="T8" fmla="*/ 42 w 45"/>
                <a:gd name="T9" fmla="*/ 9 h 15"/>
                <a:gd name="T10" fmla="*/ 42 w 45"/>
                <a:gd name="T11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5">
                  <a:moveTo>
                    <a:pt x="42" y="2"/>
                  </a:moveTo>
                  <a:cubicBezTo>
                    <a:pt x="36" y="1"/>
                    <a:pt x="31" y="2"/>
                    <a:pt x="25" y="3"/>
                  </a:cubicBezTo>
                  <a:cubicBezTo>
                    <a:pt x="19" y="3"/>
                    <a:pt x="12" y="2"/>
                    <a:pt x="6" y="1"/>
                  </a:cubicBezTo>
                  <a:cubicBezTo>
                    <a:pt x="1" y="0"/>
                    <a:pt x="0" y="6"/>
                    <a:pt x="4" y="8"/>
                  </a:cubicBezTo>
                  <a:cubicBezTo>
                    <a:pt x="14" y="12"/>
                    <a:pt x="32" y="15"/>
                    <a:pt x="42" y="9"/>
                  </a:cubicBezTo>
                  <a:cubicBezTo>
                    <a:pt x="45" y="7"/>
                    <a:pt x="45" y="3"/>
                    <a:pt x="4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1" name="Freeform 35">
              <a:extLst>
                <a:ext uri="{FF2B5EF4-FFF2-40B4-BE49-F238E27FC236}">
                  <a16:creationId xmlns:a16="http://schemas.microsoft.com/office/drawing/2014/main" id="{5859643D-B6D3-4E76-A9E5-87F239DF3AFB}"/>
                </a:ext>
              </a:extLst>
            </p:cNvPr>
            <p:cNvSpPr/>
            <p:nvPr/>
          </p:nvSpPr>
          <p:spPr bwMode="auto">
            <a:xfrm>
              <a:off x="4143" y="1647"/>
              <a:ext cx="93" cy="26"/>
            </a:xfrm>
            <a:custGeom>
              <a:avLst/>
              <a:gdLst>
                <a:gd name="T0" fmla="*/ 36 w 39"/>
                <a:gd name="T1" fmla="*/ 2 h 11"/>
                <a:gd name="T2" fmla="*/ 22 w 39"/>
                <a:gd name="T3" fmla="*/ 1 h 11"/>
                <a:gd name="T4" fmla="*/ 5 w 39"/>
                <a:gd name="T5" fmla="*/ 2 h 11"/>
                <a:gd name="T6" fmla="*/ 5 w 39"/>
                <a:gd name="T7" fmla="*/ 10 h 11"/>
                <a:gd name="T8" fmla="*/ 22 w 39"/>
                <a:gd name="T9" fmla="*/ 10 h 11"/>
                <a:gd name="T10" fmla="*/ 36 w 39"/>
                <a:gd name="T11" fmla="*/ 9 h 11"/>
                <a:gd name="T12" fmla="*/ 36 w 3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1">
                  <a:moveTo>
                    <a:pt x="36" y="2"/>
                  </a:moveTo>
                  <a:cubicBezTo>
                    <a:pt x="31" y="0"/>
                    <a:pt x="27" y="1"/>
                    <a:pt x="22" y="1"/>
                  </a:cubicBezTo>
                  <a:cubicBezTo>
                    <a:pt x="16" y="1"/>
                    <a:pt x="10" y="1"/>
                    <a:pt x="5" y="2"/>
                  </a:cubicBezTo>
                  <a:cubicBezTo>
                    <a:pt x="0" y="2"/>
                    <a:pt x="0" y="9"/>
                    <a:pt x="5" y="10"/>
                  </a:cubicBezTo>
                  <a:cubicBezTo>
                    <a:pt x="10" y="10"/>
                    <a:pt x="16" y="10"/>
                    <a:pt x="22" y="10"/>
                  </a:cubicBezTo>
                  <a:cubicBezTo>
                    <a:pt x="27" y="11"/>
                    <a:pt x="31" y="11"/>
                    <a:pt x="36" y="9"/>
                  </a:cubicBezTo>
                  <a:cubicBezTo>
                    <a:pt x="39" y="8"/>
                    <a:pt x="39" y="3"/>
                    <a:pt x="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2" name="Freeform 36">
              <a:extLst>
                <a:ext uri="{FF2B5EF4-FFF2-40B4-BE49-F238E27FC236}">
                  <a16:creationId xmlns:a16="http://schemas.microsoft.com/office/drawing/2014/main" id="{CC2F593F-5D00-4C9F-AADC-574FE40D2850}"/>
                </a:ext>
              </a:extLst>
            </p:cNvPr>
            <p:cNvSpPr/>
            <p:nvPr/>
          </p:nvSpPr>
          <p:spPr bwMode="auto">
            <a:xfrm>
              <a:off x="4307" y="1647"/>
              <a:ext cx="92" cy="26"/>
            </a:xfrm>
            <a:custGeom>
              <a:avLst/>
              <a:gdLst>
                <a:gd name="T0" fmla="*/ 35 w 39"/>
                <a:gd name="T1" fmla="*/ 2 h 11"/>
                <a:gd name="T2" fmla="*/ 18 w 39"/>
                <a:gd name="T3" fmla="*/ 1 h 11"/>
                <a:gd name="T4" fmla="*/ 2 w 39"/>
                <a:gd name="T5" fmla="*/ 3 h 11"/>
                <a:gd name="T6" fmla="*/ 2 w 39"/>
                <a:gd name="T7" fmla="*/ 8 h 11"/>
                <a:gd name="T8" fmla="*/ 18 w 39"/>
                <a:gd name="T9" fmla="*/ 10 h 11"/>
                <a:gd name="T10" fmla="*/ 35 w 39"/>
                <a:gd name="T11" fmla="*/ 9 h 11"/>
                <a:gd name="T12" fmla="*/ 35 w 3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1">
                  <a:moveTo>
                    <a:pt x="35" y="2"/>
                  </a:moveTo>
                  <a:cubicBezTo>
                    <a:pt x="29" y="0"/>
                    <a:pt x="24" y="1"/>
                    <a:pt x="18" y="1"/>
                  </a:cubicBezTo>
                  <a:cubicBezTo>
                    <a:pt x="13" y="1"/>
                    <a:pt x="7" y="2"/>
                    <a:pt x="2" y="3"/>
                  </a:cubicBezTo>
                  <a:cubicBezTo>
                    <a:pt x="0" y="4"/>
                    <a:pt x="0" y="7"/>
                    <a:pt x="2" y="8"/>
                  </a:cubicBezTo>
                  <a:cubicBezTo>
                    <a:pt x="7" y="9"/>
                    <a:pt x="13" y="10"/>
                    <a:pt x="18" y="10"/>
                  </a:cubicBezTo>
                  <a:cubicBezTo>
                    <a:pt x="24" y="10"/>
                    <a:pt x="29" y="11"/>
                    <a:pt x="35" y="9"/>
                  </a:cubicBezTo>
                  <a:cubicBezTo>
                    <a:pt x="39" y="8"/>
                    <a:pt x="39" y="3"/>
                    <a:pt x="3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3" name="Freeform 37">
              <a:extLst>
                <a:ext uri="{FF2B5EF4-FFF2-40B4-BE49-F238E27FC236}">
                  <a16:creationId xmlns:a16="http://schemas.microsoft.com/office/drawing/2014/main" id="{3EDAA88B-D6E2-44D8-B168-A5122223FEBA}"/>
                </a:ext>
              </a:extLst>
            </p:cNvPr>
            <p:cNvSpPr/>
            <p:nvPr/>
          </p:nvSpPr>
          <p:spPr bwMode="auto">
            <a:xfrm>
              <a:off x="4473" y="1652"/>
              <a:ext cx="83" cy="28"/>
            </a:xfrm>
            <a:custGeom>
              <a:avLst/>
              <a:gdLst>
                <a:gd name="T0" fmla="*/ 32 w 35"/>
                <a:gd name="T1" fmla="*/ 2 h 12"/>
                <a:gd name="T2" fmla="*/ 3 w 35"/>
                <a:gd name="T3" fmla="*/ 6 h 12"/>
                <a:gd name="T4" fmla="*/ 14 w 35"/>
                <a:gd name="T5" fmla="*/ 10 h 12"/>
                <a:gd name="T6" fmla="*/ 32 w 35"/>
                <a:gd name="T7" fmla="*/ 10 h 12"/>
                <a:gd name="T8" fmla="*/ 32 w 35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2">
                  <a:moveTo>
                    <a:pt x="32" y="2"/>
                  </a:moveTo>
                  <a:cubicBezTo>
                    <a:pt x="28" y="1"/>
                    <a:pt x="0" y="0"/>
                    <a:pt x="3" y="6"/>
                  </a:cubicBezTo>
                  <a:cubicBezTo>
                    <a:pt x="4" y="10"/>
                    <a:pt x="11" y="10"/>
                    <a:pt x="14" y="10"/>
                  </a:cubicBezTo>
                  <a:cubicBezTo>
                    <a:pt x="20" y="11"/>
                    <a:pt x="26" y="12"/>
                    <a:pt x="32" y="10"/>
                  </a:cubicBezTo>
                  <a:cubicBezTo>
                    <a:pt x="35" y="8"/>
                    <a:pt x="35" y="3"/>
                    <a:pt x="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4" name="Freeform 38">
              <a:extLst>
                <a:ext uri="{FF2B5EF4-FFF2-40B4-BE49-F238E27FC236}">
                  <a16:creationId xmlns:a16="http://schemas.microsoft.com/office/drawing/2014/main" id="{6C1844DA-1F5B-41D6-874D-00EF5E471B56}"/>
                </a:ext>
              </a:extLst>
            </p:cNvPr>
            <p:cNvSpPr/>
            <p:nvPr/>
          </p:nvSpPr>
          <p:spPr bwMode="auto">
            <a:xfrm>
              <a:off x="4624" y="1642"/>
              <a:ext cx="93" cy="24"/>
            </a:xfrm>
            <a:custGeom>
              <a:avLst/>
              <a:gdLst>
                <a:gd name="T0" fmla="*/ 34 w 39"/>
                <a:gd name="T1" fmla="*/ 1 h 10"/>
                <a:gd name="T2" fmla="*/ 20 w 39"/>
                <a:gd name="T3" fmla="*/ 1 h 10"/>
                <a:gd name="T4" fmla="*/ 4 w 39"/>
                <a:gd name="T5" fmla="*/ 2 h 10"/>
                <a:gd name="T6" fmla="*/ 4 w 39"/>
                <a:gd name="T7" fmla="*/ 9 h 10"/>
                <a:gd name="T8" fmla="*/ 20 w 39"/>
                <a:gd name="T9" fmla="*/ 10 h 10"/>
                <a:gd name="T10" fmla="*/ 34 w 39"/>
                <a:gd name="T11" fmla="*/ 9 h 10"/>
                <a:gd name="T12" fmla="*/ 34 w 39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0">
                  <a:moveTo>
                    <a:pt x="34" y="1"/>
                  </a:moveTo>
                  <a:cubicBezTo>
                    <a:pt x="30" y="0"/>
                    <a:pt x="25" y="1"/>
                    <a:pt x="20" y="1"/>
                  </a:cubicBezTo>
                  <a:cubicBezTo>
                    <a:pt x="15" y="1"/>
                    <a:pt x="10" y="2"/>
                    <a:pt x="4" y="2"/>
                  </a:cubicBezTo>
                  <a:cubicBezTo>
                    <a:pt x="0" y="3"/>
                    <a:pt x="0" y="8"/>
                    <a:pt x="4" y="9"/>
                  </a:cubicBezTo>
                  <a:cubicBezTo>
                    <a:pt x="10" y="9"/>
                    <a:pt x="15" y="9"/>
                    <a:pt x="20" y="10"/>
                  </a:cubicBezTo>
                  <a:cubicBezTo>
                    <a:pt x="25" y="10"/>
                    <a:pt x="30" y="10"/>
                    <a:pt x="34" y="9"/>
                  </a:cubicBezTo>
                  <a:cubicBezTo>
                    <a:pt x="39" y="9"/>
                    <a:pt x="39" y="2"/>
                    <a:pt x="3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5" name="Freeform 39">
              <a:extLst>
                <a:ext uri="{FF2B5EF4-FFF2-40B4-BE49-F238E27FC236}">
                  <a16:creationId xmlns:a16="http://schemas.microsoft.com/office/drawing/2014/main" id="{DA26E4BB-D0B4-4F02-A3CF-AD576A0087A4}"/>
                </a:ext>
              </a:extLst>
            </p:cNvPr>
            <p:cNvSpPr/>
            <p:nvPr/>
          </p:nvSpPr>
          <p:spPr bwMode="auto">
            <a:xfrm>
              <a:off x="4762" y="1640"/>
              <a:ext cx="106" cy="28"/>
            </a:xfrm>
            <a:custGeom>
              <a:avLst/>
              <a:gdLst>
                <a:gd name="T0" fmla="*/ 41 w 45"/>
                <a:gd name="T1" fmla="*/ 3 h 12"/>
                <a:gd name="T2" fmla="*/ 3 w 45"/>
                <a:gd name="T3" fmla="*/ 5 h 12"/>
                <a:gd name="T4" fmla="*/ 4 w 45"/>
                <a:gd name="T5" fmla="*/ 11 h 12"/>
                <a:gd name="T6" fmla="*/ 22 w 45"/>
                <a:gd name="T7" fmla="*/ 10 h 12"/>
                <a:gd name="T8" fmla="*/ 40 w 45"/>
                <a:gd name="T9" fmla="*/ 10 h 12"/>
                <a:gd name="T10" fmla="*/ 41 w 45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2">
                  <a:moveTo>
                    <a:pt x="41" y="3"/>
                  </a:moveTo>
                  <a:cubicBezTo>
                    <a:pt x="29" y="0"/>
                    <a:pt x="15" y="2"/>
                    <a:pt x="3" y="5"/>
                  </a:cubicBezTo>
                  <a:cubicBezTo>
                    <a:pt x="0" y="6"/>
                    <a:pt x="0" y="12"/>
                    <a:pt x="4" y="11"/>
                  </a:cubicBezTo>
                  <a:cubicBezTo>
                    <a:pt x="10" y="11"/>
                    <a:pt x="16" y="10"/>
                    <a:pt x="22" y="10"/>
                  </a:cubicBezTo>
                  <a:cubicBezTo>
                    <a:pt x="28" y="10"/>
                    <a:pt x="34" y="11"/>
                    <a:pt x="40" y="10"/>
                  </a:cubicBezTo>
                  <a:cubicBezTo>
                    <a:pt x="44" y="10"/>
                    <a:pt x="45" y="4"/>
                    <a:pt x="4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6" name="Freeform 40">
              <a:extLst>
                <a:ext uri="{FF2B5EF4-FFF2-40B4-BE49-F238E27FC236}">
                  <a16:creationId xmlns:a16="http://schemas.microsoft.com/office/drawing/2014/main" id="{E376C523-7C09-4A80-A33B-674369002FD8}"/>
                </a:ext>
              </a:extLst>
            </p:cNvPr>
            <p:cNvSpPr/>
            <p:nvPr/>
          </p:nvSpPr>
          <p:spPr bwMode="auto">
            <a:xfrm>
              <a:off x="4951" y="1637"/>
              <a:ext cx="98" cy="26"/>
            </a:xfrm>
            <a:custGeom>
              <a:avLst/>
              <a:gdLst>
                <a:gd name="T0" fmla="*/ 37 w 41"/>
                <a:gd name="T1" fmla="*/ 1 h 11"/>
                <a:gd name="T2" fmla="*/ 21 w 41"/>
                <a:gd name="T3" fmla="*/ 2 h 11"/>
                <a:gd name="T4" fmla="*/ 3 w 41"/>
                <a:gd name="T5" fmla="*/ 5 h 11"/>
                <a:gd name="T6" fmla="*/ 4 w 41"/>
                <a:gd name="T7" fmla="*/ 11 h 11"/>
                <a:gd name="T8" fmla="*/ 21 w 41"/>
                <a:gd name="T9" fmla="*/ 11 h 11"/>
                <a:gd name="T10" fmla="*/ 37 w 41"/>
                <a:gd name="T11" fmla="*/ 9 h 11"/>
                <a:gd name="T12" fmla="*/ 37 w 41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">
                  <a:moveTo>
                    <a:pt x="37" y="1"/>
                  </a:moveTo>
                  <a:cubicBezTo>
                    <a:pt x="31" y="0"/>
                    <a:pt x="26" y="1"/>
                    <a:pt x="21" y="2"/>
                  </a:cubicBezTo>
                  <a:cubicBezTo>
                    <a:pt x="15" y="2"/>
                    <a:pt x="9" y="3"/>
                    <a:pt x="3" y="5"/>
                  </a:cubicBezTo>
                  <a:cubicBezTo>
                    <a:pt x="0" y="5"/>
                    <a:pt x="1" y="11"/>
                    <a:pt x="4" y="11"/>
                  </a:cubicBezTo>
                  <a:cubicBezTo>
                    <a:pt x="10" y="11"/>
                    <a:pt x="15" y="11"/>
                    <a:pt x="21" y="11"/>
                  </a:cubicBezTo>
                  <a:cubicBezTo>
                    <a:pt x="26" y="10"/>
                    <a:pt x="32" y="11"/>
                    <a:pt x="37" y="9"/>
                  </a:cubicBezTo>
                  <a:cubicBezTo>
                    <a:pt x="40" y="8"/>
                    <a:pt x="41" y="2"/>
                    <a:pt x="3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7" name="Freeform 41">
              <a:extLst>
                <a:ext uri="{FF2B5EF4-FFF2-40B4-BE49-F238E27FC236}">
                  <a16:creationId xmlns:a16="http://schemas.microsoft.com/office/drawing/2014/main" id="{74707C21-460B-4EB6-B2BF-510A5BABF4AF}"/>
                </a:ext>
              </a:extLst>
            </p:cNvPr>
            <p:cNvSpPr/>
            <p:nvPr/>
          </p:nvSpPr>
          <p:spPr bwMode="auto">
            <a:xfrm>
              <a:off x="5091" y="1587"/>
              <a:ext cx="121" cy="72"/>
            </a:xfrm>
            <a:custGeom>
              <a:avLst/>
              <a:gdLst>
                <a:gd name="T0" fmla="*/ 46 w 51"/>
                <a:gd name="T1" fmla="*/ 1 h 30"/>
                <a:gd name="T2" fmla="*/ 27 w 51"/>
                <a:gd name="T3" fmla="*/ 12 h 30"/>
                <a:gd name="T4" fmla="*/ 5 w 51"/>
                <a:gd name="T5" fmla="*/ 22 h 30"/>
                <a:gd name="T6" fmla="*/ 7 w 51"/>
                <a:gd name="T7" fmla="*/ 29 h 30"/>
                <a:gd name="T8" fmla="*/ 50 w 51"/>
                <a:gd name="T9" fmla="*/ 7 h 30"/>
                <a:gd name="T10" fmla="*/ 46 w 51"/>
                <a:gd name="T11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30">
                  <a:moveTo>
                    <a:pt x="46" y="1"/>
                  </a:moveTo>
                  <a:cubicBezTo>
                    <a:pt x="39" y="4"/>
                    <a:pt x="33" y="8"/>
                    <a:pt x="27" y="12"/>
                  </a:cubicBezTo>
                  <a:cubicBezTo>
                    <a:pt x="20" y="16"/>
                    <a:pt x="13" y="19"/>
                    <a:pt x="5" y="22"/>
                  </a:cubicBezTo>
                  <a:cubicBezTo>
                    <a:pt x="0" y="23"/>
                    <a:pt x="2" y="30"/>
                    <a:pt x="7" y="29"/>
                  </a:cubicBezTo>
                  <a:cubicBezTo>
                    <a:pt x="21" y="26"/>
                    <a:pt x="41" y="20"/>
                    <a:pt x="50" y="7"/>
                  </a:cubicBezTo>
                  <a:cubicBezTo>
                    <a:pt x="51" y="4"/>
                    <a:pt x="49" y="0"/>
                    <a:pt x="4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8" name="Freeform 42">
              <a:extLst>
                <a:ext uri="{FF2B5EF4-FFF2-40B4-BE49-F238E27FC236}">
                  <a16:creationId xmlns:a16="http://schemas.microsoft.com/office/drawing/2014/main" id="{22836DDD-1580-4683-A7D7-5036336A0473}"/>
                </a:ext>
              </a:extLst>
            </p:cNvPr>
            <p:cNvSpPr/>
            <p:nvPr/>
          </p:nvSpPr>
          <p:spPr bwMode="auto">
            <a:xfrm>
              <a:off x="5257" y="1513"/>
              <a:ext cx="83" cy="67"/>
            </a:xfrm>
            <a:custGeom>
              <a:avLst/>
              <a:gdLst>
                <a:gd name="T0" fmla="*/ 31 w 35"/>
                <a:gd name="T1" fmla="*/ 4 h 28"/>
                <a:gd name="T2" fmla="*/ 17 w 35"/>
                <a:gd name="T3" fmla="*/ 6 h 28"/>
                <a:gd name="T4" fmla="*/ 4 w 35"/>
                <a:gd name="T5" fmla="*/ 19 h 28"/>
                <a:gd name="T6" fmla="*/ 9 w 35"/>
                <a:gd name="T7" fmla="*/ 24 h 28"/>
                <a:gd name="T8" fmla="*/ 24 w 35"/>
                <a:gd name="T9" fmla="*/ 14 h 28"/>
                <a:gd name="T10" fmla="*/ 31 w 35"/>
                <a:gd name="T11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1" y="4"/>
                  </a:moveTo>
                  <a:cubicBezTo>
                    <a:pt x="28" y="0"/>
                    <a:pt x="21" y="4"/>
                    <a:pt x="17" y="6"/>
                  </a:cubicBezTo>
                  <a:cubicBezTo>
                    <a:pt x="12" y="10"/>
                    <a:pt x="7" y="14"/>
                    <a:pt x="4" y="19"/>
                  </a:cubicBezTo>
                  <a:cubicBezTo>
                    <a:pt x="0" y="23"/>
                    <a:pt x="5" y="28"/>
                    <a:pt x="9" y="24"/>
                  </a:cubicBezTo>
                  <a:cubicBezTo>
                    <a:pt x="14" y="20"/>
                    <a:pt x="19" y="17"/>
                    <a:pt x="24" y="14"/>
                  </a:cubicBezTo>
                  <a:cubicBezTo>
                    <a:pt x="27" y="12"/>
                    <a:pt x="35" y="9"/>
                    <a:pt x="3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43">
              <a:extLst>
                <a:ext uri="{FF2B5EF4-FFF2-40B4-BE49-F238E27FC236}">
                  <a16:creationId xmlns:a16="http://schemas.microsoft.com/office/drawing/2014/main" id="{94304C0C-163D-420F-88C0-0B30831ED267}"/>
                </a:ext>
              </a:extLst>
            </p:cNvPr>
            <p:cNvSpPr/>
            <p:nvPr/>
          </p:nvSpPr>
          <p:spPr bwMode="auto">
            <a:xfrm>
              <a:off x="5361" y="1440"/>
              <a:ext cx="76" cy="57"/>
            </a:xfrm>
            <a:custGeom>
              <a:avLst/>
              <a:gdLst>
                <a:gd name="T0" fmla="*/ 26 w 32"/>
                <a:gd name="T1" fmla="*/ 0 h 24"/>
                <a:gd name="T2" fmla="*/ 15 w 32"/>
                <a:gd name="T3" fmla="*/ 8 h 24"/>
                <a:gd name="T4" fmla="*/ 3 w 32"/>
                <a:gd name="T5" fmla="*/ 17 h 24"/>
                <a:gd name="T6" fmla="*/ 7 w 32"/>
                <a:gd name="T7" fmla="*/ 22 h 24"/>
                <a:gd name="T8" fmla="*/ 20 w 32"/>
                <a:gd name="T9" fmla="*/ 14 h 24"/>
                <a:gd name="T10" fmla="*/ 30 w 32"/>
                <a:gd name="T11" fmla="*/ 6 h 24"/>
                <a:gd name="T12" fmla="*/ 26 w 32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4">
                  <a:moveTo>
                    <a:pt x="26" y="0"/>
                  </a:moveTo>
                  <a:cubicBezTo>
                    <a:pt x="22" y="2"/>
                    <a:pt x="18" y="5"/>
                    <a:pt x="15" y="8"/>
                  </a:cubicBezTo>
                  <a:cubicBezTo>
                    <a:pt x="11" y="11"/>
                    <a:pt x="6" y="14"/>
                    <a:pt x="3" y="17"/>
                  </a:cubicBezTo>
                  <a:cubicBezTo>
                    <a:pt x="0" y="20"/>
                    <a:pt x="4" y="24"/>
                    <a:pt x="7" y="22"/>
                  </a:cubicBezTo>
                  <a:cubicBezTo>
                    <a:pt x="11" y="20"/>
                    <a:pt x="15" y="17"/>
                    <a:pt x="20" y="14"/>
                  </a:cubicBezTo>
                  <a:cubicBezTo>
                    <a:pt x="24" y="12"/>
                    <a:pt x="28" y="10"/>
                    <a:pt x="30" y="6"/>
                  </a:cubicBezTo>
                  <a:cubicBezTo>
                    <a:pt x="32" y="3"/>
                    <a:pt x="29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10" name="Freeform 44">
              <a:extLst>
                <a:ext uri="{FF2B5EF4-FFF2-40B4-BE49-F238E27FC236}">
                  <a16:creationId xmlns:a16="http://schemas.microsoft.com/office/drawing/2014/main" id="{96241B87-9228-4535-804B-14410DB12301}"/>
                </a:ext>
              </a:extLst>
            </p:cNvPr>
            <p:cNvSpPr/>
            <p:nvPr/>
          </p:nvSpPr>
          <p:spPr bwMode="auto">
            <a:xfrm>
              <a:off x="5489" y="1344"/>
              <a:ext cx="69" cy="67"/>
            </a:xfrm>
            <a:custGeom>
              <a:avLst/>
              <a:gdLst>
                <a:gd name="T0" fmla="*/ 20 w 29"/>
                <a:gd name="T1" fmla="*/ 1 h 28"/>
                <a:gd name="T2" fmla="*/ 2 w 29"/>
                <a:gd name="T3" fmla="*/ 19 h 28"/>
                <a:gd name="T4" fmla="*/ 10 w 29"/>
                <a:gd name="T5" fmla="*/ 23 h 28"/>
                <a:gd name="T6" fmla="*/ 17 w 29"/>
                <a:gd name="T7" fmla="*/ 16 h 28"/>
                <a:gd name="T8" fmla="*/ 25 w 29"/>
                <a:gd name="T9" fmla="*/ 10 h 28"/>
                <a:gd name="T10" fmla="*/ 20 w 29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8">
                  <a:moveTo>
                    <a:pt x="20" y="1"/>
                  </a:moveTo>
                  <a:cubicBezTo>
                    <a:pt x="12" y="4"/>
                    <a:pt x="6" y="12"/>
                    <a:pt x="2" y="19"/>
                  </a:cubicBezTo>
                  <a:cubicBezTo>
                    <a:pt x="0" y="24"/>
                    <a:pt x="7" y="28"/>
                    <a:pt x="10" y="23"/>
                  </a:cubicBezTo>
                  <a:cubicBezTo>
                    <a:pt x="12" y="21"/>
                    <a:pt x="14" y="18"/>
                    <a:pt x="17" y="16"/>
                  </a:cubicBezTo>
                  <a:cubicBezTo>
                    <a:pt x="19" y="14"/>
                    <a:pt x="22" y="12"/>
                    <a:pt x="25" y="10"/>
                  </a:cubicBezTo>
                  <a:cubicBezTo>
                    <a:pt x="29" y="7"/>
                    <a:pt x="24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11" name="Freeform 45">
              <a:extLst>
                <a:ext uri="{FF2B5EF4-FFF2-40B4-BE49-F238E27FC236}">
                  <a16:creationId xmlns:a16="http://schemas.microsoft.com/office/drawing/2014/main" id="{0BB5CD57-328A-4DD3-B5DB-67B16A7E494B}"/>
                </a:ext>
              </a:extLst>
            </p:cNvPr>
            <p:cNvSpPr/>
            <p:nvPr/>
          </p:nvSpPr>
          <p:spPr bwMode="auto">
            <a:xfrm>
              <a:off x="5560" y="1273"/>
              <a:ext cx="55" cy="57"/>
            </a:xfrm>
            <a:custGeom>
              <a:avLst/>
              <a:gdLst>
                <a:gd name="T0" fmla="*/ 17 w 23"/>
                <a:gd name="T1" fmla="*/ 1 h 24"/>
                <a:gd name="T2" fmla="*/ 10 w 23"/>
                <a:gd name="T3" fmla="*/ 8 h 24"/>
                <a:gd name="T4" fmla="*/ 3 w 23"/>
                <a:gd name="T5" fmla="*/ 17 h 24"/>
                <a:gd name="T6" fmla="*/ 9 w 23"/>
                <a:gd name="T7" fmla="*/ 21 h 24"/>
                <a:gd name="T8" fmla="*/ 16 w 23"/>
                <a:gd name="T9" fmla="*/ 14 h 24"/>
                <a:gd name="T10" fmla="*/ 22 w 23"/>
                <a:gd name="T11" fmla="*/ 5 h 24"/>
                <a:gd name="T12" fmla="*/ 17 w 23"/>
                <a:gd name="T1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4">
                  <a:moveTo>
                    <a:pt x="17" y="1"/>
                  </a:moveTo>
                  <a:cubicBezTo>
                    <a:pt x="14" y="2"/>
                    <a:pt x="12" y="5"/>
                    <a:pt x="10" y="8"/>
                  </a:cubicBezTo>
                  <a:cubicBezTo>
                    <a:pt x="7" y="11"/>
                    <a:pt x="5" y="14"/>
                    <a:pt x="3" y="17"/>
                  </a:cubicBezTo>
                  <a:cubicBezTo>
                    <a:pt x="0" y="20"/>
                    <a:pt x="6" y="24"/>
                    <a:pt x="9" y="21"/>
                  </a:cubicBezTo>
                  <a:cubicBezTo>
                    <a:pt x="11" y="19"/>
                    <a:pt x="14" y="16"/>
                    <a:pt x="16" y="14"/>
                  </a:cubicBezTo>
                  <a:cubicBezTo>
                    <a:pt x="19" y="11"/>
                    <a:pt x="22" y="9"/>
                    <a:pt x="22" y="5"/>
                  </a:cubicBezTo>
                  <a:cubicBezTo>
                    <a:pt x="23" y="3"/>
                    <a:pt x="20" y="0"/>
                    <a:pt x="1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2" name="文本框 55">
            <a:extLst>
              <a:ext uri="{FF2B5EF4-FFF2-40B4-BE49-F238E27FC236}">
                <a16:creationId xmlns:a16="http://schemas.microsoft.com/office/drawing/2014/main" id="{16036563-4495-4848-88EC-DC51E30C0B16}"/>
              </a:ext>
            </a:extLst>
          </p:cNvPr>
          <p:cNvSpPr txBox="1"/>
          <p:nvPr/>
        </p:nvSpPr>
        <p:spPr>
          <a:xfrm>
            <a:off x="2197354" y="786915"/>
            <a:ext cx="659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solidFill>
                  <a:srgbClr val="404040"/>
                </a:solidFill>
                <a:cs typeface="+mn-ea"/>
                <a:sym typeface="+mn-lt"/>
              </a:rPr>
              <a:t>07</a:t>
            </a:r>
            <a:endParaRPr lang="zh-CN" altLang="en-US" sz="3200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0D39475-D9DB-455C-A186-E5F7DFF003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414890"/>
              </p:ext>
            </p:extLst>
          </p:nvPr>
        </p:nvGraphicFramePr>
        <p:xfrm>
          <a:off x="1730478" y="1574375"/>
          <a:ext cx="5378245" cy="1689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0283">
                  <a:extLst>
                    <a:ext uri="{9D8B030D-6E8A-4147-A177-3AD203B41FA5}">
                      <a16:colId xmlns:a16="http://schemas.microsoft.com/office/drawing/2014/main" val="3642107523"/>
                    </a:ext>
                  </a:extLst>
                </a:gridCol>
                <a:gridCol w="1877962">
                  <a:extLst>
                    <a:ext uri="{9D8B030D-6E8A-4147-A177-3AD203B41FA5}">
                      <a16:colId xmlns:a16="http://schemas.microsoft.com/office/drawing/2014/main" val="2786442208"/>
                    </a:ext>
                  </a:extLst>
                </a:gridCol>
              </a:tblGrid>
              <a:tr h="1689935">
                <a:tc>
                  <a:txBody>
                    <a:bodyPr/>
                    <a:lstStyle/>
                    <a:p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创造建筑物</a:t>
                      </a:r>
                      <a:br>
                        <a:rPr lang="en-US" altLang="zh-CN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zh-CN" altLang="en-US" sz="18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（以</a:t>
                      </a:r>
                      <a:r>
                        <a:rPr lang="en-GB" sz="18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96 m</a:t>
                      </a:r>
                      <a:r>
                        <a:rPr lang="en-GB" sz="18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CN" altLang="en-US" sz="18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高的建筑物为例，根据地图的比例，我们需要输入</a:t>
                      </a:r>
                      <a:r>
                        <a:rPr lang="en-US" altLang="zh-CN" sz="18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9.6</a:t>
                      </a:r>
                      <a:r>
                        <a:rPr lang="zh-CN" altLang="en-US" sz="18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使用「拉出柱体」工具，</a:t>
                      </a:r>
                      <a:b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点选建筑物的底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输入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9.6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作为它的高度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endParaRPr lang="en-GB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980404"/>
                  </a:ext>
                </a:extLst>
              </a:tr>
            </a:tbl>
          </a:graphicData>
        </a:graphic>
      </p:graphicFrame>
      <p:pic>
        <p:nvPicPr>
          <p:cNvPr id="52" name="Picture 51">
            <a:extLst>
              <a:ext uri="{FF2B5EF4-FFF2-40B4-BE49-F238E27FC236}">
                <a16:creationId xmlns:a16="http://schemas.microsoft.com/office/drawing/2014/main" id="{1D44C14C-9014-45D1-9F13-D8C3953FAD43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94"/>
          <a:stretch/>
        </p:blipFill>
        <p:spPr bwMode="auto">
          <a:xfrm>
            <a:off x="5542157" y="1574375"/>
            <a:ext cx="734060" cy="1384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750D711F-3DB1-42B2-8221-91F7EC1E312E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751" y="3336652"/>
            <a:ext cx="2834640" cy="1151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7344685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6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A4475-52A4-46BD-BBC0-8590F16F3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53</a:t>
            </a:fld>
            <a:endParaRPr lang="zh-CN" altLang="en-US" dirty="0"/>
          </a:p>
        </p:txBody>
      </p:sp>
      <p:grpSp>
        <p:nvGrpSpPr>
          <p:cNvPr id="70" name="Group 4">
            <a:extLst>
              <a:ext uri="{FF2B5EF4-FFF2-40B4-BE49-F238E27FC236}">
                <a16:creationId xmlns:a16="http://schemas.microsoft.com/office/drawing/2014/main" id="{553410CF-182D-4AFA-8636-084A5C086FF9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1860444" y="767704"/>
            <a:ext cx="1133478" cy="621619"/>
            <a:chOff x="3326" y="771"/>
            <a:chExt cx="2348" cy="95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1" name="Freeform 5">
              <a:extLst>
                <a:ext uri="{FF2B5EF4-FFF2-40B4-BE49-F238E27FC236}">
                  <a16:creationId xmlns:a16="http://schemas.microsoft.com/office/drawing/2014/main" id="{9997A38E-3E88-44C2-9F16-3772F434CC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6" y="771"/>
              <a:ext cx="2348" cy="954"/>
            </a:xfrm>
            <a:custGeom>
              <a:avLst/>
              <a:gdLst>
                <a:gd name="T0" fmla="*/ 969 w 991"/>
                <a:gd name="T1" fmla="*/ 166 h 401"/>
                <a:gd name="T2" fmla="*/ 911 w 991"/>
                <a:gd name="T3" fmla="*/ 115 h 401"/>
                <a:gd name="T4" fmla="*/ 851 w 991"/>
                <a:gd name="T5" fmla="*/ 67 h 401"/>
                <a:gd name="T6" fmla="*/ 780 w 991"/>
                <a:gd name="T7" fmla="*/ 16 h 401"/>
                <a:gd name="T8" fmla="*/ 774 w 991"/>
                <a:gd name="T9" fmla="*/ 17 h 401"/>
                <a:gd name="T10" fmla="*/ 770 w 991"/>
                <a:gd name="T11" fmla="*/ 16 h 401"/>
                <a:gd name="T12" fmla="*/ 354 w 991"/>
                <a:gd name="T13" fmla="*/ 3 h 401"/>
                <a:gd name="T14" fmla="*/ 149 w 991"/>
                <a:gd name="T15" fmla="*/ 2 h 401"/>
                <a:gd name="T16" fmla="*/ 44 w 991"/>
                <a:gd name="T17" fmla="*/ 3 h 401"/>
                <a:gd name="T18" fmla="*/ 9 w 991"/>
                <a:gd name="T19" fmla="*/ 34 h 401"/>
                <a:gd name="T20" fmla="*/ 6 w 991"/>
                <a:gd name="T21" fmla="*/ 38 h 401"/>
                <a:gd name="T22" fmla="*/ 3 w 991"/>
                <a:gd name="T23" fmla="*/ 263 h 401"/>
                <a:gd name="T24" fmla="*/ 2 w 991"/>
                <a:gd name="T25" fmla="*/ 319 h 401"/>
                <a:gd name="T26" fmla="*/ 4 w 991"/>
                <a:gd name="T27" fmla="*/ 363 h 401"/>
                <a:gd name="T28" fmla="*/ 63 w 991"/>
                <a:gd name="T29" fmla="*/ 388 h 401"/>
                <a:gd name="T30" fmla="*/ 514 w 991"/>
                <a:gd name="T31" fmla="*/ 399 h 401"/>
                <a:gd name="T32" fmla="*/ 768 w 991"/>
                <a:gd name="T33" fmla="*/ 392 h 401"/>
                <a:gd name="T34" fmla="*/ 772 w 991"/>
                <a:gd name="T35" fmla="*/ 391 h 401"/>
                <a:gd name="T36" fmla="*/ 778 w 991"/>
                <a:gd name="T37" fmla="*/ 391 h 401"/>
                <a:gd name="T38" fmla="*/ 901 w 991"/>
                <a:gd name="T39" fmla="*/ 317 h 401"/>
                <a:gd name="T40" fmla="*/ 952 w 991"/>
                <a:gd name="T41" fmla="*/ 270 h 401"/>
                <a:gd name="T42" fmla="*/ 987 w 991"/>
                <a:gd name="T43" fmla="*/ 214 h 401"/>
                <a:gd name="T44" fmla="*/ 969 w 991"/>
                <a:gd name="T45" fmla="*/ 166 h 401"/>
                <a:gd name="T46" fmla="*/ 970 w 991"/>
                <a:gd name="T47" fmla="*/ 222 h 401"/>
                <a:gd name="T48" fmla="*/ 879 w 991"/>
                <a:gd name="T49" fmla="*/ 316 h 401"/>
                <a:gd name="T50" fmla="*/ 772 w 991"/>
                <a:gd name="T51" fmla="*/ 380 h 401"/>
                <a:gd name="T52" fmla="*/ 771 w 991"/>
                <a:gd name="T53" fmla="*/ 380 h 401"/>
                <a:gd name="T54" fmla="*/ 768 w 991"/>
                <a:gd name="T55" fmla="*/ 379 h 401"/>
                <a:gd name="T56" fmla="*/ 349 w 991"/>
                <a:gd name="T57" fmla="*/ 386 h 401"/>
                <a:gd name="T58" fmla="*/ 142 w 991"/>
                <a:gd name="T59" fmla="*/ 380 h 401"/>
                <a:gd name="T60" fmla="*/ 38 w 991"/>
                <a:gd name="T61" fmla="*/ 374 h 401"/>
                <a:gd name="T62" fmla="*/ 14 w 991"/>
                <a:gd name="T63" fmla="*/ 329 h 401"/>
                <a:gd name="T64" fmla="*/ 15 w 991"/>
                <a:gd name="T65" fmla="*/ 276 h 401"/>
                <a:gd name="T66" fmla="*/ 14 w 991"/>
                <a:gd name="T67" fmla="*/ 38 h 401"/>
                <a:gd name="T68" fmla="*/ 14 w 991"/>
                <a:gd name="T69" fmla="*/ 37 h 401"/>
                <a:gd name="T70" fmla="*/ 66 w 991"/>
                <a:gd name="T71" fmla="*/ 15 h 401"/>
                <a:gd name="T72" fmla="*/ 112 w 991"/>
                <a:gd name="T73" fmla="*/ 15 h 401"/>
                <a:gd name="T74" fmla="*/ 208 w 991"/>
                <a:gd name="T75" fmla="*/ 15 h 401"/>
                <a:gd name="T76" fmla="*/ 393 w 991"/>
                <a:gd name="T77" fmla="*/ 17 h 401"/>
                <a:gd name="T78" fmla="*/ 770 w 991"/>
                <a:gd name="T79" fmla="*/ 29 h 401"/>
                <a:gd name="T80" fmla="*/ 776 w 991"/>
                <a:gd name="T81" fmla="*/ 25 h 401"/>
                <a:gd name="T82" fmla="*/ 830 w 991"/>
                <a:gd name="T83" fmla="*/ 68 h 401"/>
                <a:gd name="T84" fmla="*/ 886 w 991"/>
                <a:gd name="T85" fmla="*/ 114 h 401"/>
                <a:gd name="T86" fmla="*/ 941 w 991"/>
                <a:gd name="T87" fmla="*/ 160 h 401"/>
                <a:gd name="T88" fmla="*/ 970 w 991"/>
                <a:gd name="T89" fmla="*/ 222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91" h="401">
                  <a:moveTo>
                    <a:pt x="969" y="166"/>
                  </a:moveTo>
                  <a:cubicBezTo>
                    <a:pt x="951" y="148"/>
                    <a:pt x="930" y="132"/>
                    <a:pt x="911" y="115"/>
                  </a:cubicBezTo>
                  <a:cubicBezTo>
                    <a:pt x="891" y="99"/>
                    <a:pt x="871" y="83"/>
                    <a:pt x="851" y="67"/>
                  </a:cubicBezTo>
                  <a:cubicBezTo>
                    <a:pt x="828" y="49"/>
                    <a:pt x="805" y="29"/>
                    <a:pt x="780" y="16"/>
                  </a:cubicBezTo>
                  <a:cubicBezTo>
                    <a:pt x="777" y="15"/>
                    <a:pt x="775" y="15"/>
                    <a:pt x="774" y="17"/>
                  </a:cubicBezTo>
                  <a:cubicBezTo>
                    <a:pt x="773" y="16"/>
                    <a:pt x="772" y="16"/>
                    <a:pt x="770" y="16"/>
                  </a:cubicBezTo>
                  <a:cubicBezTo>
                    <a:pt x="631" y="10"/>
                    <a:pt x="493" y="5"/>
                    <a:pt x="354" y="3"/>
                  </a:cubicBezTo>
                  <a:cubicBezTo>
                    <a:pt x="285" y="2"/>
                    <a:pt x="217" y="2"/>
                    <a:pt x="149" y="2"/>
                  </a:cubicBezTo>
                  <a:cubicBezTo>
                    <a:pt x="114" y="2"/>
                    <a:pt x="78" y="0"/>
                    <a:pt x="44" y="3"/>
                  </a:cubicBezTo>
                  <a:cubicBezTo>
                    <a:pt x="26" y="5"/>
                    <a:pt x="6" y="14"/>
                    <a:pt x="9" y="34"/>
                  </a:cubicBezTo>
                  <a:cubicBezTo>
                    <a:pt x="8" y="34"/>
                    <a:pt x="6" y="35"/>
                    <a:pt x="6" y="38"/>
                  </a:cubicBezTo>
                  <a:cubicBezTo>
                    <a:pt x="2" y="113"/>
                    <a:pt x="3" y="188"/>
                    <a:pt x="3" y="263"/>
                  </a:cubicBezTo>
                  <a:cubicBezTo>
                    <a:pt x="2" y="282"/>
                    <a:pt x="2" y="301"/>
                    <a:pt x="2" y="319"/>
                  </a:cubicBezTo>
                  <a:cubicBezTo>
                    <a:pt x="2" y="333"/>
                    <a:pt x="0" y="349"/>
                    <a:pt x="4" y="363"/>
                  </a:cubicBezTo>
                  <a:cubicBezTo>
                    <a:pt x="11" y="389"/>
                    <a:pt x="41" y="387"/>
                    <a:pt x="63" y="388"/>
                  </a:cubicBezTo>
                  <a:cubicBezTo>
                    <a:pt x="213" y="397"/>
                    <a:pt x="364" y="401"/>
                    <a:pt x="514" y="399"/>
                  </a:cubicBezTo>
                  <a:cubicBezTo>
                    <a:pt x="599" y="398"/>
                    <a:pt x="683" y="396"/>
                    <a:pt x="768" y="392"/>
                  </a:cubicBezTo>
                  <a:cubicBezTo>
                    <a:pt x="770" y="392"/>
                    <a:pt x="771" y="392"/>
                    <a:pt x="772" y="391"/>
                  </a:cubicBezTo>
                  <a:cubicBezTo>
                    <a:pt x="774" y="392"/>
                    <a:pt x="776" y="392"/>
                    <a:pt x="778" y="391"/>
                  </a:cubicBezTo>
                  <a:cubicBezTo>
                    <a:pt x="821" y="369"/>
                    <a:pt x="863" y="346"/>
                    <a:pt x="901" y="317"/>
                  </a:cubicBezTo>
                  <a:cubicBezTo>
                    <a:pt x="919" y="303"/>
                    <a:pt x="937" y="287"/>
                    <a:pt x="952" y="270"/>
                  </a:cubicBezTo>
                  <a:cubicBezTo>
                    <a:pt x="966" y="254"/>
                    <a:pt x="983" y="235"/>
                    <a:pt x="987" y="214"/>
                  </a:cubicBezTo>
                  <a:cubicBezTo>
                    <a:pt x="991" y="195"/>
                    <a:pt x="982" y="179"/>
                    <a:pt x="969" y="166"/>
                  </a:cubicBezTo>
                  <a:close/>
                  <a:moveTo>
                    <a:pt x="970" y="222"/>
                  </a:moveTo>
                  <a:cubicBezTo>
                    <a:pt x="952" y="260"/>
                    <a:pt x="912" y="292"/>
                    <a:pt x="879" y="316"/>
                  </a:cubicBezTo>
                  <a:cubicBezTo>
                    <a:pt x="845" y="340"/>
                    <a:pt x="808" y="360"/>
                    <a:pt x="772" y="380"/>
                  </a:cubicBezTo>
                  <a:cubicBezTo>
                    <a:pt x="772" y="380"/>
                    <a:pt x="772" y="380"/>
                    <a:pt x="771" y="380"/>
                  </a:cubicBezTo>
                  <a:cubicBezTo>
                    <a:pt x="770" y="379"/>
                    <a:pt x="769" y="379"/>
                    <a:pt x="768" y="379"/>
                  </a:cubicBezTo>
                  <a:cubicBezTo>
                    <a:pt x="629" y="386"/>
                    <a:pt x="489" y="388"/>
                    <a:pt x="349" y="386"/>
                  </a:cubicBezTo>
                  <a:cubicBezTo>
                    <a:pt x="280" y="385"/>
                    <a:pt x="211" y="383"/>
                    <a:pt x="142" y="380"/>
                  </a:cubicBezTo>
                  <a:cubicBezTo>
                    <a:pt x="107" y="378"/>
                    <a:pt x="72" y="378"/>
                    <a:pt x="38" y="374"/>
                  </a:cubicBezTo>
                  <a:cubicBezTo>
                    <a:pt x="12" y="371"/>
                    <a:pt x="14" y="350"/>
                    <a:pt x="14" y="329"/>
                  </a:cubicBezTo>
                  <a:cubicBezTo>
                    <a:pt x="15" y="312"/>
                    <a:pt x="15" y="294"/>
                    <a:pt x="15" y="276"/>
                  </a:cubicBezTo>
                  <a:cubicBezTo>
                    <a:pt x="15" y="197"/>
                    <a:pt x="18" y="117"/>
                    <a:pt x="14" y="38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20" y="14"/>
                    <a:pt x="47" y="15"/>
                    <a:pt x="66" y="15"/>
                  </a:cubicBezTo>
                  <a:cubicBezTo>
                    <a:pt x="81" y="15"/>
                    <a:pt x="97" y="15"/>
                    <a:pt x="112" y="15"/>
                  </a:cubicBezTo>
                  <a:cubicBezTo>
                    <a:pt x="144" y="15"/>
                    <a:pt x="176" y="15"/>
                    <a:pt x="208" y="15"/>
                  </a:cubicBezTo>
                  <a:cubicBezTo>
                    <a:pt x="270" y="16"/>
                    <a:pt x="332" y="16"/>
                    <a:pt x="393" y="17"/>
                  </a:cubicBezTo>
                  <a:cubicBezTo>
                    <a:pt x="519" y="19"/>
                    <a:pt x="645" y="23"/>
                    <a:pt x="770" y="29"/>
                  </a:cubicBezTo>
                  <a:cubicBezTo>
                    <a:pt x="773" y="29"/>
                    <a:pt x="775" y="27"/>
                    <a:pt x="776" y="25"/>
                  </a:cubicBezTo>
                  <a:cubicBezTo>
                    <a:pt x="792" y="41"/>
                    <a:pt x="812" y="54"/>
                    <a:pt x="830" y="68"/>
                  </a:cubicBezTo>
                  <a:cubicBezTo>
                    <a:pt x="849" y="83"/>
                    <a:pt x="867" y="98"/>
                    <a:pt x="886" y="114"/>
                  </a:cubicBezTo>
                  <a:cubicBezTo>
                    <a:pt x="905" y="129"/>
                    <a:pt x="923" y="145"/>
                    <a:pt x="941" y="160"/>
                  </a:cubicBezTo>
                  <a:cubicBezTo>
                    <a:pt x="959" y="176"/>
                    <a:pt x="982" y="195"/>
                    <a:pt x="970" y="2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id="{41603308-F7E7-448D-A2CB-696A9743B9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02" y="1201"/>
              <a:ext cx="123" cy="129"/>
            </a:xfrm>
            <a:custGeom>
              <a:avLst/>
              <a:gdLst>
                <a:gd name="T0" fmla="*/ 51 w 52"/>
                <a:gd name="T1" fmla="*/ 28 h 54"/>
                <a:gd name="T2" fmla="*/ 44 w 52"/>
                <a:gd name="T3" fmla="*/ 13 h 54"/>
                <a:gd name="T4" fmla="*/ 32 w 52"/>
                <a:gd name="T5" fmla="*/ 1 h 54"/>
                <a:gd name="T6" fmla="*/ 19 w 52"/>
                <a:gd name="T7" fmla="*/ 3 h 54"/>
                <a:gd name="T8" fmla="*/ 0 w 52"/>
                <a:gd name="T9" fmla="*/ 29 h 54"/>
                <a:gd name="T10" fmla="*/ 26 w 52"/>
                <a:gd name="T11" fmla="*/ 53 h 54"/>
                <a:gd name="T12" fmla="*/ 51 w 52"/>
                <a:gd name="T13" fmla="*/ 28 h 54"/>
                <a:gd name="T14" fmla="*/ 26 w 52"/>
                <a:gd name="T15" fmla="*/ 42 h 54"/>
                <a:gd name="T16" fmla="*/ 11 w 52"/>
                <a:gd name="T17" fmla="*/ 29 h 54"/>
                <a:gd name="T18" fmla="*/ 16 w 52"/>
                <a:gd name="T19" fmla="*/ 18 h 54"/>
                <a:gd name="T20" fmla="*/ 25 w 52"/>
                <a:gd name="T21" fmla="*/ 12 h 54"/>
                <a:gd name="T22" fmla="*/ 27 w 52"/>
                <a:gd name="T23" fmla="*/ 10 h 54"/>
                <a:gd name="T24" fmla="*/ 26 w 52"/>
                <a:gd name="T25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54">
                  <a:moveTo>
                    <a:pt x="51" y="28"/>
                  </a:moveTo>
                  <a:cubicBezTo>
                    <a:pt x="50" y="23"/>
                    <a:pt x="48" y="17"/>
                    <a:pt x="44" y="13"/>
                  </a:cubicBezTo>
                  <a:cubicBezTo>
                    <a:pt x="46" y="7"/>
                    <a:pt x="37" y="2"/>
                    <a:pt x="32" y="1"/>
                  </a:cubicBezTo>
                  <a:cubicBezTo>
                    <a:pt x="28" y="0"/>
                    <a:pt x="23" y="1"/>
                    <a:pt x="19" y="3"/>
                  </a:cubicBezTo>
                  <a:cubicBezTo>
                    <a:pt x="8" y="4"/>
                    <a:pt x="0" y="20"/>
                    <a:pt x="0" y="29"/>
                  </a:cubicBezTo>
                  <a:cubicBezTo>
                    <a:pt x="0" y="44"/>
                    <a:pt x="12" y="54"/>
                    <a:pt x="26" y="53"/>
                  </a:cubicBezTo>
                  <a:cubicBezTo>
                    <a:pt x="40" y="53"/>
                    <a:pt x="52" y="43"/>
                    <a:pt x="51" y="28"/>
                  </a:cubicBezTo>
                  <a:close/>
                  <a:moveTo>
                    <a:pt x="26" y="42"/>
                  </a:moveTo>
                  <a:cubicBezTo>
                    <a:pt x="18" y="42"/>
                    <a:pt x="11" y="37"/>
                    <a:pt x="11" y="29"/>
                  </a:cubicBezTo>
                  <a:cubicBezTo>
                    <a:pt x="11" y="25"/>
                    <a:pt x="13" y="21"/>
                    <a:pt x="16" y="18"/>
                  </a:cubicBezTo>
                  <a:cubicBezTo>
                    <a:pt x="18" y="15"/>
                    <a:pt x="22" y="14"/>
                    <a:pt x="25" y="12"/>
                  </a:cubicBezTo>
                  <a:cubicBezTo>
                    <a:pt x="26" y="11"/>
                    <a:pt x="26" y="11"/>
                    <a:pt x="27" y="10"/>
                  </a:cubicBezTo>
                  <a:cubicBezTo>
                    <a:pt x="40" y="17"/>
                    <a:pt x="45" y="40"/>
                    <a:pt x="2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7">
              <a:extLst>
                <a:ext uri="{FF2B5EF4-FFF2-40B4-BE49-F238E27FC236}">
                  <a16:creationId xmlns:a16="http://schemas.microsoft.com/office/drawing/2014/main" id="{A8C6DD86-1D47-45A1-B0F0-40DBC03DE2C2}"/>
                </a:ext>
              </a:extLst>
            </p:cNvPr>
            <p:cNvSpPr/>
            <p:nvPr/>
          </p:nvSpPr>
          <p:spPr bwMode="auto">
            <a:xfrm>
              <a:off x="3375" y="1549"/>
              <a:ext cx="76" cy="100"/>
            </a:xfrm>
            <a:custGeom>
              <a:avLst/>
              <a:gdLst>
                <a:gd name="T0" fmla="*/ 28 w 32"/>
                <a:gd name="T1" fmla="*/ 31 h 42"/>
                <a:gd name="T2" fmla="*/ 14 w 32"/>
                <a:gd name="T3" fmla="*/ 22 h 42"/>
                <a:gd name="T4" fmla="*/ 15 w 32"/>
                <a:gd name="T5" fmla="*/ 5 h 42"/>
                <a:gd name="T6" fmla="*/ 11 w 32"/>
                <a:gd name="T7" fmla="*/ 2 h 42"/>
                <a:gd name="T8" fmla="*/ 4 w 32"/>
                <a:gd name="T9" fmla="*/ 26 h 42"/>
                <a:gd name="T10" fmla="*/ 28 w 32"/>
                <a:gd name="T11" fmla="*/ 40 h 42"/>
                <a:gd name="T12" fmla="*/ 28 w 32"/>
                <a:gd name="T13" fmla="*/ 3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42">
                  <a:moveTo>
                    <a:pt x="28" y="31"/>
                  </a:moveTo>
                  <a:cubicBezTo>
                    <a:pt x="22" y="29"/>
                    <a:pt x="17" y="28"/>
                    <a:pt x="14" y="22"/>
                  </a:cubicBezTo>
                  <a:cubicBezTo>
                    <a:pt x="12" y="17"/>
                    <a:pt x="12" y="10"/>
                    <a:pt x="15" y="5"/>
                  </a:cubicBezTo>
                  <a:cubicBezTo>
                    <a:pt x="16" y="3"/>
                    <a:pt x="14" y="0"/>
                    <a:pt x="11" y="2"/>
                  </a:cubicBezTo>
                  <a:cubicBezTo>
                    <a:pt x="4" y="8"/>
                    <a:pt x="0" y="17"/>
                    <a:pt x="4" y="26"/>
                  </a:cubicBezTo>
                  <a:cubicBezTo>
                    <a:pt x="8" y="35"/>
                    <a:pt x="18" y="42"/>
                    <a:pt x="28" y="40"/>
                  </a:cubicBezTo>
                  <a:cubicBezTo>
                    <a:pt x="32" y="39"/>
                    <a:pt x="32" y="33"/>
                    <a:pt x="28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4" name="Freeform 8">
              <a:extLst>
                <a:ext uri="{FF2B5EF4-FFF2-40B4-BE49-F238E27FC236}">
                  <a16:creationId xmlns:a16="http://schemas.microsoft.com/office/drawing/2014/main" id="{F7FD735D-FD34-4CF9-B806-FE86F6FF7DCB}"/>
                </a:ext>
              </a:extLst>
            </p:cNvPr>
            <p:cNvSpPr/>
            <p:nvPr/>
          </p:nvSpPr>
          <p:spPr bwMode="auto">
            <a:xfrm>
              <a:off x="3382" y="1437"/>
              <a:ext cx="27" cy="79"/>
            </a:xfrm>
            <a:custGeom>
              <a:avLst/>
              <a:gdLst>
                <a:gd name="T0" fmla="*/ 9 w 11"/>
                <a:gd name="T1" fmla="*/ 3 h 33"/>
                <a:gd name="T2" fmla="*/ 2 w 11"/>
                <a:gd name="T3" fmla="*/ 3 h 33"/>
                <a:gd name="T4" fmla="*/ 1 w 11"/>
                <a:gd name="T5" fmla="*/ 15 h 33"/>
                <a:gd name="T6" fmla="*/ 3 w 11"/>
                <a:gd name="T7" fmla="*/ 29 h 33"/>
                <a:gd name="T8" fmla="*/ 9 w 11"/>
                <a:gd name="T9" fmla="*/ 29 h 33"/>
                <a:gd name="T10" fmla="*/ 10 w 11"/>
                <a:gd name="T11" fmla="*/ 15 h 33"/>
                <a:gd name="T12" fmla="*/ 9 w 11"/>
                <a:gd name="T13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3">
                  <a:moveTo>
                    <a:pt x="9" y="3"/>
                  </a:moveTo>
                  <a:cubicBezTo>
                    <a:pt x="8" y="0"/>
                    <a:pt x="3" y="0"/>
                    <a:pt x="2" y="3"/>
                  </a:cubicBezTo>
                  <a:cubicBezTo>
                    <a:pt x="0" y="7"/>
                    <a:pt x="1" y="11"/>
                    <a:pt x="1" y="15"/>
                  </a:cubicBezTo>
                  <a:cubicBezTo>
                    <a:pt x="2" y="20"/>
                    <a:pt x="2" y="24"/>
                    <a:pt x="3" y="29"/>
                  </a:cubicBezTo>
                  <a:cubicBezTo>
                    <a:pt x="3" y="33"/>
                    <a:pt x="8" y="33"/>
                    <a:pt x="9" y="29"/>
                  </a:cubicBezTo>
                  <a:cubicBezTo>
                    <a:pt x="9" y="24"/>
                    <a:pt x="10" y="20"/>
                    <a:pt x="10" y="15"/>
                  </a:cubicBezTo>
                  <a:cubicBezTo>
                    <a:pt x="10" y="11"/>
                    <a:pt x="11" y="7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5" name="Freeform 9">
              <a:extLst>
                <a:ext uri="{FF2B5EF4-FFF2-40B4-BE49-F238E27FC236}">
                  <a16:creationId xmlns:a16="http://schemas.microsoft.com/office/drawing/2014/main" id="{775E19F0-D4E0-4132-BD6B-0F31A2AD326E}"/>
                </a:ext>
              </a:extLst>
            </p:cNvPr>
            <p:cNvSpPr/>
            <p:nvPr/>
          </p:nvSpPr>
          <p:spPr bwMode="auto">
            <a:xfrm>
              <a:off x="3380" y="1285"/>
              <a:ext cx="31" cy="86"/>
            </a:xfrm>
            <a:custGeom>
              <a:avLst/>
              <a:gdLst>
                <a:gd name="T0" fmla="*/ 9 w 13"/>
                <a:gd name="T1" fmla="*/ 1 h 36"/>
                <a:gd name="T2" fmla="*/ 4 w 13"/>
                <a:gd name="T3" fmla="*/ 1 h 36"/>
                <a:gd name="T4" fmla="*/ 2 w 13"/>
                <a:gd name="T5" fmla="*/ 16 h 36"/>
                <a:gd name="T6" fmla="*/ 4 w 13"/>
                <a:gd name="T7" fmla="*/ 34 h 36"/>
                <a:gd name="T8" fmla="*/ 9 w 13"/>
                <a:gd name="T9" fmla="*/ 34 h 36"/>
                <a:gd name="T10" fmla="*/ 11 w 13"/>
                <a:gd name="T11" fmla="*/ 16 h 36"/>
                <a:gd name="T12" fmla="*/ 9 w 13"/>
                <a:gd name="T1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6">
                  <a:moveTo>
                    <a:pt x="9" y="1"/>
                  </a:moveTo>
                  <a:cubicBezTo>
                    <a:pt x="8" y="0"/>
                    <a:pt x="5" y="0"/>
                    <a:pt x="4" y="1"/>
                  </a:cubicBezTo>
                  <a:cubicBezTo>
                    <a:pt x="0" y="6"/>
                    <a:pt x="2" y="11"/>
                    <a:pt x="2" y="16"/>
                  </a:cubicBezTo>
                  <a:cubicBezTo>
                    <a:pt x="2" y="22"/>
                    <a:pt x="3" y="28"/>
                    <a:pt x="4" y="34"/>
                  </a:cubicBezTo>
                  <a:cubicBezTo>
                    <a:pt x="5" y="36"/>
                    <a:pt x="9" y="36"/>
                    <a:pt x="9" y="34"/>
                  </a:cubicBezTo>
                  <a:cubicBezTo>
                    <a:pt x="10" y="28"/>
                    <a:pt x="11" y="22"/>
                    <a:pt x="11" y="16"/>
                  </a:cubicBezTo>
                  <a:cubicBezTo>
                    <a:pt x="12" y="11"/>
                    <a:pt x="13" y="6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6" name="Freeform 10">
              <a:extLst>
                <a:ext uri="{FF2B5EF4-FFF2-40B4-BE49-F238E27FC236}">
                  <a16:creationId xmlns:a16="http://schemas.microsoft.com/office/drawing/2014/main" id="{29785D45-44E2-448F-AAA0-D49BBC71D3EA}"/>
                </a:ext>
              </a:extLst>
            </p:cNvPr>
            <p:cNvSpPr/>
            <p:nvPr/>
          </p:nvSpPr>
          <p:spPr bwMode="auto">
            <a:xfrm>
              <a:off x="3380" y="1132"/>
              <a:ext cx="31" cy="89"/>
            </a:xfrm>
            <a:custGeom>
              <a:avLst/>
              <a:gdLst>
                <a:gd name="T0" fmla="*/ 8 w 13"/>
                <a:gd name="T1" fmla="*/ 4 h 37"/>
                <a:gd name="T2" fmla="*/ 0 w 13"/>
                <a:gd name="T3" fmla="*/ 6 h 37"/>
                <a:gd name="T4" fmla="*/ 2 w 13"/>
                <a:gd name="T5" fmla="*/ 18 h 37"/>
                <a:gd name="T6" fmla="*/ 3 w 13"/>
                <a:gd name="T7" fmla="*/ 32 h 37"/>
                <a:gd name="T8" fmla="*/ 10 w 13"/>
                <a:gd name="T9" fmla="*/ 33 h 37"/>
                <a:gd name="T10" fmla="*/ 8 w 13"/>
                <a:gd name="T11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7">
                  <a:moveTo>
                    <a:pt x="8" y="4"/>
                  </a:moveTo>
                  <a:cubicBezTo>
                    <a:pt x="6" y="0"/>
                    <a:pt x="1" y="2"/>
                    <a:pt x="0" y="6"/>
                  </a:cubicBezTo>
                  <a:cubicBezTo>
                    <a:pt x="0" y="10"/>
                    <a:pt x="2" y="14"/>
                    <a:pt x="2" y="18"/>
                  </a:cubicBezTo>
                  <a:cubicBezTo>
                    <a:pt x="3" y="23"/>
                    <a:pt x="3" y="28"/>
                    <a:pt x="3" y="32"/>
                  </a:cubicBezTo>
                  <a:cubicBezTo>
                    <a:pt x="3" y="36"/>
                    <a:pt x="9" y="37"/>
                    <a:pt x="10" y="33"/>
                  </a:cubicBezTo>
                  <a:cubicBezTo>
                    <a:pt x="12" y="25"/>
                    <a:pt x="13" y="12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7" name="Freeform 11">
              <a:extLst>
                <a:ext uri="{FF2B5EF4-FFF2-40B4-BE49-F238E27FC236}">
                  <a16:creationId xmlns:a16="http://schemas.microsoft.com/office/drawing/2014/main" id="{904095EE-7588-4706-A267-3A8D99D673EA}"/>
                </a:ext>
              </a:extLst>
            </p:cNvPr>
            <p:cNvSpPr/>
            <p:nvPr/>
          </p:nvSpPr>
          <p:spPr bwMode="auto">
            <a:xfrm>
              <a:off x="3390" y="985"/>
              <a:ext cx="33" cy="88"/>
            </a:xfrm>
            <a:custGeom>
              <a:avLst/>
              <a:gdLst>
                <a:gd name="T0" fmla="*/ 7 w 14"/>
                <a:gd name="T1" fmla="*/ 3 h 37"/>
                <a:gd name="T2" fmla="*/ 0 w 14"/>
                <a:gd name="T3" fmla="*/ 6 h 37"/>
                <a:gd name="T4" fmla="*/ 2 w 14"/>
                <a:gd name="T5" fmla="*/ 17 h 37"/>
                <a:gd name="T6" fmla="*/ 2 w 14"/>
                <a:gd name="T7" fmla="*/ 31 h 37"/>
                <a:gd name="T8" fmla="*/ 8 w 14"/>
                <a:gd name="T9" fmla="*/ 33 h 37"/>
                <a:gd name="T10" fmla="*/ 7 w 14"/>
                <a:gd name="T11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7">
                  <a:moveTo>
                    <a:pt x="7" y="3"/>
                  </a:moveTo>
                  <a:cubicBezTo>
                    <a:pt x="4" y="0"/>
                    <a:pt x="0" y="2"/>
                    <a:pt x="0" y="6"/>
                  </a:cubicBezTo>
                  <a:cubicBezTo>
                    <a:pt x="0" y="10"/>
                    <a:pt x="2" y="13"/>
                    <a:pt x="2" y="17"/>
                  </a:cubicBezTo>
                  <a:cubicBezTo>
                    <a:pt x="3" y="22"/>
                    <a:pt x="3" y="27"/>
                    <a:pt x="2" y="31"/>
                  </a:cubicBezTo>
                  <a:cubicBezTo>
                    <a:pt x="1" y="36"/>
                    <a:pt x="7" y="37"/>
                    <a:pt x="8" y="33"/>
                  </a:cubicBezTo>
                  <a:cubicBezTo>
                    <a:pt x="11" y="25"/>
                    <a:pt x="14" y="10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 12">
              <a:extLst>
                <a:ext uri="{FF2B5EF4-FFF2-40B4-BE49-F238E27FC236}">
                  <a16:creationId xmlns:a16="http://schemas.microsoft.com/office/drawing/2014/main" id="{9CB82380-7DE4-464A-AF5B-3CFF612790ED}"/>
                </a:ext>
              </a:extLst>
            </p:cNvPr>
            <p:cNvSpPr/>
            <p:nvPr/>
          </p:nvSpPr>
          <p:spPr bwMode="auto">
            <a:xfrm>
              <a:off x="3390" y="823"/>
              <a:ext cx="59" cy="88"/>
            </a:xfrm>
            <a:custGeom>
              <a:avLst/>
              <a:gdLst>
                <a:gd name="T0" fmla="*/ 23 w 25"/>
                <a:gd name="T1" fmla="*/ 6 h 37"/>
                <a:gd name="T2" fmla="*/ 4 w 25"/>
                <a:gd name="T3" fmla="*/ 15 h 37"/>
                <a:gd name="T4" fmla="*/ 7 w 25"/>
                <a:gd name="T5" fmla="*/ 36 h 37"/>
                <a:gd name="T6" fmla="*/ 11 w 25"/>
                <a:gd name="T7" fmla="*/ 34 h 37"/>
                <a:gd name="T8" fmla="*/ 13 w 25"/>
                <a:gd name="T9" fmla="*/ 20 h 37"/>
                <a:gd name="T10" fmla="*/ 24 w 25"/>
                <a:gd name="T11" fmla="*/ 11 h 37"/>
                <a:gd name="T12" fmla="*/ 23 w 25"/>
                <a:gd name="T13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7">
                  <a:moveTo>
                    <a:pt x="23" y="6"/>
                  </a:moveTo>
                  <a:cubicBezTo>
                    <a:pt x="17" y="0"/>
                    <a:pt x="7" y="9"/>
                    <a:pt x="4" y="15"/>
                  </a:cubicBezTo>
                  <a:cubicBezTo>
                    <a:pt x="0" y="22"/>
                    <a:pt x="1" y="31"/>
                    <a:pt x="7" y="36"/>
                  </a:cubicBezTo>
                  <a:cubicBezTo>
                    <a:pt x="8" y="37"/>
                    <a:pt x="11" y="36"/>
                    <a:pt x="11" y="34"/>
                  </a:cubicBezTo>
                  <a:cubicBezTo>
                    <a:pt x="9" y="29"/>
                    <a:pt x="10" y="24"/>
                    <a:pt x="13" y="20"/>
                  </a:cubicBezTo>
                  <a:cubicBezTo>
                    <a:pt x="16" y="15"/>
                    <a:pt x="21" y="15"/>
                    <a:pt x="24" y="11"/>
                  </a:cubicBezTo>
                  <a:cubicBezTo>
                    <a:pt x="25" y="10"/>
                    <a:pt x="25" y="7"/>
                    <a:pt x="2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79" name="Freeform 13">
              <a:extLst>
                <a:ext uri="{FF2B5EF4-FFF2-40B4-BE49-F238E27FC236}">
                  <a16:creationId xmlns:a16="http://schemas.microsoft.com/office/drawing/2014/main" id="{990E081C-3A01-4D77-9F67-B1DDEA60C301}"/>
                </a:ext>
              </a:extLst>
            </p:cNvPr>
            <p:cNvSpPr/>
            <p:nvPr/>
          </p:nvSpPr>
          <p:spPr bwMode="auto">
            <a:xfrm>
              <a:off x="3494" y="825"/>
              <a:ext cx="73" cy="26"/>
            </a:xfrm>
            <a:custGeom>
              <a:avLst/>
              <a:gdLst>
                <a:gd name="T0" fmla="*/ 26 w 31"/>
                <a:gd name="T1" fmla="*/ 2 h 11"/>
                <a:gd name="T2" fmla="*/ 16 w 31"/>
                <a:gd name="T3" fmla="*/ 1 h 11"/>
                <a:gd name="T4" fmla="*/ 5 w 31"/>
                <a:gd name="T5" fmla="*/ 2 h 11"/>
                <a:gd name="T6" fmla="*/ 5 w 31"/>
                <a:gd name="T7" fmla="*/ 10 h 11"/>
                <a:gd name="T8" fmla="*/ 16 w 31"/>
                <a:gd name="T9" fmla="*/ 10 h 11"/>
                <a:gd name="T10" fmla="*/ 26 w 31"/>
                <a:gd name="T11" fmla="*/ 10 h 11"/>
                <a:gd name="T12" fmla="*/ 26 w 31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">
                  <a:moveTo>
                    <a:pt x="26" y="2"/>
                  </a:moveTo>
                  <a:cubicBezTo>
                    <a:pt x="23" y="0"/>
                    <a:pt x="20" y="1"/>
                    <a:pt x="16" y="1"/>
                  </a:cubicBezTo>
                  <a:cubicBezTo>
                    <a:pt x="12" y="1"/>
                    <a:pt x="9" y="2"/>
                    <a:pt x="5" y="2"/>
                  </a:cubicBezTo>
                  <a:cubicBezTo>
                    <a:pt x="0" y="2"/>
                    <a:pt x="0" y="9"/>
                    <a:pt x="5" y="10"/>
                  </a:cubicBezTo>
                  <a:cubicBezTo>
                    <a:pt x="9" y="10"/>
                    <a:pt x="12" y="10"/>
                    <a:pt x="16" y="10"/>
                  </a:cubicBezTo>
                  <a:cubicBezTo>
                    <a:pt x="20" y="11"/>
                    <a:pt x="23" y="11"/>
                    <a:pt x="26" y="10"/>
                  </a:cubicBezTo>
                  <a:cubicBezTo>
                    <a:pt x="31" y="8"/>
                    <a:pt x="31" y="3"/>
                    <a:pt x="2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0" name="Freeform 14">
              <a:extLst>
                <a:ext uri="{FF2B5EF4-FFF2-40B4-BE49-F238E27FC236}">
                  <a16:creationId xmlns:a16="http://schemas.microsoft.com/office/drawing/2014/main" id="{57A90899-AC78-44EA-9A47-D1E35E6C369A}"/>
                </a:ext>
              </a:extLst>
            </p:cNvPr>
            <p:cNvSpPr/>
            <p:nvPr/>
          </p:nvSpPr>
          <p:spPr bwMode="auto">
            <a:xfrm>
              <a:off x="3629" y="825"/>
              <a:ext cx="83" cy="31"/>
            </a:xfrm>
            <a:custGeom>
              <a:avLst/>
              <a:gdLst>
                <a:gd name="T0" fmla="*/ 33 w 35"/>
                <a:gd name="T1" fmla="*/ 4 h 13"/>
                <a:gd name="T2" fmla="*/ 20 w 35"/>
                <a:gd name="T3" fmla="*/ 2 h 13"/>
                <a:gd name="T4" fmla="*/ 6 w 35"/>
                <a:gd name="T5" fmla="*/ 0 h 13"/>
                <a:gd name="T6" fmla="*/ 5 w 35"/>
                <a:gd name="T7" fmla="*/ 8 h 13"/>
                <a:gd name="T8" fmla="*/ 19 w 35"/>
                <a:gd name="T9" fmla="*/ 11 h 13"/>
                <a:gd name="T10" fmla="*/ 32 w 35"/>
                <a:gd name="T11" fmla="*/ 11 h 13"/>
                <a:gd name="T12" fmla="*/ 33 w 35"/>
                <a:gd name="T1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3">
                  <a:moveTo>
                    <a:pt x="33" y="4"/>
                  </a:moveTo>
                  <a:cubicBezTo>
                    <a:pt x="29" y="2"/>
                    <a:pt x="24" y="2"/>
                    <a:pt x="20" y="2"/>
                  </a:cubicBezTo>
                  <a:cubicBezTo>
                    <a:pt x="16" y="1"/>
                    <a:pt x="11" y="1"/>
                    <a:pt x="6" y="0"/>
                  </a:cubicBezTo>
                  <a:cubicBezTo>
                    <a:pt x="1" y="0"/>
                    <a:pt x="0" y="7"/>
                    <a:pt x="5" y="8"/>
                  </a:cubicBezTo>
                  <a:cubicBezTo>
                    <a:pt x="10" y="9"/>
                    <a:pt x="14" y="10"/>
                    <a:pt x="19" y="11"/>
                  </a:cubicBezTo>
                  <a:cubicBezTo>
                    <a:pt x="23" y="12"/>
                    <a:pt x="28" y="13"/>
                    <a:pt x="32" y="11"/>
                  </a:cubicBezTo>
                  <a:cubicBezTo>
                    <a:pt x="35" y="10"/>
                    <a:pt x="35" y="6"/>
                    <a:pt x="3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1" name="Freeform 15">
              <a:extLst>
                <a:ext uri="{FF2B5EF4-FFF2-40B4-BE49-F238E27FC236}">
                  <a16:creationId xmlns:a16="http://schemas.microsoft.com/office/drawing/2014/main" id="{A9A72A36-FBCF-4592-A197-668CD490FC08}"/>
                </a:ext>
              </a:extLst>
            </p:cNvPr>
            <p:cNvSpPr/>
            <p:nvPr/>
          </p:nvSpPr>
          <p:spPr bwMode="auto">
            <a:xfrm>
              <a:off x="3764" y="823"/>
              <a:ext cx="74" cy="26"/>
            </a:xfrm>
            <a:custGeom>
              <a:avLst/>
              <a:gdLst>
                <a:gd name="T0" fmla="*/ 30 w 31"/>
                <a:gd name="T1" fmla="*/ 5 h 11"/>
                <a:gd name="T2" fmla="*/ 18 w 31"/>
                <a:gd name="T3" fmla="*/ 1 h 11"/>
                <a:gd name="T4" fmla="*/ 4 w 31"/>
                <a:gd name="T5" fmla="*/ 2 h 11"/>
                <a:gd name="T6" fmla="*/ 5 w 31"/>
                <a:gd name="T7" fmla="*/ 8 h 11"/>
                <a:gd name="T8" fmla="*/ 17 w 31"/>
                <a:gd name="T9" fmla="*/ 9 h 11"/>
                <a:gd name="T10" fmla="*/ 28 w 31"/>
                <a:gd name="T11" fmla="*/ 10 h 11"/>
                <a:gd name="T12" fmla="*/ 30 w 31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">
                  <a:moveTo>
                    <a:pt x="30" y="5"/>
                  </a:moveTo>
                  <a:cubicBezTo>
                    <a:pt x="27" y="1"/>
                    <a:pt x="23" y="1"/>
                    <a:pt x="18" y="1"/>
                  </a:cubicBezTo>
                  <a:cubicBezTo>
                    <a:pt x="14" y="0"/>
                    <a:pt x="9" y="0"/>
                    <a:pt x="4" y="2"/>
                  </a:cubicBezTo>
                  <a:cubicBezTo>
                    <a:pt x="0" y="3"/>
                    <a:pt x="1" y="8"/>
                    <a:pt x="5" y="8"/>
                  </a:cubicBezTo>
                  <a:cubicBezTo>
                    <a:pt x="9" y="8"/>
                    <a:pt x="13" y="8"/>
                    <a:pt x="17" y="9"/>
                  </a:cubicBezTo>
                  <a:cubicBezTo>
                    <a:pt x="21" y="9"/>
                    <a:pt x="24" y="11"/>
                    <a:pt x="28" y="10"/>
                  </a:cubicBezTo>
                  <a:cubicBezTo>
                    <a:pt x="30" y="9"/>
                    <a:pt x="31" y="7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2" name="Freeform 16">
              <a:extLst>
                <a:ext uri="{FF2B5EF4-FFF2-40B4-BE49-F238E27FC236}">
                  <a16:creationId xmlns:a16="http://schemas.microsoft.com/office/drawing/2014/main" id="{1DA592A0-2A9D-4E6C-B1AE-21AC85513EEC}"/>
                </a:ext>
              </a:extLst>
            </p:cNvPr>
            <p:cNvSpPr/>
            <p:nvPr/>
          </p:nvSpPr>
          <p:spPr bwMode="auto">
            <a:xfrm>
              <a:off x="3892" y="828"/>
              <a:ext cx="71" cy="23"/>
            </a:xfrm>
            <a:custGeom>
              <a:avLst/>
              <a:gdLst>
                <a:gd name="T0" fmla="*/ 28 w 30"/>
                <a:gd name="T1" fmla="*/ 2 h 10"/>
                <a:gd name="T2" fmla="*/ 17 w 30"/>
                <a:gd name="T3" fmla="*/ 1 h 10"/>
                <a:gd name="T4" fmla="*/ 4 w 30"/>
                <a:gd name="T5" fmla="*/ 1 h 10"/>
                <a:gd name="T6" fmla="*/ 4 w 30"/>
                <a:gd name="T7" fmla="*/ 8 h 10"/>
                <a:gd name="T8" fmla="*/ 17 w 30"/>
                <a:gd name="T9" fmla="*/ 9 h 10"/>
                <a:gd name="T10" fmla="*/ 28 w 30"/>
                <a:gd name="T11" fmla="*/ 8 h 10"/>
                <a:gd name="T12" fmla="*/ 28 w 30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0">
                  <a:moveTo>
                    <a:pt x="28" y="2"/>
                  </a:moveTo>
                  <a:cubicBezTo>
                    <a:pt x="25" y="0"/>
                    <a:pt x="21" y="1"/>
                    <a:pt x="17" y="1"/>
                  </a:cubicBezTo>
                  <a:cubicBezTo>
                    <a:pt x="13" y="1"/>
                    <a:pt x="8" y="1"/>
                    <a:pt x="4" y="1"/>
                  </a:cubicBezTo>
                  <a:cubicBezTo>
                    <a:pt x="0" y="2"/>
                    <a:pt x="0" y="8"/>
                    <a:pt x="4" y="8"/>
                  </a:cubicBezTo>
                  <a:cubicBezTo>
                    <a:pt x="8" y="8"/>
                    <a:pt x="13" y="9"/>
                    <a:pt x="17" y="9"/>
                  </a:cubicBezTo>
                  <a:cubicBezTo>
                    <a:pt x="21" y="9"/>
                    <a:pt x="25" y="10"/>
                    <a:pt x="28" y="8"/>
                  </a:cubicBezTo>
                  <a:cubicBezTo>
                    <a:pt x="30" y="6"/>
                    <a:pt x="30" y="3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3" name="Freeform 17">
              <a:extLst>
                <a:ext uri="{FF2B5EF4-FFF2-40B4-BE49-F238E27FC236}">
                  <a16:creationId xmlns:a16="http://schemas.microsoft.com/office/drawing/2014/main" id="{D5C1F552-41A0-4C5E-99EF-B362F47AF3D9}"/>
                </a:ext>
              </a:extLst>
            </p:cNvPr>
            <p:cNvSpPr/>
            <p:nvPr/>
          </p:nvSpPr>
          <p:spPr bwMode="auto">
            <a:xfrm>
              <a:off x="4013" y="832"/>
              <a:ext cx="90" cy="24"/>
            </a:xfrm>
            <a:custGeom>
              <a:avLst/>
              <a:gdLst>
                <a:gd name="T0" fmla="*/ 34 w 38"/>
                <a:gd name="T1" fmla="*/ 1 h 10"/>
                <a:gd name="T2" fmla="*/ 20 w 38"/>
                <a:gd name="T3" fmla="*/ 0 h 10"/>
                <a:gd name="T4" fmla="*/ 4 w 38"/>
                <a:gd name="T5" fmla="*/ 1 h 10"/>
                <a:gd name="T6" fmla="*/ 4 w 38"/>
                <a:gd name="T7" fmla="*/ 8 h 10"/>
                <a:gd name="T8" fmla="*/ 20 w 38"/>
                <a:gd name="T9" fmla="*/ 9 h 10"/>
                <a:gd name="T10" fmla="*/ 34 w 38"/>
                <a:gd name="T11" fmla="*/ 9 h 10"/>
                <a:gd name="T12" fmla="*/ 34 w 38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0">
                  <a:moveTo>
                    <a:pt x="34" y="1"/>
                  </a:moveTo>
                  <a:cubicBezTo>
                    <a:pt x="30" y="0"/>
                    <a:pt x="25" y="0"/>
                    <a:pt x="20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0" y="1"/>
                    <a:pt x="0" y="8"/>
                    <a:pt x="4" y="8"/>
                  </a:cubicBezTo>
                  <a:cubicBezTo>
                    <a:pt x="10" y="8"/>
                    <a:pt x="15" y="9"/>
                    <a:pt x="20" y="9"/>
                  </a:cubicBezTo>
                  <a:cubicBezTo>
                    <a:pt x="25" y="9"/>
                    <a:pt x="30" y="10"/>
                    <a:pt x="34" y="9"/>
                  </a:cubicBezTo>
                  <a:cubicBezTo>
                    <a:pt x="38" y="7"/>
                    <a:pt x="38" y="3"/>
                    <a:pt x="3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4" name="Freeform 18">
              <a:extLst>
                <a:ext uri="{FF2B5EF4-FFF2-40B4-BE49-F238E27FC236}">
                  <a16:creationId xmlns:a16="http://schemas.microsoft.com/office/drawing/2014/main" id="{68520377-3624-4B31-B0F4-57FFA943C7F8}"/>
                </a:ext>
              </a:extLst>
            </p:cNvPr>
            <p:cNvSpPr/>
            <p:nvPr/>
          </p:nvSpPr>
          <p:spPr bwMode="auto">
            <a:xfrm>
              <a:off x="4167" y="825"/>
              <a:ext cx="66" cy="26"/>
            </a:xfrm>
            <a:custGeom>
              <a:avLst/>
              <a:gdLst>
                <a:gd name="T0" fmla="*/ 25 w 28"/>
                <a:gd name="T1" fmla="*/ 1 h 11"/>
                <a:gd name="T2" fmla="*/ 3 w 28"/>
                <a:gd name="T3" fmla="*/ 5 h 11"/>
                <a:gd name="T4" fmla="*/ 4 w 28"/>
                <a:gd name="T5" fmla="*/ 11 h 11"/>
                <a:gd name="T6" fmla="*/ 25 w 28"/>
                <a:gd name="T7" fmla="*/ 7 h 11"/>
                <a:gd name="T8" fmla="*/ 25 w 28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1">
                  <a:moveTo>
                    <a:pt x="25" y="1"/>
                  </a:moveTo>
                  <a:cubicBezTo>
                    <a:pt x="18" y="0"/>
                    <a:pt x="10" y="3"/>
                    <a:pt x="3" y="5"/>
                  </a:cubicBezTo>
                  <a:cubicBezTo>
                    <a:pt x="0" y="5"/>
                    <a:pt x="0" y="11"/>
                    <a:pt x="4" y="11"/>
                  </a:cubicBezTo>
                  <a:cubicBezTo>
                    <a:pt x="11" y="10"/>
                    <a:pt x="19" y="10"/>
                    <a:pt x="25" y="7"/>
                  </a:cubicBezTo>
                  <a:cubicBezTo>
                    <a:pt x="28" y="6"/>
                    <a:pt x="27" y="2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5" name="Freeform 19">
              <a:extLst>
                <a:ext uri="{FF2B5EF4-FFF2-40B4-BE49-F238E27FC236}">
                  <a16:creationId xmlns:a16="http://schemas.microsoft.com/office/drawing/2014/main" id="{A78CFD07-1350-4B3E-BE47-43FCDCB5DA5A}"/>
                </a:ext>
              </a:extLst>
            </p:cNvPr>
            <p:cNvSpPr/>
            <p:nvPr/>
          </p:nvSpPr>
          <p:spPr bwMode="auto">
            <a:xfrm>
              <a:off x="4302" y="835"/>
              <a:ext cx="64" cy="24"/>
            </a:xfrm>
            <a:custGeom>
              <a:avLst/>
              <a:gdLst>
                <a:gd name="T0" fmla="*/ 23 w 27"/>
                <a:gd name="T1" fmla="*/ 3 h 10"/>
                <a:gd name="T2" fmla="*/ 12 w 27"/>
                <a:gd name="T3" fmla="*/ 1 h 10"/>
                <a:gd name="T4" fmla="*/ 2 w 27"/>
                <a:gd name="T5" fmla="*/ 2 h 10"/>
                <a:gd name="T6" fmla="*/ 1 w 27"/>
                <a:gd name="T7" fmla="*/ 5 h 10"/>
                <a:gd name="T8" fmla="*/ 11 w 27"/>
                <a:gd name="T9" fmla="*/ 9 h 10"/>
                <a:gd name="T10" fmla="*/ 22 w 27"/>
                <a:gd name="T11" fmla="*/ 10 h 10"/>
                <a:gd name="T12" fmla="*/ 23 w 27"/>
                <a:gd name="T1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0">
                  <a:moveTo>
                    <a:pt x="23" y="3"/>
                  </a:moveTo>
                  <a:cubicBezTo>
                    <a:pt x="20" y="2"/>
                    <a:pt x="16" y="2"/>
                    <a:pt x="12" y="1"/>
                  </a:cubicBezTo>
                  <a:cubicBezTo>
                    <a:pt x="9" y="1"/>
                    <a:pt x="5" y="0"/>
                    <a:pt x="2" y="2"/>
                  </a:cubicBezTo>
                  <a:cubicBezTo>
                    <a:pt x="1" y="2"/>
                    <a:pt x="0" y="4"/>
                    <a:pt x="1" y="5"/>
                  </a:cubicBezTo>
                  <a:cubicBezTo>
                    <a:pt x="4" y="7"/>
                    <a:pt x="7" y="8"/>
                    <a:pt x="11" y="9"/>
                  </a:cubicBezTo>
                  <a:cubicBezTo>
                    <a:pt x="15" y="9"/>
                    <a:pt x="19" y="10"/>
                    <a:pt x="22" y="10"/>
                  </a:cubicBezTo>
                  <a:cubicBezTo>
                    <a:pt x="26" y="10"/>
                    <a:pt x="27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6" name="Freeform 20">
              <a:extLst>
                <a:ext uri="{FF2B5EF4-FFF2-40B4-BE49-F238E27FC236}">
                  <a16:creationId xmlns:a16="http://schemas.microsoft.com/office/drawing/2014/main" id="{D75A3FE3-2166-452C-A18F-FB5BCD846EA0}"/>
                </a:ext>
              </a:extLst>
            </p:cNvPr>
            <p:cNvSpPr/>
            <p:nvPr/>
          </p:nvSpPr>
          <p:spPr bwMode="auto">
            <a:xfrm>
              <a:off x="4416" y="840"/>
              <a:ext cx="80" cy="19"/>
            </a:xfrm>
            <a:custGeom>
              <a:avLst/>
              <a:gdLst>
                <a:gd name="T0" fmla="*/ 31 w 34"/>
                <a:gd name="T1" fmla="*/ 2 h 8"/>
                <a:gd name="T2" fmla="*/ 19 w 34"/>
                <a:gd name="T3" fmla="*/ 0 h 8"/>
                <a:gd name="T4" fmla="*/ 3 w 34"/>
                <a:gd name="T5" fmla="*/ 1 h 8"/>
                <a:gd name="T6" fmla="*/ 3 w 34"/>
                <a:gd name="T7" fmla="*/ 6 h 8"/>
                <a:gd name="T8" fmla="*/ 18 w 34"/>
                <a:gd name="T9" fmla="*/ 7 h 8"/>
                <a:gd name="T10" fmla="*/ 31 w 34"/>
                <a:gd name="T11" fmla="*/ 7 h 8"/>
                <a:gd name="T12" fmla="*/ 31 w 34"/>
                <a:gd name="T1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">
                  <a:moveTo>
                    <a:pt x="31" y="2"/>
                  </a:moveTo>
                  <a:cubicBezTo>
                    <a:pt x="28" y="0"/>
                    <a:pt x="23" y="0"/>
                    <a:pt x="19" y="0"/>
                  </a:cubicBezTo>
                  <a:cubicBezTo>
                    <a:pt x="14" y="0"/>
                    <a:pt x="9" y="1"/>
                    <a:pt x="3" y="1"/>
                  </a:cubicBezTo>
                  <a:cubicBezTo>
                    <a:pt x="0" y="1"/>
                    <a:pt x="0" y="5"/>
                    <a:pt x="3" y="6"/>
                  </a:cubicBezTo>
                  <a:cubicBezTo>
                    <a:pt x="8" y="6"/>
                    <a:pt x="13" y="7"/>
                    <a:pt x="18" y="7"/>
                  </a:cubicBezTo>
                  <a:cubicBezTo>
                    <a:pt x="22" y="7"/>
                    <a:pt x="27" y="8"/>
                    <a:pt x="31" y="7"/>
                  </a:cubicBezTo>
                  <a:cubicBezTo>
                    <a:pt x="33" y="6"/>
                    <a:pt x="34" y="3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7" name="Freeform 21">
              <a:extLst>
                <a:ext uri="{FF2B5EF4-FFF2-40B4-BE49-F238E27FC236}">
                  <a16:creationId xmlns:a16="http://schemas.microsoft.com/office/drawing/2014/main" id="{58BD2C97-66AC-4859-8EC8-5F637DA0CDC8}"/>
                </a:ext>
              </a:extLst>
            </p:cNvPr>
            <p:cNvSpPr/>
            <p:nvPr/>
          </p:nvSpPr>
          <p:spPr bwMode="auto">
            <a:xfrm>
              <a:off x="4551" y="837"/>
              <a:ext cx="71" cy="26"/>
            </a:xfrm>
            <a:custGeom>
              <a:avLst/>
              <a:gdLst>
                <a:gd name="T0" fmla="*/ 28 w 30"/>
                <a:gd name="T1" fmla="*/ 3 h 11"/>
                <a:gd name="T2" fmla="*/ 4 w 30"/>
                <a:gd name="T3" fmla="*/ 2 h 11"/>
                <a:gd name="T4" fmla="*/ 4 w 30"/>
                <a:gd name="T5" fmla="*/ 9 h 11"/>
                <a:gd name="T6" fmla="*/ 28 w 30"/>
                <a:gd name="T7" fmla="*/ 8 h 11"/>
                <a:gd name="T8" fmla="*/ 28 w 30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1">
                  <a:moveTo>
                    <a:pt x="28" y="3"/>
                  </a:moveTo>
                  <a:cubicBezTo>
                    <a:pt x="21" y="0"/>
                    <a:pt x="11" y="2"/>
                    <a:pt x="4" y="2"/>
                  </a:cubicBezTo>
                  <a:cubicBezTo>
                    <a:pt x="0" y="2"/>
                    <a:pt x="0" y="9"/>
                    <a:pt x="4" y="9"/>
                  </a:cubicBezTo>
                  <a:cubicBezTo>
                    <a:pt x="11" y="9"/>
                    <a:pt x="21" y="11"/>
                    <a:pt x="28" y="8"/>
                  </a:cubicBezTo>
                  <a:cubicBezTo>
                    <a:pt x="30" y="7"/>
                    <a:pt x="30" y="3"/>
                    <a:pt x="2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8" name="Freeform 22">
              <a:extLst>
                <a:ext uri="{FF2B5EF4-FFF2-40B4-BE49-F238E27FC236}">
                  <a16:creationId xmlns:a16="http://schemas.microsoft.com/office/drawing/2014/main" id="{D177F52D-26D9-4FA9-95EC-5748DBC034C3}"/>
                </a:ext>
              </a:extLst>
            </p:cNvPr>
            <p:cNvSpPr/>
            <p:nvPr/>
          </p:nvSpPr>
          <p:spPr bwMode="auto">
            <a:xfrm>
              <a:off x="4691" y="844"/>
              <a:ext cx="64" cy="22"/>
            </a:xfrm>
            <a:custGeom>
              <a:avLst/>
              <a:gdLst>
                <a:gd name="T0" fmla="*/ 24 w 27"/>
                <a:gd name="T1" fmla="*/ 1 h 9"/>
                <a:gd name="T2" fmla="*/ 12 w 27"/>
                <a:gd name="T3" fmla="*/ 1 h 9"/>
                <a:gd name="T4" fmla="*/ 2 w 27"/>
                <a:gd name="T5" fmla="*/ 2 h 9"/>
                <a:gd name="T6" fmla="*/ 2 w 27"/>
                <a:gd name="T7" fmla="*/ 7 h 9"/>
                <a:gd name="T8" fmla="*/ 12 w 27"/>
                <a:gd name="T9" fmla="*/ 8 h 9"/>
                <a:gd name="T10" fmla="*/ 24 w 27"/>
                <a:gd name="T11" fmla="*/ 8 h 9"/>
                <a:gd name="T12" fmla="*/ 24 w 2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9">
                  <a:moveTo>
                    <a:pt x="24" y="1"/>
                  </a:moveTo>
                  <a:cubicBezTo>
                    <a:pt x="20" y="0"/>
                    <a:pt x="16" y="0"/>
                    <a:pt x="12" y="1"/>
                  </a:cubicBezTo>
                  <a:cubicBezTo>
                    <a:pt x="9" y="1"/>
                    <a:pt x="5" y="0"/>
                    <a:pt x="2" y="2"/>
                  </a:cubicBezTo>
                  <a:cubicBezTo>
                    <a:pt x="0" y="3"/>
                    <a:pt x="0" y="5"/>
                    <a:pt x="2" y="7"/>
                  </a:cubicBezTo>
                  <a:cubicBezTo>
                    <a:pt x="5" y="8"/>
                    <a:pt x="9" y="8"/>
                    <a:pt x="12" y="8"/>
                  </a:cubicBezTo>
                  <a:cubicBezTo>
                    <a:pt x="16" y="9"/>
                    <a:pt x="20" y="9"/>
                    <a:pt x="24" y="8"/>
                  </a:cubicBezTo>
                  <a:cubicBezTo>
                    <a:pt x="27" y="7"/>
                    <a:pt x="27" y="2"/>
                    <a:pt x="2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89" name="Freeform 23">
              <a:extLst>
                <a:ext uri="{FF2B5EF4-FFF2-40B4-BE49-F238E27FC236}">
                  <a16:creationId xmlns:a16="http://schemas.microsoft.com/office/drawing/2014/main" id="{116C182B-5422-4DB8-8B01-F27D1BF2E64C}"/>
                </a:ext>
              </a:extLst>
            </p:cNvPr>
            <p:cNvSpPr/>
            <p:nvPr/>
          </p:nvSpPr>
          <p:spPr bwMode="auto">
            <a:xfrm>
              <a:off x="4814" y="851"/>
              <a:ext cx="88" cy="29"/>
            </a:xfrm>
            <a:custGeom>
              <a:avLst/>
              <a:gdLst>
                <a:gd name="T0" fmla="*/ 34 w 37"/>
                <a:gd name="T1" fmla="*/ 4 h 12"/>
                <a:gd name="T2" fmla="*/ 21 w 37"/>
                <a:gd name="T3" fmla="*/ 2 h 12"/>
                <a:gd name="T4" fmla="*/ 5 w 37"/>
                <a:gd name="T5" fmla="*/ 1 h 12"/>
                <a:gd name="T6" fmla="*/ 4 w 37"/>
                <a:gd name="T7" fmla="*/ 7 h 12"/>
                <a:gd name="T8" fmla="*/ 34 w 37"/>
                <a:gd name="T9" fmla="*/ 8 h 12"/>
                <a:gd name="T10" fmla="*/ 34 w 37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2">
                  <a:moveTo>
                    <a:pt x="34" y="4"/>
                  </a:moveTo>
                  <a:cubicBezTo>
                    <a:pt x="30" y="2"/>
                    <a:pt x="26" y="2"/>
                    <a:pt x="21" y="2"/>
                  </a:cubicBezTo>
                  <a:cubicBezTo>
                    <a:pt x="16" y="2"/>
                    <a:pt x="11" y="1"/>
                    <a:pt x="5" y="1"/>
                  </a:cubicBezTo>
                  <a:cubicBezTo>
                    <a:pt x="2" y="0"/>
                    <a:pt x="0" y="5"/>
                    <a:pt x="4" y="7"/>
                  </a:cubicBezTo>
                  <a:cubicBezTo>
                    <a:pt x="13" y="9"/>
                    <a:pt x="25" y="12"/>
                    <a:pt x="34" y="8"/>
                  </a:cubicBezTo>
                  <a:cubicBezTo>
                    <a:pt x="36" y="7"/>
                    <a:pt x="37" y="4"/>
                    <a:pt x="3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0" name="Freeform 24">
              <a:extLst>
                <a:ext uri="{FF2B5EF4-FFF2-40B4-BE49-F238E27FC236}">
                  <a16:creationId xmlns:a16="http://schemas.microsoft.com/office/drawing/2014/main" id="{8728AD0F-7CB3-4335-B143-5648C37CAB50}"/>
                </a:ext>
              </a:extLst>
            </p:cNvPr>
            <p:cNvSpPr/>
            <p:nvPr/>
          </p:nvSpPr>
          <p:spPr bwMode="auto">
            <a:xfrm>
              <a:off x="4942" y="856"/>
              <a:ext cx="71" cy="19"/>
            </a:xfrm>
            <a:custGeom>
              <a:avLst/>
              <a:gdLst>
                <a:gd name="T0" fmla="*/ 26 w 30"/>
                <a:gd name="T1" fmla="*/ 1 h 8"/>
                <a:gd name="T2" fmla="*/ 4 w 30"/>
                <a:gd name="T3" fmla="*/ 1 h 8"/>
                <a:gd name="T4" fmla="*/ 4 w 30"/>
                <a:gd name="T5" fmla="*/ 7 h 8"/>
                <a:gd name="T6" fmla="*/ 26 w 30"/>
                <a:gd name="T7" fmla="*/ 7 h 8"/>
                <a:gd name="T8" fmla="*/ 26 w 30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8">
                  <a:moveTo>
                    <a:pt x="26" y="1"/>
                  </a:moveTo>
                  <a:cubicBezTo>
                    <a:pt x="19" y="0"/>
                    <a:pt x="11" y="0"/>
                    <a:pt x="4" y="1"/>
                  </a:cubicBezTo>
                  <a:cubicBezTo>
                    <a:pt x="0" y="1"/>
                    <a:pt x="0" y="6"/>
                    <a:pt x="4" y="7"/>
                  </a:cubicBezTo>
                  <a:cubicBezTo>
                    <a:pt x="11" y="7"/>
                    <a:pt x="19" y="8"/>
                    <a:pt x="26" y="7"/>
                  </a:cubicBezTo>
                  <a:cubicBezTo>
                    <a:pt x="30" y="6"/>
                    <a:pt x="30" y="1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1" name="Freeform 25">
              <a:extLst>
                <a:ext uri="{FF2B5EF4-FFF2-40B4-BE49-F238E27FC236}">
                  <a16:creationId xmlns:a16="http://schemas.microsoft.com/office/drawing/2014/main" id="{4C0F3F64-9727-430E-9A1F-1F9250109CB8}"/>
                </a:ext>
              </a:extLst>
            </p:cNvPr>
            <p:cNvSpPr/>
            <p:nvPr/>
          </p:nvSpPr>
          <p:spPr bwMode="auto">
            <a:xfrm>
              <a:off x="5058" y="849"/>
              <a:ext cx="128" cy="67"/>
            </a:xfrm>
            <a:custGeom>
              <a:avLst/>
              <a:gdLst>
                <a:gd name="T0" fmla="*/ 49 w 54"/>
                <a:gd name="T1" fmla="*/ 17 h 28"/>
                <a:gd name="T2" fmla="*/ 4 w 54"/>
                <a:gd name="T3" fmla="*/ 6 h 28"/>
                <a:gd name="T4" fmla="*/ 4 w 54"/>
                <a:gd name="T5" fmla="*/ 12 h 28"/>
                <a:gd name="T6" fmla="*/ 43 w 54"/>
                <a:gd name="T7" fmla="*/ 24 h 28"/>
                <a:gd name="T8" fmla="*/ 49 w 54"/>
                <a:gd name="T9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8">
                  <a:moveTo>
                    <a:pt x="49" y="17"/>
                  </a:moveTo>
                  <a:cubicBezTo>
                    <a:pt x="37" y="5"/>
                    <a:pt x="20" y="0"/>
                    <a:pt x="4" y="6"/>
                  </a:cubicBezTo>
                  <a:cubicBezTo>
                    <a:pt x="0" y="7"/>
                    <a:pt x="1" y="12"/>
                    <a:pt x="4" y="12"/>
                  </a:cubicBezTo>
                  <a:cubicBezTo>
                    <a:pt x="18" y="10"/>
                    <a:pt x="32" y="14"/>
                    <a:pt x="43" y="24"/>
                  </a:cubicBezTo>
                  <a:cubicBezTo>
                    <a:pt x="47" y="28"/>
                    <a:pt x="54" y="21"/>
                    <a:pt x="4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2" name="Freeform 26">
              <a:extLst>
                <a:ext uri="{FF2B5EF4-FFF2-40B4-BE49-F238E27FC236}">
                  <a16:creationId xmlns:a16="http://schemas.microsoft.com/office/drawing/2014/main" id="{945078BA-AA74-482A-B3D5-5C3F286A132C}"/>
                </a:ext>
              </a:extLst>
            </p:cNvPr>
            <p:cNvSpPr/>
            <p:nvPr/>
          </p:nvSpPr>
          <p:spPr bwMode="auto">
            <a:xfrm>
              <a:off x="5203" y="913"/>
              <a:ext cx="78" cy="62"/>
            </a:xfrm>
            <a:custGeom>
              <a:avLst/>
              <a:gdLst>
                <a:gd name="T0" fmla="*/ 32 w 33"/>
                <a:gd name="T1" fmla="*/ 21 h 26"/>
                <a:gd name="T2" fmla="*/ 20 w 33"/>
                <a:gd name="T3" fmla="*/ 11 h 26"/>
                <a:gd name="T4" fmla="*/ 5 w 33"/>
                <a:gd name="T5" fmla="*/ 2 h 26"/>
                <a:gd name="T6" fmla="*/ 2 w 33"/>
                <a:gd name="T7" fmla="*/ 5 h 26"/>
                <a:gd name="T8" fmla="*/ 15 w 33"/>
                <a:gd name="T9" fmla="*/ 16 h 26"/>
                <a:gd name="T10" fmla="*/ 28 w 33"/>
                <a:gd name="T11" fmla="*/ 25 h 26"/>
                <a:gd name="T12" fmla="*/ 32 w 33"/>
                <a:gd name="T13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6">
                  <a:moveTo>
                    <a:pt x="32" y="21"/>
                  </a:moveTo>
                  <a:cubicBezTo>
                    <a:pt x="29" y="17"/>
                    <a:pt x="24" y="14"/>
                    <a:pt x="20" y="11"/>
                  </a:cubicBezTo>
                  <a:cubicBezTo>
                    <a:pt x="15" y="8"/>
                    <a:pt x="10" y="5"/>
                    <a:pt x="5" y="2"/>
                  </a:cubicBezTo>
                  <a:cubicBezTo>
                    <a:pt x="2" y="0"/>
                    <a:pt x="0" y="3"/>
                    <a:pt x="2" y="5"/>
                  </a:cubicBezTo>
                  <a:cubicBezTo>
                    <a:pt x="6" y="9"/>
                    <a:pt x="10" y="13"/>
                    <a:pt x="15" y="16"/>
                  </a:cubicBezTo>
                  <a:cubicBezTo>
                    <a:pt x="19" y="19"/>
                    <a:pt x="23" y="24"/>
                    <a:pt x="28" y="25"/>
                  </a:cubicBezTo>
                  <a:cubicBezTo>
                    <a:pt x="31" y="26"/>
                    <a:pt x="33" y="23"/>
                    <a:pt x="3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3" name="Freeform 27">
              <a:extLst>
                <a:ext uri="{FF2B5EF4-FFF2-40B4-BE49-F238E27FC236}">
                  <a16:creationId xmlns:a16="http://schemas.microsoft.com/office/drawing/2014/main" id="{1B502C91-A30F-4692-A64B-3CBEFB564078}"/>
                </a:ext>
              </a:extLst>
            </p:cNvPr>
            <p:cNvSpPr/>
            <p:nvPr/>
          </p:nvSpPr>
          <p:spPr bwMode="auto">
            <a:xfrm>
              <a:off x="5314" y="997"/>
              <a:ext cx="52" cy="45"/>
            </a:xfrm>
            <a:custGeom>
              <a:avLst/>
              <a:gdLst>
                <a:gd name="T0" fmla="*/ 21 w 22"/>
                <a:gd name="T1" fmla="*/ 15 h 19"/>
                <a:gd name="T2" fmla="*/ 15 w 22"/>
                <a:gd name="T3" fmla="*/ 8 h 19"/>
                <a:gd name="T4" fmla="*/ 7 w 22"/>
                <a:gd name="T5" fmla="*/ 2 h 19"/>
                <a:gd name="T6" fmla="*/ 3 w 22"/>
                <a:gd name="T7" fmla="*/ 7 h 19"/>
                <a:gd name="T8" fmla="*/ 10 w 22"/>
                <a:gd name="T9" fmla="*/ 13 h 19"/>
                <a:gd name="T10" fmla="*/ 18 w 22"/>
                <a:gd name="T11" fmla="*/ 18 h 19"/>
                <a:gd name="T12" fmla="*/ 21 w 22"/>
                <a:gd name="T13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9">
                  <a:moveTo>
                    <a:pt x="21" y="15"/>
                  </a:moveTo>
                  <a:cubicBezTo>
                    <a:pt x="20" y="12"/>
                    <a:pt x="17" y="10"/>
                    <a:pt x="15" y="8"/>
                  </a:cubicBezTo>
                  <a:cubicBezTo>
                    <a:pt x="12" y="6"/>
                    <a:pt x="9" y="4"/>
                    <a:pt x="7" y="2"/>
                  </a:cubicBezTo>
                  <a:cubicBezTo>
                    <a:pt x="4" y="0"/>
                    <a:pt x="0" y="5"/>
                    <a:pt x="3" y="7"/>
                  </a:cubicBezTo>
                  <a:cubicBezTo>
                    <a:pt x="5" y="9"/>
                    <a:pt x="8" y="11"/>
                    <a:pt x="10" y="13"/>
                  </a:cubicBezTo>
                  <a:cubicBezTo>
                    <a:pt x="12" y="15"/>
                    <a:pt x="15" y="18"/>
                    <a:pt x="18" y="18"/>
                  </a:cubicBezTo>
                  <a:cubicBezTo>
                    <a:pt x="20" y="19"/>
                    <a:pt x="22" y="17"/>
                    <a:pt x="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4" name="Freeform 28">
              <a:extLst>
                <a:ext uri="{FF2B5EF4-FFF2-40B4-BE49-F238E27FC236}">
                  <a16:creationId xmlns:a16="http://schemas.microsoft.com/office/drawing/2014/main" id="{41D59416-06C1-41B9-A14A-2C784A47C83E}"/>
                </a:ext>
              </a:extLst>
            </p:cNvPr>
            <p:cNvSpPr/>
            <p:nvPr/>
          </p:nvSpPr>
          <p:spPr bwMode="auto">
            <a:xfrm>
              <a:off x="5395" y="1063"/>
              <a:ext cx="63" cy="43"/>
            </a:xfrm>
            <a:custGeom>
              <a:avLst/>
              <a:gdLst>
                <a:gd name="T0" fmla="*/ 27 w 27"/>
                <a:gd name="T1" fmla="*/ 14 h 18"/>
                <a:gd name="T2" fmla="*/ 18 w 27"/>
                <a:gd name="T3" fmla="*/ 6 h 18"/>
                <a:gd name="T4" fmla="*/ 5 w 27"/>
                <a:gd name="T5" fmla="*/ 1 h 18"/>
                <a:gd name="T6" fmla="*/ 3 w 27"/>
                <a:gd name="T7" fmla="*/ 5 h 18"/>
                <a:gd name="T8" fmla="*/ 14 w 27"/>
                <a:gd name="T9" fmla="*/ 11 h 18"/>
                <a:gd name="T10" fmla="*/ 23 w 27"/>
                <a:gd name="T11" fmla="*/ 17 h 18"/>
                <a:gd name="T12" fmla="*/ 27 w 27"/>
                <a:gd name="T13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8">
                  <a:moveTo>
                    <a:pt x="27" y="14"/>
                  </a:moveTo>
                  <a:cubicBezTo>
                    <a:pt x="25" y="10"/>
                    <a:pt x="21" y="8"/>
                    <a:pt x="18" y="6"/>
                  </a:cubicBezTo>
                  <a:cubicBezTo>
                    <a:pt x="14" y="4"/>
                    <a:pt x="9" y="2"/>
                    <a:pt x="5" y="1"/>
                  </a:cubicBezTo>
                  <a:cubicBezTo>
                    <a:pt x="2" y="0"/>
                    <a:pt x="0" y="4"/>
                    <a:pt x="3" y="5"/>
                  </a:cubicBezTo>
                  <a:cubicBezTo>
                    <a:pt x="7" y="7"/>
                    <a:pt x="10" y="9"/>
                    <a:pt x="14" y="11"/>
                  </a:cubicBezTo>
                  <a:cubicBezTo>
                    <a:pt x="17" y="13"/>
                    <a:pt x="20" y="17"/>
                    <a:pt x="23" y="17"/>
                  </a:cubicBezTo>
                  <a:cubicBezTo>
                    <a:pt x="25" y="18"/>
                    <a:pt x="27" y="16"/>
                    <a:pt x="2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5" name="Freeform 29">
              <a:extLst>
                <a:ext uri="{FF2B5EF4-FFF2-40B4-BE49-F238E27FC236}">
                  <a16:creationId xmlns:a16="http://schemas.microsoft.com/office/drawing/2014/main" id="{4DC7807F-DFE1-421F-8C56-CF3990CDFE74}"/>
                </a:ext>
              </a:extLst>
            </p:cNvPr>
            <p:cNvSpPr/>
            <p:nvPr/>
          </p:nvSpPr>
          <p:spPr bwMode="auto">
            <a:xfrm>
              <a:off x="5489" y="1130"/>
              <a:ext cx="55" cy="52"/>
            </a:xfrm>
            <a:custGeom>
              <a:avLst/>
              <a:gdLst>
                <a:gd name="T0" fmla="*/ 22 w 23"/>
                <a:gd name="T1" fmla="*/ 16 h 22"/>
                <a:gd name="T2" fmla="*/ 14 w 23"/>
                <a:gd name="T3" fmla="*/ 11 h 22"/>
                <a:gd name="T4" fmla="*/ 6 w 23"/>
                <a:gd name="T5" fmla="*/ 3 h 22"/>
                <a:gd name="T6" fmla="*/ 2 w 23"/>
                <a:gd name="T7" fmla="*/ 6 h 22"/>
                <a:gd name="T8" fmla="*/ 9 w 23"/>
                <a:gd name="T9" fmla="*/ 17 h 22"/>
                <a:gd name="T10" fmla="*/ 21 w 23"/>
                <a:gd name="T11" fmla="*/ 20 h 22"/>
                <a:gd name="T12" fmla="*/ 22 w 23"/>
                <a:gd name="T13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22" y="16"/>
                  </a:moveTo>
                  <a:cubicBezTo>
                    <a:pt x="21" y="13"/>
                    <a:pt x="16" y="13"/>
                    <a:pt x="14" y="11"/>
                  </a:cubicBezTo>
                  <a:cubicBezTo>
                    <a:pt x="11" y="9"/>
                    <a:pt x="8" y="6"/>
                    <a:pt x="6" y="3"/>
                  </a:cubicBezTo>
                  <a:cubicBezTo>
                    <a:pt x="5" y="0"/>
                    <a:pt x="0" y="3"/>
                    <a:pt x="2" y="6"/>
                  </a:cubicBezTo>
                  <a:cubicBezTo>
                    <a:pt x="3" y="10"/>
                    <a:pt x="6" y="14"/>
                    <a:pt x="9" y="17"/>
                  </a:cubicBezTo>
                  <a:cubicBezTo>
                    <a:pt x="12" y="19"/>
                    <a:pt x="18" y="22"/>
                    <a:pt x="21" y="20"/>
                  </a:cubicBezTo>
                  <a:cubicBezTo>
                    <a:pt x="23" y="20"/>
                    <a:pt x="23" y="18"/>
                    <a:pt x="2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6" name="Freeform 30">
              <a:extLst>
                <a:ext uri="{FF2B5EF4-FFF2-40B4-BE49-F238E27FC236}">
                  <a16:creationId xmlns:a16="http://schemas.microsoft.com/office/drawing/2014/main" id="{BD29C779-CBA8-4476-8E1E-549D9F5565D7}"/>
                </a:ext>
              </a:extLst>
            </p:cNvPr>
            <p:cNvSpPr/>
            <p:nvPr/>
          </p:nvSpPr>
          <p:spPr bwMode="auto">
            <a:xfrm>
              <a:off x="5556" y="1194"/>
              <a:ext cx="47" cy="67"/>
            </a:xfrm>
            <a:custGeom>
              <a:avLst/>
              <a:gdLst>
                <a:gd name="T0" fmla="*/ 15 w 20"/>
                <a:gd name="T1" fmla="*/ 13 h 28"/>
                <a:gd name="T2" fmla="*/ 7 w 20"/>
                <a:gd name="T3" fmla="*/ 2 h 28"/>
                <a:gd name="T4" fmla="*/ 2 w 20"/>
                <a:gd name="T5" fmla="*/ 6 h 28"/>
                <a:gd name="T6" fmla="*/ 9 w 20"/>
                <a:gd name="T7" fmla="*/ 16 h 28"/>
                <a:gd name="T8" fmla="*/ 14 w 20"/>
                <a:gd name="T9" fmla="*/ 27 h 28"/>
                <a:gd name="T10" fmla="*/ 20 w 20"/>
                <a:gd name="T11" fmla="*/ 25 h 28"/>
                <a:gd name="T12" fmla="*/ 15 w 20"/>
                <a:gd name="T13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8">
                  <a:moveTo>
                    <a:pt x="15" y="13"/>
                  </a:moveTo>
                  <a:cubicBezTo>
                    <a:pt x="13" y="9"/>
                    <a:pt x="10" y="6"/>
                    <a:pt x="7" y="2"/>
                  </a:cubicBezTo>
                  <a:cubicBezTo>
                    <a:pt x="5" y="0"/>
                    <a:pt x="0" y="3"/>
                    <a:pt x="2" y="6"/>
                  </a:cubicBezTo>
                  <a:cubicBezTo>
                    <a:pt x="4" y="9"/>
                    <a:pt x="7" y="13"/>
                    <a:pt x="9" y="16"/>
                  </a:cubicBezTo>
                  <a:cubicBezTo>
                    <a:pt x="10" y="20"/>
                    <a:pt x="11" y="24"/>
                    <a:pt x="14" y="27"/>
                  </a:cubicBezTo>
                  <a:cubicBezTo>
                    <a:pt x="16" y="28"/>
                    <a:pt x="19" y="28"/>
                    <a:pt x="20" y="25"/>
                  </a:cubicBezTo>
                  <a:cubicBezTo>
                    <a:pt x="20" y="21"/>
                    <a:pt x="18" y="17"/>
                    <a:pt x="1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7" name="Freeform 31">
              <a:extLst>
                <a:ext uri="{FF2B5EF4-FFF2-40B4-BE49-F238E27FC236}">
                  <a16:creationId xmlns:a16="http://schemas.microsoft.com/office/drawing/2014/main" id="{BF7629FC-DC0B-453D-BF96-07F2D575D1C3}"/>
                </a:ext>
              </a:extLst>
            </p:cNvPr>
            <p:cNvSpPr/>
            <p:nvPr/>
          </p:nvSpPr>
          <p:spPr bwMode="auto">
            <a:xfrm>
              <a:off x="3496" y="1630"/>
              <a:ext cx="86" cy="26"/>
            </a:xfrm>
            <a:custGeom>
              <a:avLst/>
              <a:gdLst>
                <a:gd name="T0" fmla="*/ 33 w 36"/>
                <a:gd name="T1" fmla="*/ 3 h 11"/>
                <a:gd name="T2" fmla="*/ 20 w 36"/>
                <a:gd name="T3" fmla="*/ 1 h 11"/>
                <a:gd name="T4" fmla="*/ 4 w 36"/>
                <a:gd name="T5" fmla="*/ 0 h 11"/>
                <a:gd name="T6" fmla="*/ 3 w 36"/>
                <a:gd name="T7" fmla="*/ 7 h 11"/>
                <a:gd name="T8" fmla="*/ 20 w 36"/>
                <a:gd name="T9" fmla="*/ 9 h 11"/>
                <a:gd name="T10" fmla="*/ 33 w 36"/>
                <a:gd name="T11" fmla="*/ 9 h 11"/>
                <a:gd name="T12" fmla="*/ 33 w 36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">
                  <a:moveTo>
                    <a:pt x="33" y="3"/>
                  </a:moveTo>
                  <a:cubicBezTo>
                    <a:pt x="29" y="0"/>
                    <a:pt x="24" y="1"/>
                    <a:pt x="20" y="1"/>
                  </a:cubicBezTo>
                  <a:cubicBezTo>
                    <a:pt x="15" y="0"/>
                    <a:pt x="9" y="0"/>
                    <a:pt x="4" y="0"/>
                  </a:cubicBezTo>
                  <a:cubicBezTo>
                    <a:pt x="1" y="0"/>
                    <a:pt x="0" y="6"/>
                    <a:pt x="3" y="7"/>
                  </a:cubicBezTo>
                  <a:cubicBezTo>
                    <a:pt x="9" y="8"/>
                    <a:pt x="14" y="8"/>
                    <a:pt x="20" y="9"/>
                  </a:cubicBezTo>
                  <a:cubicBezTo>
                    <a:pt x="24" y="10"/>
                    <a:pt x="28" y="11"/>
                    <a:pt x="33" y="9"/>
                  </a:cubicBezTo>
                  <a:cubicBezTo>
                    <a:pt x="36" y="8"/>
                    <a:pt x="35" y="4"/>
                    <a:pt x="3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8" name="Freeform 32">
              <a:extLst>
                <a:ext uri="{FF2B5EF4-FFF2-40B4-BE49-F238E27FC236}">
                  <a16:creationId xmlns:a16="http://schemas.microsoft.com/office/drawing/2014/main" id="{37CDE933-7717-4149-AA2C-41E8D941E8D6}"/>
                </a:ext>
              </a:extLst>
            </p:cNvPr>
            <p:cNvSpPr/>
            <p:nvPr/>
          </p:nvSpPr>
          <p:spPr bwMode="auto">
            <a:xfrm>
              <a:off x="3655" y="1637"/>
              <a:ext cx="83" cy="24"/>
            </a:xfrm>
            <a:custGeom>
              <a:avLst/>
              <a:gdLst>
                <a:gd name="T0" fmla="*/ 32 w 35"/>
                <a:gd name="T1" fmla="*/ 1 h 10"/>
                <a:gd name="T2" fmla="*/ 17 w 35"/>
                <a:gd name="T3" fmla="*/ 1 h 10"/>
                <a:gd name="T4" fmla="*/ 3 w 35"/>
                <a:gd name="T5" fmla="*/ 2 h 10"/>
                <a:gd name="T6" fmla="*/ 3 w 35"/>
                <a:gd name="T7" fmla="*/ 9 h 10"/>
                <a:gd name="T8" fmla="*/ 17 w 35"/>
                <a:gd name="T9" fmla="*/ 10 h 10"/>
                <a:gd name="T10" fmla="*/ 32 w 35"/>
                <a:gd name="T11" fmla="*/ 9 h 10"/>
                <a:gd name="T12" fmla="*/ 32 w 35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0">
                  <a:moveTo>
                    <a:pt x="32" y="1"/>
                  </a:moveTo>
                  <a:cubicBezTo>
                    <a:pt x="27" y="0"/>
                    <a:pt x="22" y="0"/>
                    <a:pt x="17" y="1"/>
                  </a:cubicBezTo>
                  <a:cubicBezTo>
                    <a:pt x="13" y="1"/>
                    <a:pt x="8" y="1"/>
                    <a:pt x="3" y="2"/>
                  </a:cubicBezTo>
                  <a:cubicBezTo>
                    <a:pt x="0" y="2"/>
                    <a:pt x="0" y="8"/>
                    <a:pt x="3" y="9"/>
                  </a:cubicBezTo>
                  <a:cubicBezTo>
                    <a:pt x="8" y="9"/>
                    <a:pt x="13" y="10"/>
                    <a:pt x="17" y="10"/>
                  </a:cubicBezTo>
                  <a:cubicBezTo>
                    <a:pt x="22" y="10"/>
                    <a:pt x="27" y="10"/>
                    <a:pt x="32" y="9"/>
                  </a:cubicBezTo>
                  <a:cubicBezTo>
                    <a:pt x="35" y="8"/>
                    <a:pt x="35" y="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99" name="Freeform 33">
              <a:extLst>
                <a:ext uri="{FF2B5EF4-FFF2-40B4-BE49-F238E27FC236}">
                  <a16:creationId xmlns:a16="http://schemas.microsoft.com/office/drawing/2014/main" id="{468A8276-E1A4-412B-BC05-764616C31FAE}"/>
                </a:ext>
              </a:extLst>
            </p:cNvPr>
            <p:cNvSpPr/>
            <p:nvPr/>
          </p:nvSpPr>
          <p:spPr bwMode="auto">
            <a:xfrm>
              <a:off x="3807" y="1640"/>
              <a:ext cx="104" cy="35"/>
            </a:xfrm>
            <a:custGeom>
              <a:avLst/>
              <a:gdLst>
                <a:gd name="T0" fmla="*/ 40 w 44"/>
                <a:gd name="T1" fmla="*/ 5 h 15"/>
                <a:gd name="T2" fmla="*/ 6 w 44"/>
                <a:gd name="T3" fmla="*/ 6 h 15"/>
                <a:gd name="T4" fmla="*/ 8 w 44"/>
                <a:gd name="T5" fmla="*/ 15 h 15"/>
                <a:gd name="T6" fmla="*/ 24 w 44"/>
                <a:gd name="T7" fmla="*/ 13 h 15"/>
                <a:gd name="T8" fmla="*/ 39 w 44"/>
                <a:gd name="T9" fmla="*/ 13 h 15"/>
                <a:gd name="T10" fmla="*/ 40 w 44"/>
                <a:gd name="T11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15">
                  <a:moveTo>
                    <a:pt x="40" y="5"/>
                  </a:moveTo>
                  <a:cubicBezTo>
                    <a:pt x="30" y="0"/>
                    <a:pt x="16" y="4"/>
                    <a:pt x="6" y="6"/>
                  </a:cubicBezTo>
                  <a:cubicBezTo>
                    <a:pt x="0" y="8"/>
                    <a:pt x="3" y="15"/>
                    <a:pt x="8" y="15"/>
                  </a:cubicBezTo>
                  <a:cubicBezTo>
                    <a:pt x="13" y="14"/>
                    <a:pt x="19" y="13"/>
                    <a:pt x="24" y="13"/>
                  </a:cubicBezTo>
                  <a:cubicBezTo>
                    <a:pt x="29" y="13"/>
                    <a:pt x="34" y="14"/>
                    <a:pt x="39" y="13"/>
                  </a:cubicBezTo>
                  <a:cubicBezTo>
                    <a:pt x="43" y="12"/>
                    <a:pt x="44" y="7"/>
                    <a:pt x="4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0" name="Freeform 34">
              <a:extLst>
                <a:ext uri="{FF2B5EF4-FFF2-40B4-BE49-F238E27FC236}">
                  <a16:creationId xmlns:a16="http://schemas.microsoft.com/office/drawing/2014/main" id="{122E15BB-714D-43D5-BFDC-1F538B4669DC}"/>
                </a:ext>
              </a:extLst>
            </p:cNvPr>
            <p:cNvSpPr/>
            <p:nvPr/>
          </p:nvSpPr>
          <p:spPr bwMode="auto">
            <a:xfrm>
              <a:off x="3975" y="1632"/>
              <a:ext cx="107" cy="36"/>
            </a:xfrm>
            <a:custGeom>
              <a:avLst/>
              <a:gdLst>
                <a:gd name="T0" fmla="*/ 42 w 45"/>
                <a:gd name="T1" fmla="*/ 2 h 15"/>
                <a:gd name="T2" fmla="*/ 25 w 45"/>
                <a:gd name="T3" fmla="*/ 3 h 15"/>
                <a:gd name="T4" fmla="*/ 6 w 45"/>
                <a:gd name="T5" fmla="*/ 1 h 15"/>
                <a:gd name="T6" fmla="*/ 4 w 45"/>
                <a:gd name="T7" fmla="*/ 8 h 15"/>
                <a:gd name="T8" fmla="*/ 42 w 45"/>
                <a:gd name="T9" fmla="*/ 9 h 15"/>
                <a:gd name="T10" fmla="*/ 42 w 45"/>
                <a:gd name="T11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5">
                  <a:moveTo>
                    <a:pt x="42" y="2"/>
                  </a:moveTo>
                  <a:cubicBezTo>
                    <a:pt x="36" y="1"/>
                    <a:pt x="31" y="2"/>
                    <a:pt x="25" y="3"/>
                  </a:cubicBezTo>
                  <a:cubicBezTo>
                    <a:pt x="19" y="3"/>
                    <a:pt x="12" y="2"/>
                    <a:pt x="6" y="1"/>
                  </a:cubicBezTo>
                  <a:cubicBezTo>
                    <a:pt x="1" y="0"/>
                    <a:pt x="0" y="6"/>
                    <a:pt x="4" y="8"/>
                  </a:cubicBezTo>
                  <a:cubicBezTo>
                    <a:pt x="14" y="12"/>
                    <a:pt x="32" y="15"/>
                    <a:pt x="42" y="9"/>
                  </a:cubicBezTo>
                  <a:cubicBezTo>
                    <a:pt x="45" y="7"/>
                    <a:pt x="45" y="3"/>
                    <a:pt x="4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1" name="Freeform 35">
              <a:extLst>
                <a:ext uri="{FF2B5EF4-FFF2-40B4-BE49-F238E27FC236}">
                  <a16:creationId xmlns:a16="http://schemas.microsoft.com/office/drawing/2014/main" id="{5859643D-B6D3-4E76-A9E5-87F239DF3AFB}"/>
                </a:ext>
              </a:extLst>
            </p:cNvPr>
            <p:cNvSpPr/>
            <p:nvPr/>
          </p:nvSpPr>
          <p:spPr bwMode="auto">
            <a:xfrm>
              <a:off x="4143" y="1647"/>
              <a:ext cx="93" cy="26"/>
            </a:xfrm>
            <a:custGeom>
              <a:avLst/>
              <a:gdLst>
                <a:gd name="T0" fmla="*/ 36 w 39"/>
                <a:gd name="T1" fmla="*/ 2 h 11"/>
                <a:gd name="T2" fmla="*/ 22 w 39"/>
                <a:gd name="T3" fmla="*/ 1 h 11"/>
                <a:gd name="T4" fmla="*/ 5 w 39"/>
                <a:gd name="T5" fmla="*/ 2 h 11"/>
                <a:gd name="T6" fmla="*/ 5 w 39"/>
                <a:gd name="T7" fmla="*/ 10 h 11"/>
                <a:gd name="T8" fmla="*/ 22 w 39"/>
                <a:gd name="T9" fmla="*/ 10 h 11"/>
                <a:gd name="T10" fmla="*/ 36 w 39"/>
                <a:gd name="T11" fmla="*/ 9 h 11"/>
                <a:gd name="T12" fmla="*/ 36 w 3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1">
                  <a:moveTo>
                    <a:pt x="36" y="2"/>
                  </a:moveTo>
                  <a:cubicBezTo>
                    <a:pt x="31" y="0"/>
                    <a:pt x="27" y="1"/>
                    <a:pt x="22" y="1"/>
                  </a:cubicBezTo>
                  <a:cubicBezTo>
                    <a:pt x="16" y="1"/>
                    <a:pt x="10" y="1"/>
                    <a:pt x="5" y="2"/>
                  </a:cubicBezTo>
                  <a:cubicBezTo>
                    <a:pt x="0" y="2"/>
                    <a:pt x="0" y="9"/>
                    <a:pt x="5" y="10"/>
                  </a:cubicBezTo>
                  <a:cubicBezTo>
                    <a:pt x="10" y="10"/>
                    <a:pt x="16" y="10"/>
                    <a:pt x="22" y="10"/>
                  </a:cubicBezTo>
                  <a:cubicBezTo>
                    <a:pt x="27" y="11"/>
                    <a:pt x="31" y="11"/>
                    <a:pt x="36" y="9"/>
                  </a:cubicBezTo>
                  <a:cubicBezTo>
                    <a:pt x="39" y="8"/>
                    <a:pt x="39" y="3"/>
                    <a:pt x="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2" name="Freeform 36">
              <a:extLst>
                <a:ext uri="{FF2B5EF4-FFF2-40B4-BE49-F238E27FC236}">
                  <a16:creationId xmlns:a16="http://schemas.microsoft.com/office/drawing/2014/main" id="{CC2F593F-5D00-4C9F-AADC-574FE40D2850}"/>
                </a:ext>
              </a:extLst>
            </p:cNvPr>
            <p:cNvSpPr/>
            <p:nvPr/>
          </p:nvSpPr>
          <p:spPr bwMode="auto">
            <a:xfrm>
              <a:off x="4307" y="1647"/>
              <a:ext cx="92" cy="26"/>
            </a:xfrm>
            <a:custGeom>
              <a:avLst/>
              <a:gdLst>
                <a:gd name="T0" fmla="*/ 35 w 39"/>
                <a:gd name="T1" fmla="*/ 2 h 11"/>
                <a:gd name="T2" fmla="*/ 18 w 39"/>
                <a:gd name="T3" fmla="*/ 1 h 11"/>
                <a:gd name="T4" fmla="*/ 2 w 39"/>
                <a:gd name="T5" fmla="*/ 3 h 11"/>
                <a:gd name="T6" fmla="*/ 2 w 39"/>
                <a:gd name="T7" fmla="*/ 8 h 11"/>
                <a:gd name="T8" fmla="*/ 18 w 39"/>
                <a:gd name="T9" fmla="*/ 10 h 11"/>
                <a:gd name="T10" fmla="*/ 35 w 39"/>
                <a:gd name="T11" fmla="*/ 9 h 11"/>
                <a:gd name="T12" fmla="*/ 35 w 3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1">
                  <a:moveTo>
                    <a:pt x="35" y="2"/>
                  </a:moveTo>
                  <a:cubicBezTo>
                    <a:pt x="29" y="0"/>
                    <a:pt x="24" y="1"/>
                    <a:pt x="18" y="1"/>
                  </a:cubicBezTo>
                  <a:cubicBezTo>
                    <a:pt x="13" y="1"/>
                    <a:pt x="7" y="2"/>
                    <a:pt x="2" y="3"/>
                  </a:cubicBezTo>
                  <a:cubicBezTo>
                    <a:pt x="0" y="4"/>
                    <a:pt x="0" y="7"/>
                    <a:pt x="2" y="8"/>
                  </a:cubicBezTo>
                  <a:cubicBezTo>
                    <a:pt x="7" y="9"/>
                    <a:pt x="13" y="10"/>
                    <a:pt x="18" y="10"/>
                  </a:cubicBezTo>
                  <a:cubicBezTo>
                    <a:pt x="24" y="10"/>
                    <a:pt x="29" y="11"/>
                    <a:pt x="35" y="9"/>
                  </a:cubicBezTo>
                  <a:cubicBezTo>
                    <a:pt x="39" y="8"/>
                    <a:pt x="39" y="3"/>
                    <a:pt x="3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3" name="Freeform 37">
              <a:extLst>
                <a:ext uri="{FF2B5EF4-FFF2-40B4-BE49-F238E27FC236}">
                  <a16:creationId xmlns:a16="http://schemas.microsoft.com/office/drawing/2014/main" id="{3EDAA88B-D6E2-44D8-B168-A5122223FEBA}"/>
                </a:ext>
              </a:extLst>
            </p:cNvPr>
            <p:cNvSpPr/>
            <p:nvPr/>
          </p:nvSpPr>
          <p:spPr bwMode="auto">
            <a:xfrm>
              <a:off x="4473" y="1652"/>
              <a:ext cx="83" cy="28"/>
            </a:xfrm>
            <a:custGeom>
              <a:avLst/>
              <a:gdLst>
                <a:gd name="T0" fmla="*/ 32 w 35"/>
                <a:gd name="T1" fmla="*/ 2 h 12"/>
                <a:gd name="T2" fmla="*/ 3 w 35"/>
                <a:gd name="T3" fmla="*/ 6 h 12"/>
                <a:gd name="T4" fmla="*/ 14 w 35"/>
                <a:gd name="T5" fmla="*/ 10 h 12"/>
                <a:gd name="T6" fmla="*/ 32 w 35"/>
                <a:gd name="T7" fmla="*/ 10 h 12"/>
                <a:gd name="T8" fmla="*/ 32 w 35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2">
                  <a:moveTo>
                    <a:pt x="32" y="2"/>
                  </a:moveTo>
                  <a:cubicBezTo>
                    <a:pt x="28" y="1"/>
                    <a:pt x="0" y="0"/>
                    <a:pt x="3" y="6"/>
                  </a:cubicBezTo>
                  <a:cubicBezTo>
                    <a:pt x="4" y="10"/>
                    <a:pt x="11" y="10"/>
                    <a:pt x="14" y="10"/>
                  </a:cubicBezTo>
                  <a:cubicBezTo>
                    <a:pt x="20" y="11"/>
                    <a:pt x="26" y="12"/>
                    <a:pt x="32" y="10"/>
                  </a:cubicBezTo>
                  <a:cubicBezTo>
                    <a:pt x="35" y="8"/>
                    <a:pt x="35" y="3"/>
                    <a:pt x="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4" name="Freeform 38">
              <a:extLst>
                <a:ext uri="{FF2B5EF4-FFF2-40B4-BE49-F238E27FC236}">
                  <a16:creationId xmlns:a16="http://schemas.microsoft.com/office/drawing/2014/main" id="{6C1844DA-1F5B-41D6-874D-00EF5E471B56}"/>
                </a:ext>
              </a:extLst>
            </p:cNvPr>
            <p:cNvSpPr/>
            <p:nvPr/>
          </p:nvSpPr>
          <p:spPr bwMode="auto">
            <a:xfrm>
              <a:off x="4624" y="1642"/>
              <a:ext cx="93" cy="24"/>
            </a:xfrm>
            <a:custGeom>
              <a:avLst/>
              <a:gdLst>
                <a:gd name="T0" fmla="*/ 34 w 39"/>
                <a:gd name="T1" fmla="*/ 1 h 10"/>
                <a:gd name="T2" fmla="*/ 20 w 39"/>
                <a:gd name="T3" fmla="*/ 1 h 10"/>
                <a:gd name="T4" fmla="*/ 4 w 39"/>
                <a:gd name="T5" fmla="*/ 2 h 10"/>
                <a:gd name="T6" fmla="*/ 4 w 39"/>
                <a:gd name="T7" fmla="*/ 9 h 10"/>
                <a:gd name="T8" fmla="*/ 20 w 39"/>
                <a:gd name="T9" fmla="*/ 10 h 10"/>
                <a:gd name="T10" fmla="*/ 34 w 39"/>
                <a:gd name="T11" fmla="*/ 9 h 10"/>
                <a:gd name="T12" fmla="*/ 34 w 39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0">
                  <a:moveTo>
                    <a:pt x="34" y="1"/>
                  </a:moveTo>
                  <a:cubicBezTo>
                    <a:pt x="30" y="0"/>
                    <a:pt x="25" y="1"/>
                    <a:pt x="20" y="1"/>
                  </a:cubicBezTo>
                  <a:cubicBezTo>
                    <a:pt x="15" y="1"/>
                    <a:pt x="10" y="2"/>
                    <a:pt x="4" y="2"/>
                  </a:cubicBezTo>
                  <a:cubicBezTo>
                    <a:pt x="0" y="3"/>
                    <a:pt x="0" y="8"/>
                    <a:pt x="4" y="9"/>
                  </a:cubicBezTo>
                  <a:cubicBezTo>
                    <a:pt x="10" y="9"/>
                    <a:pt x="15" y="9"/>
                    <a:pt x="20" y="10"/>
                  </a:cubicBezTo>
                  <a:cubicBezTo>
                    <a:pt x="25" y="10"/>
                    <a:pt x="30" y="10"/>
                    <a:pt x="34" y="9"/>
                  </a:cubicBezTo>
                  <a:cubicBezTo>
                    <a:pt x="39" y="9"/>
                    <a:pt x="39" y="2"/>
                    <a:pt x="3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5" name="Freeform 39">
              <a:extLst>
                <a:ext uri="{FF2B5EF4-FFF2-40B4-BE49-F238E27FC236}">
                  <a16:creationId xmlns:a16="http://schemas.microsoft.com/office/drawing/2014/main" id="{DA26E4BB-D0B4-4F02-A3CF-AD576A0087A4}"/>
                </a:ext>
              </a:extLst>
            </p:cNvPr>
            <p:cNvSpPr/>
            <p:nvPr/>
          </p:nvSpPr>
          <p:spPr bwMode="auto">
            <a:xfrm>
              <a:off x="4762" y="1640"/>
              <a:ext cx="106" cy="28"/>
            </a:xfrm>
            <a:custGeom>
              <a:avLst/>
              <a:gdLst>
                <a:gd name="T0" fmla="*/ 41 w 45"/>
                <a:gd name="T1" fmla="*/ 3 h 12"/>
                <a:gd name="T2" fmla="*/ 3 w 45"/>
                <a:gd name="T3" fmla="*/ 5 h 12"/>
                <a:gd name="T4" fmla="*/ 4 w 45"/>
                <a:gd name="T5" fmla="*/ 11 h 12"/>
                <a:gd name="T6" fmla="*/ 22 w 45"/>
                <a:gd name="T7" fmla="*/ 10 h 12"/>
                <a:gd name="T8" fmla="*/ 40 w 45"/>
                <a:gd name="T9" fmla="*/ 10 h 12"/>
                <a:gd name="T10" fmla="*/ 41 w 45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2">
                  <a:moveTo>
                    <a:pt x="41" y="3"/>
                  </a:moveTo>
                  <a:cubicBezTo>
                    <a:pt x="29" y="0"/>
                    <a:pt x="15" y="2"/>
                    <a:pt x="3" y="5"/>
                  </a:cubicBezTo>
                  <a:cubicBezTo>
                    <a:pt x="0" y="6"/>
                    <a:pt x="0" y="12"/>
                    <a:pt x="4" y="11"/>
                  </a:cubicBezTo>
                  <a:cubicBezTo>
                    <a:pt x="10" y="11"/>
                    <a:pt x="16" y="10"/>
                    <a:pt x="22" y="10"/>
                  </a:cubicBezTo>
                  <a:cubicBezTo>
                    <a:pt x="28" y="10"/>
                    <a:pt x="34" y="11"/>
                    <a:pt x="40" y="10"/>
                  </a:cubicBezTo>
                  <a:cubicBezTo>
                    <a:pt x="44" y="10"/>
                    <a:pt x="45" y="4"/>
                    <a:pt x="4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6" name="Freeform 40">
              <a:extLst>
                <a:ext uri="{FF2B5EF4-FFF2-40B4-BE49-F238E27FC236}">
                  <a16:creationId xmlns:a16="http://schemas.microsoft.com/office/drawing/2014/main" id="{E376C523-7C09-4A80-A33B-674369002FD8}"/>
                </a:ext>
              </a:extLst>
            </p:cNvPr>
            <p:cNvSpPr/>
            <p:nvPr/>
          </p:nvSpPr>
          <p:spPr bwMode="auto">
            <a:xfrm>
              <a:off x="4951" y="1637"/>
              <a:ext cx="98" cy="26"/>
            </a:xfrm>
            <a:custGeom>
              <a:avLst/>
              <a:gdLst>
                <a:gd name="T0" fmla="*/ 37 w 41"/>
                <a:gd name="T1" fmla="*/ 1 h 11"/>
                <a:gd name="T2" fmla="*/ 21 w 41"/>
                <a:gd name="T3" fmla="*/ 2 h 11"/>
                <a:gd name="T4" fmla="*/ 3 w 41"/>
                <a:gd name="T5" fmla="*/ 5 h 11"/>
                <a:gd name="T6" fmla="*/ 4 w 41"/>
                <a:gd name="T7" fmla="*/ 11 h 11"/>
                <a:gd name="T8" fmla="*/ 21 w 41"/>
                <a:gd name="T9" fmla="*/ 11 h 11"/>
                <a:gd name="T10" fmla="*/ 37 w 41"/>
                <a:gd name="T11" fmla="*/ 9 h 11"/>
                <a:gd name="T12" fmla="*/ 37 w 41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">
                  <a:moveTo>
                    <a:pt x="37" y="1"/>
                  </a:moveTo>
                  <a:cubicBezTo>
                    <a:pt x="31" y="0"/>
                    <a:pt x="26" y="1"/>
                    <a:pt x="21" y="2"/>
                  </a:cubicBezTo>
                  <a:cubicBezTo>
                    <a:pt x="15" y="2"/>
                    <a:pt x="9" y="3"/>
                    <a:pt x="3" y="5"/>
                  </a:cubicBezTo>
                  <a:cubicBezTo>
                    <a:pt x="0" y="5"/>
                    <a:pt x="1" y="11"/>
                    <a:pt x="4" y="11"/>
                  </a:cubicBezTo>
                  <a:cubicBezTo>
                    <a:pt x="10" y="11"/>
                    <a:pt x="15" y="11"/>
                    <a:pt x="21" y="11"/>
                  </a:cubicBezTo>
                  <a:cubicBezTo>
                    <a:pt x="26" y="10"/>
                    <a:pt x="32" y="11"/>
                    <a:pt x="37" y="9"/>
                  </a:cubicBezTo>
                  <a:cubicBezTo>
                    <a:pt x="40" y="8"/>
                    <a:pt x="41" y="2"/>
                    <a:pt x="3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7" name="Freeform 41">
              <a:extLst>
                <a:ext uri="{FF2B5EF4-FFF2-40B4-BE49-F238E27FC236}">
                  <a16:creationId xmlns:a16="http://schemas.microsoft.com/office/drawing/2014/main" id="{74707C21-460B-4EB6-B2BF-510A5BABF4AF}"/>
                </a:ext>
              </a:extLst>
            </p:cNvPr>
            <p:cNvSpPr/>
            <p:nvPr/>
          </p:nvSpPr>
          <p:spPr bwMode="auto">
            <a:xfrm>
              <a:off x="5091" y="1587"/>
              <a:ext cx="121" cy="72"/>
            </a:xfrm>
            <a:custGeom>
              <a:avLst/>
              <a:gdLst>
                <a:gd name="T0" fmla="*/ 46 w 51"/>
                <a:gd name="T1" fmla="*/ 1 h 30"/>
                <a:gd name="T2" fmla="*/ 27 w 51"/>
                <a:gd name="T3" fmla="*/ 12 h 30"/>
                <a:gd name="T4" fmla="*/ 5 w 51"/>
                <a:gd name="T5" fmla="*/ 22 h 30"/>
                <a:gd name="T6" fmla="*/ 7 w 51"/>
                <a:gd name="T7" fmla="*/ 29 h 30"/>
                <a:gd name="T8" fmla="*/ 50 w 51"/>
                <a:gd name="T9" fmla="*/ 7 h 30"/>
                <a:gd name="T10" fmla="*/ 46 w 51"/>
                <a:gd name="T11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30">
                  <a:moveTo>
                    <a:pt x="46" y="1"/>
                  </a:moveTo>
                  <a:cubicBezTo>
                    <a:pt x="39" y="4"/>
                    <a:pt x="33" y="8"/>
                    <a:pt x="27" y="12"/>
                  </a:cubicBezTo>
                  <a:cubicBezTo>
                    <a:pt x="20" y="16"/>
                    <a:pt x="13" y="19"/>
                    <a:pt x="5" y="22"/>
                  </a:cubicBezTo>
                  <a:cubicBezTo>
                    <a:pt x="0" y="23"/>
                    <a:pt x="2" y="30"/>
                    <a:pt x="7" y="29"/>
                  </a:cubicBezTo>
                  <a:cubicBezTo>
                    <a:pt x="21" y="26"/>
                    <a:pt x="41" y="20"/>
                    <a:pt x="50" y="7"/>
                  </a:cubicBezTo>
                  <a:cubicBezTo>
                    <a:pt x="51" y="4"/>
                    <a:pt x="49" y="0"/>
                    <a:pt x="4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8" name="Freeform 42">
              <a:extLst>
                <a:ext uri="{FF2B5EF4-FFF2-40B4-BE49-F238E27FC236}">
                  <a16:creationId xmlns:a16="http://schemas.microsoft.com/office/drawing/2014/main" id="{22836DDD-1580-4683-A7D7-5036336A0473}"/>
                </a:ext>
              </a:extLst>
            </p:cNvPr>
            <p:cNvSpPr/>
            <p:nvPr/>
          </p:nvSpPr>
          <p:spPr bwMode="auto">
            <a:xfrm>
              <a:off x="5257" y="1513"/>
              <a:ext cx="83" cy="67"/>
            </a:xfrm>
            <a:custGeom>
              <a:avLst/>
              <a:gdLst>
                <a:gd name="T0" fmla="*/ 31 w 35"/>
                <a:gd name="T1" fmla="*/ 4 h 28"/>
                <a:gd name="T2" fmla="*/ 17 w 35"/>
                <a:gd name="T3" fmla="*/ 6 h 28"/>
                <a:gd name="T4" fmla="*/ 4 w 35"/>
                <a:gd name="T5" fmla="*/ 19 h 28"/>
                <a:gd name="T6" fmla="*/ 9 w 35"/>
                <a:gd name="T7" fmla="*/ 24 h 28"/>
                <a:gd name="T8" fmla="*/ 24 w 35"/>
                <a:gd name="T9" fmla="*/ 14 h 28"/>
                <a:gd name="T10" fmla="*/ 31 w 35"/>
                <a:gd name="T11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1" y="4"/>
                  </a:moveTo>
                  <a:cubicBezTo>
                    <a:pt x="28" y="0"/>
                    <a:pt x="21" y="4"/>
                    <a:pt x="17" y="6"/>
                  </a:cubicBezTo>
                  <a:cubicBezTo>
                    <a:pt x="12" y="10"/>
                    <a:pt x="7" y="14"/>
                    <a:pt x="4" y="19"/>
                  </a:cubicBezTo>
                  <a:cubicBezTo>
                    <a:pt x="0" y="23"/>
                    <a:pt x="5" y="28"/>
                    <a:pt x="9" y="24"/>
                  </a:cubicBezTo>
                  <a:cubicBezTo>
                    <a:pt x="14" y="20"/>
                    <a:pt x="19" y="17"/>
                    <a:pt x="24" y="14"/>
                  </a:cubicBezTo>
                  <a:cubicBezTo>
                    <a:pt x="27" y="12"/>
                    <a:pt x="35" y="9"/>
                    <a:pt x="3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43">
              <a:extLst>
                <a:ext uri="{FF2B5EF4-FFF2-40B4-BE49-F238E27FC236}">
                  <a16:creationId xmlns:a16="http://schemas.microsoft.com/office/drawing/2014/main" id="{94304C0C-163D-420F-88C0-0B30831ED267}"/>
                </a:ext>
              </a:extLst>
            </p:cNvPr>
            <p:cNvSpPr/>
            <p:nvPr/>
          </p:nvSpPr>
          <p:spPr bwMode="auto">
            <a:xfrm>
              <a:off x="5361" y="1440"/>
              <a:ext cx="76" cy="57"/>
            </a:xfrm>
            <a:custGeom>
              <a:avLst/>
              <a:gdLst>
                <a:gd name="T0" fmla="*/ 26 w 32"/>
                <a:gd name="T1" fmla="*/ 0 h 24"/>
                <a:gd name="T2" fmla="*/ 15 w 32"/>
                <a:gd name="T3" fmla="*/ 8 h 24"/>
                <a:gd name="T4" fmla="*/ 3 w 32"/>
                <a:gd name="T5" fmla="*/ 17 h 24"/>
                <a:gd name="T6" fmla="*/ 7 w 32"/>
                <a:gd name="T7" fmla="*/ 22 h 24"/>
                <a:gd name="T8" fmla="*/ 20 w 32"/>
                <a:gd name="T9" fmla="*/ 14 h 24"/>
                <a:gd name="T10" fmla="*/ 30 w 32"/>
                <a:gd name="T11" fmla="*/ 6 h 24"/>
                <a:gd name="T12" fmla="*/ 26 w 32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4">
                  <a:moveTo>
                    <a:pt x="26" y="0"/>
                  </a:moveTo>
                  <a:cubicBezTo>
                    <a:pt x="22" y="2"/>
                    <a:pt x="18" y="5"/>
                    <a:pt x="15" y="8"/>
                  </a:cubicBezTo>
                  <a:cubicBezTo>
                    <a:pt x="11" y="11"/>
                    <a:pt x="6" y="14"/>
                    <a:pt x="3" y="17"/>
                  </a:cubicBezTo>
                  <a:cubicBezTo>
                    <a:pt x="0" y="20"/>
                    <a:pt x="4" y="24"/>
                    <a:pt x="7" y="22"/>
                  </a:cubicBezTo>
                  <a:cubicBezTo>
                    <a:pt x="11" y="20"/>
                    <a:pt x="15" y="17"/>
                    <a:pt x="20" y="14"/>
                  </a:cubicBezTo>
                  <a:cubicBezTo>
                    <a:pt x="24" y="12"/>
                    <a:pt x="28" y="10"/>
                    <a:pt x="30" y="6"/>
                  </a:cubicBezTo>
                  <a:cubicBezTo>
                    <a:pt x="32" y="3"/>
                    <a:pt x="29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10" name="Freeform 44">
              <a:extLst>
                <a:ext uri="{FF2B5EF4-FFF2-40B4-BE49-F238E27FC236}">
                  <a16:creationId xmlns:a16="http://schemas.microsoft.com/office/drawing/2014/main" id="{96241B87-9228-4535-804B-14410DB12301}"/>
                </a:ext>
              </a:extLst>
            </p:cNvPr>
            <p:cNvSpPr/>
            <p:nvPr/>
          </p:nvSpPr>
          <p:spPr bwMode="auto">
            <a:xfrm>
              <a:off x="5489" y="1344"/>
              <a:ext cx="69" cy="67"/>
            </a:xfrm>
            <a:custGeom>
              <a:avLst/>
              <a:gdLst>
                <a:gd name="T0" fmla="*/ 20 w 29"/>
                <a:gd name="T1" fmla="*/ 1 h 28"/>
                <a:gd name="T2" fmla="*/ 2 w 29"/>
                <a:gd name="T3" fmla="*/ 19 h 28"/>
                <a:gd name="T4" fmla="*/ 10 w 29"/>
                <a:gd name="T5" fmla="*/ 23 h 28"/>
                <a:gd name="T6" fmla="*/ 17 w 29"/>
                <a:gd name="T7" fmla="*/ 16 h 28"/>
                <a:gd name="T8" fmla="*/ 25 w 29"/>
                <a:gd name="T9" fmla="*/ 10 h 28"/>
                <a:gd name="T10" fmla="*/ 20 w 29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8">
                  <a:moveTo>
                    <a:pt x="20" y="1"/>
                  </a:moveTo>
                  <a:cubicBezTo>
                    <a:pt x="12" y="4"/>
                    <a:pt x="6" y="12"/>
                    <a:pt x="2" y="19"/>
                  </a:cubicBezTo>
                  <a:cubicBezTo>
                    <a:pt x="0" y="24"/>
                    <a:pt x="7" y="28"/>
                    <a:pt x="10" y="23"/>
                  </a:cubicBezTo>
                  <a:cubicBezTo>
                    <a:pt x="12" y="21"/>
                    <a:pt x="14" y="18"/>
                    <a:pt x="17" y="16"/>
                  </a:cubicBezTo>
                  <a:cubicBezTo>
                    <a:pt x="19" y="14"/>
                    <a:pt x="22" y="12"/>
                    <a:pt x="25" y="10"/>
                  </a:cubicBezTo>
                  <a:cubicBezTo>
                    <a:pt x="29" y="7"/>
                    <a:pt x="24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11" name="Freeform 45">
              <a:extLst>
                <a:ext uri="{FF2B5EF4-FFF2-40B4-BE49-F238E27FC236}">
                  <a16:creationId xmlns:a16="http://schemas.microsoft.com/office/drawing/2014/main" id="{0BB5CD57-328A-4DD3-B5DB-67B16A7E494B}"/>
                </a:ext>
              </a:extLst>
            </p:cNvPr>
            <p:cNvSpPr/>
            <p:nvPr/>
          </p:nvSpPr>
          <p:spPr bwMode="auto">
            <a:xfrm>
              <a:off x="5560" y="1273"/>
              <a:ext cx="55" cy="57"/>
            </a:xfrm>
            <a:custGeom>
              <a:avLst/>
              <a:gdLst>
                <a:gd name="T0" fmla="*/ 17 w 23"/>
                <a:gd name="T1" fmla="*/ 1 h 24"/>
                <a:gd name="T2" fmla="*/ 10 w 23"/>
                <a:gd name="T3" fmla="*/ 8 h 24"/>
                <a:gd name="T4" fmla="*/ 3 w 23"/>
                <a:gd name="T5" fmla="*/ 17 h 24"/>
                <a:gd name="T6" fmla="*/ 9 w 23"/>
                <a:gd name="T7" fmla="*/ 21 h 24"/>
                <a:gd name="T8" fmla="*/ 16 w 23"/>
                <a:gd name="T9" fmla="*/ 14 h 24"/>
                <a:gd name="T10" fmla="*/ 22 w 23"/>
                <a:gd name="T11" fmla="*/ 5 h 24"/>
                <a:gd name="T12" fmla="*/ 17 w 23"/>
                <a:gd name="T1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4">
                  <a:moveTo>
                    <a:pt x="17" y="1"/>
                  </a:moveTo>
                  <a:cubicBezTo>
                    <a:pt x="14" y="2"/>
                    <a:pt x="12" y="5"/>
                    <a:pt x="10" y="8"/>
                  </a:cubicBezTo>
                  <a:cubicBezTo>
                    <a:pt x="7" y="11"/>
                    <a:pt x="5" y="14"/>
                    <a:pt x="3" y="17"/>
                  </a:cubicBezTo>
                  <a:cubicBezTo>
                    <a:pt x="0" y="20"/>
                    <a:pt x="6" y="24"/>
                    <a:pt x="9" y="21"/>
                  </a:cubicBezTo>
                  <a:cubicBezTo>
                    <a:pt x="11" y="19"/>
                    <a:pt x="14" y="16"/>
                    <a:pt x="16" y="14"/>
                  </a:cubicBezTo>
                  <a:cubicBezTo>
                    <a:pt x="19" y="11"/>
                    <a:pt x="22" y="9"/>
                    <a:pt x="22" y="5"/>
                  </a:cubicBezTo>
                  <a:cubicBezTo>
                    <a:pt x="23" y="3"/>
                    <a:pt x="20" y="0"/>
                    <a:pt x="1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2" name="文本框 55">
            <a:extLst>
              <a:ext uri="{FF2B5EF4-FFF2-40B4-BE49-F238E27FC236}">
                <a16:creationId xmlns:a16="http://schemas.microsoft.com/office/drawing/2014/main" id="{16036563-4495-4848-88EC-DC51E30C0B16}"/>
              </a:ext>
            </a:extLst>
          </p:cNvPr>
          <p:cNvSpPr txBox="1"/>
          <p:nvPr/>
        </p:nvSpPr>
        <p:spPr>
          <a:xfrm>
            <a:off x="2197354" y="786915"/>
            <a:ext cx="659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solidFill>
                  <a:srgbClr val="404040"/>
                </a:solidFill>
                <a:cs typeface="+mn-ea"/>
                <a:sym typeface="+mn-lt"/>
              </a:rPr>
              <a:t>07</a:t>
            </a:r>
            <a:endParaRPr lang="zh-CN" altLang="en-US" sz="3200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C863B28D-F083-4959-BE9B-DD3D66528C74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6" b="13697"/>
          <a:stretch/>
        </p:blipFill>
        <p:spPr bwMode="auto">
          <a:xfrm>
            <a:off x="3194187" y="1060921"/>
            <a:ext cx="3933825" cy="3154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90265180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6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7" name="图形 26">
            <a:extLst>
              <a:ext uri="{FF2B5EF4-FFF2-40B4-BE49-F238E27FC236}">
                <a16:creationId xmlns:a16="http://schemas.microsoft.com/office/drawing/2014/main" id="{B8E2C91D-3C59-4BA9-B7B4-ECAA7C5D9D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71978" y="3292470"/>
            <a:ext cx="541567" cy="702032"/>
          </a:xfrm>
          <a:prstGeom prst="rect">
            <a:avLst/>
          </a:prstGeom>
        </p:spPr>
      </p:pic>
      <p:pic>
        <p:nvPicPr>
          <p:cNvPr id="8" name="图形 28">
            <a:extLst>
              <a:ext uri="{FF2B5EF4-FFF2-40B4-BE49-F238E27FC236}">
                <a16:creationId xmlns:a16="http://schemas.microsoft.com/office/drawing/2014/main" id="{8D6B70FB-C8AD-4014-8592-BC14D6D084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84286" y="3292470"/>
            <a:ext cx="541567" cy="702032"/>
          </a:xfrm>
          <a:prstGeom prst="rect">
            <a:avLst/>
          </a:prstGeom>
        </p:spPr>
      </p:pic>
      <p:grpSp>
        <p:nvGrpSpPr>
          <p:cNvPr id="9" name="组合 6">
            <a:extLst>
              <a:ext uri="{FF2B5EF4-FFF2-40B4-BE49-F238E27FC236}">
                <a16:creationId xmlns:a16="http://schemas.microsoft.com/office/drawing/2014/main" id="{8EB30588-858C-4FD1-B1D9-0E79CB637AAE}"/>
              </a:ext>
            </a:extLst>
          </p:cNvPr>
          <p:cNvGrpSpPr/>
          <p:nvPr/>
        </p:nvGrpSpPr>
        <p:grpSpPr>
          <a:xfrm>
            <a:off x="1940045" y="1445974"/>
            <a:ext cx="2189254" cy="1638704"/>
            <a:chOff x="1312722" y="1785189"/>
            <a:chExt cx="2189254" cy="978432"/>
          </a:xfrm>
        </p:grpSpPr>
        <p:sp>
          <p:nvSpPr>
            <p:cNvPr id="10" name="矩形: 圆角 2">
              <a:extLst>
                <a:ext uri="{FF2B5EF4-FFF2-40B4-BE49-F238E27FC236}">
                  <a16:creationId xmlns:a16="http://schemas.microsoft.com/office/drawing/2014/main" id="{E8E65CD5-F6EB-4A7A-A218-8E344522824B}"/>
                </a:ext>
              </a:extLst>
            </p:cNvPr>
            <p:cNvSpPr/>
            <p:nvPr/>
          </p:nvSpPr>
          <p:spPr>
            <a:xfrm>
              <a:off x="1962576" y="1785189"/>
              <a:ext cx="1511700" cy="9784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696969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 3">
              <a:extLst>
                <a:ext uri="{FF2B5EF4-FFF2-40B4-BE49-F238E27FC236}">
                  <a16:creationId xmlns:a16="http://schemas.microsoft.com/office/drawing/2014/main" id="{6167AD77-E0E4-4EB4-AC2F-AAE86BD57C5C}"/>
                </a:ext>
              </a:extLst>
            </p:cNvPr>
            <p:cNvSpPr/>
            <p:nvPr/>
          </p:nvSpPr>
          <p:spPr>
            <a:xfrm>
              <a:off x="1312722" y="1902276"/>
              <a:ext cx="2189254" cy="7442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609600" algn="ctr"/>
              <a:r>
                <a:rPr lang="zh-CN" sz="15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建筑物</a:t>
              </a:r>
              <a:r>
                <a:rPr lang="zh-CN" sz="1500" kern="1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形状</a:t>
              </a:r>
              <a:r>
                <a:rPr lang="zh-CN" sz="15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：</a:t>
              </a:r>
              <a:br>
                <a:rPr lang="en-US" altLang="zh-CN" sz="15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</a:br>
              <a:r>
                <a:rPr lang="zh-CN" sz="15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建筑物是一个角柱体，在整个高度上具有</a:t>
              </a:r>
              <a:r>
                <a:rPr lang="zh-CN" sz="1500" kern="1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均匀横切面</a:t>
              </a:r>
              <a:r>
                <a:rPr lang="zh-CN" sz="15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。</a:t>
              </a:r>
              <a:endParaRPr lang="en-US" sz="15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组合 4">
            <a:extLst>
              <a:ext uri="{FF2B5EF4-FFF2-40B4-BE49-F238E27FC236}">
                <a16:creationId xmlns:a16="http://schemas.microsoft.com/office/drawing/2014/main" id="{F178AC8A-9B07-4498-8997-D2EBD7FB3534}"/>
              </a:ext>
            </a:extLst>
          </p:cNvPr>
          <p:cNvGrpSpPr/>
          <p:nvPr/>
        </p:nvGrpSpPr>
        <p:grpSpPr>
          <a:xfrm>
            <a:off x="4903027" y="1445972"/>
            <a:ext cx="1630969" cy="1638703"/>
            <a:chOff x="5647303" y="1785189"/>
            <a:chExt cx="1630969" cy="978432"/>
          </a:xfrm>
        </p:grpSpPr>
        <p:sp>
          <p:nvSpPr>
            <p:cNvPr id="16" name="矩形: 圆角 32">
              <a:extLst>
                <a:ext uri="{FF2B5EF4-FFF2-40B4-BE49-F238E27FC236}">
                  <a16:creationId xmlns:a16="http://schemas.microsoft.com/office/drawing/2014/main" id="{3888238A-C295-4DB5-B19D-D7F9FC2F0C2C}"/>
                </a:ext>
              </a:extLst>
            </p:cNvPr>
            <p:cNvSpPr/>
            <p:nvPr/>
          </p:nvSpPr>
          <p:spPr>
            <a:xfrm>
              <a:off x="5707680" y="1785189"/>
              <a:ext cx="1511700" cy="9784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696969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矩形 34">
              <a:extLst>
                <a:ext uri="{FF2B5EF4-FFF2-40B4-BE49-F238E27FC236}">
                  <a16:creationId xmlns:a16="http://schemas.microsoft.com/office/drawing/2014/main" id="{C1240C78-A09C-44F3-B9CF-30C22CF5C06E}"/>
                </a:ext>
              </a:extLst>
            </p:cNvPr>
            <p:cNvSpPr/>
            <p:nvPr/>
          </p:nvSpPr>
          <p:spPr>
            <a:xfrm>
              <a:off x="5647303" y="1925901"/>
              <a:ext cx="1630969" cy="6064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sz="1500" dirty="0">
                  <a:effectLst/>
                  <a:ea typeface="新細明體" panose="02020500000000000000" pitchFamily="18" charset="-120"/>
                  <a:cs typeface="Times New Roman" panose="02020603050405020304" pitchFamily="18" charset="0"/>
                </a:rPr>
                <a:t>建筑物</a:t>
              </a:r>
              <a:r>
                <a:rPr lang="zh-CN" sz="1500" dirty="0">
                  <a:solidFill>
                    <a:srgbClr val="FF0000"/>
                  </a:solidFill>
                  <a:effectLst/>
                  <a:ea typeface="新細明體" panose="02020500000000000000" pitchFamily="18" charset="-120"/>
                  <a:cs typeface="Times New Roman" panose="02020603050405020304" pitchFamily="18" charset="0"/>
                </a:rPr>
                <a:t>顶部</a:t>
              </a:r>
              <a:r>
                <a:rPr lang="zh-CN" sz="1500" dirty="0">
                  <a:effectLst/>
                  <a:ea typeface="新細明體" panose="02020500000000000000" pitchFamily="18" charset="-120"/>
                  <a:cs typeface="Times New Roman" panose="02020603050405020304" pitchFamily="18" charset="0"/>
                </a:rPr>
                <a:t>：</a:t>
              </a:r>
              <a:br>
                <a:rPr lang="en-US" altLang="zh-CN" sz="1500" dirty="0">
                  <a:effectLst/>
                  <a:ea typeface="新細明體" panose="02020500000000000000" pitchFamily="18" charset="-120"/>
                  <a:cs typeface="Times New Roman" panose="02020603050405020304" pitchFamily="18" charset="0"/>
                </a:rPr>
              </a:br>
              <a:r>
                <a:rPr lang="zh-CN" sz="1500" dirty="0">
                  <a:effectLst/>
                  <a:ea typeface="新細明體" panose="02020500000000000000" pitchFamily="18" charset="-120"/>
                  <a:cs typeface="Times New Roman" panose="02020603050405020304" pitchFamily="18" charset="0"/>
                </a:rPr>
                <a:t>建筑物的屋顶或最顶层是</a:t>
              </a:r>
              <a:r>
                <a:rPr lang="zh-CN" sz="1500" dirty="0">
                  <a:solidFill>
                    <a:srgbClr val="FF0000"/>
                  </a:solidFill>
                  <a:effectLst/>
                  <a:ea typeface="新細明體" panose="02020500000000000000" pitchFamily="18" charset="-120"/>
                  <a:cs typeface="Times New Roman" panose="02020603050405020304" pitchFamily="18" charset="0"/>
                </a:rPr>
                <a:t>完全平坦</a:t>
              </a:r>
              <a:r>
                <a:rPr lang="zh-CN" sz="1500" dirty="0">
                  <a:effectLst/>
                  <a:ea typeface="新細明體" panose="02020500000000000000" pitchFamily="18" charset="-120"/>
                  <a:cs typeface="Times New Roman" panose="02020603050405020304" pitchFamily="18" charset="0"/>
                </a:rPr>
                <a:t>的。</a:t>
              </a:r>
              <a:endParaRPr lang="zh-CN" altLang="en-US" sz="1500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2EF3C0-8D93-4182-A860-6D85C4951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54</a:t>
            </a:fld>
            <a:endParaRPr lang="zh-CN" altLang="en-US"/>
          </a:p>
        </p:txBody>
      </p:sp>
      <p:sp>
        <p:nvSpPr>
          <p:cNvPr id="21" name="文本框 31">
            <a:extLst>
              <a:ext uri="{FF2B5EF4-FFF2-40B4-BE49-F238E27FC236}">
                <a16:creationId xmlns:a16="http://schemas.microsoft.com/office/drawing/2014/main" id="{C8780495-6C31-49D7-85EA-220B799D6D90}"/>
              </a:ext>
            </a:extLst>
          </p:cNvPr>
          <p:cNvSpPr txBox="1"/>
          <p:nvPr/>
        </p:nvSpPr>
        <p:spPr>
          <a:xfrm>
            <a:off x="1944370" y="880756"/>
            <a:ext cx="5255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spc="-150" dirty="0">
                <a:solidFill>
                  <a:srgbClr val="3E3A39"/>
                </a:solidFill>
                <a:cs typeface="+mn-ea"/>
                <a:sym typeface="+mn-lt"/>
              </a:rPr>
              <a:t>4</a:t>
            </a:r>
            <a:r>
              <a:rPr lang="en-US" altLang="zh-CN" b="1" spc="-150" dirty="0">
                <a:solidFill>
                  <a:srgbClr val="3E3A39"/>
                </a:solidFill>
                <a:latin typeface="+mn-ea"/>
                <a:cs typeface="+mn-ea"/>
                <a:sym typeface="+mn-lt"/>
              </a:rPr>
              <a:t>.   </a:t>
            </a:r>
            <a:r>
              <a:rPr lang="zh-CN" altLang="en-US" b="1" spc="-150" dirty="0">
                <a:solidFill>
                  <a:srgbClr val="3E3A39"/>
                </a:solidFill>
                <a:latin typeface="+mn-ea"/>
                <a:cs typeface="+mn-ea"/>
                <a:sym typeface="+mn-lt"/>
              </a:rPr>
              <a:t>这个 </a:t>
            </a:r>
            <a:r>
              <a:rPr lang="en-GB" b="1" kern="100" dirty="0">
                <a:solidFill>
                  <a:srgbClr val="3E3A39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3D </a:t>
            </a:r>
            <a:r>
              <a:rPr lang="zh-CN" altLang="en-US" b="1" spc="-150" dirty="0">
                <a:solidFill>
                  <a:srgbClr val="3E3A39"/>
                </a:solidFill>
                <a:latin typeface="+mn-ea"/>
                <a:cs typeface="+mn-ea"/>
              </a:rPr>
              <a:t>模型有什么假设？</a:t>
            </a:r>
            <a:endParaRPr lang="en-US" b="1" spc="-150" dirty="0">
              <a:solidFill>
                <a:srgbClr val="3E3A39"/>
              </a:solidFill>
              <a:latin typeface="+mn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27228101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6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2495352" y="738635"/>
            <a:ext cx="3836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(a)  </a:t>
            </a:r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若 </a:t>
            </a:r>
            <a:r>
              <a:rPr lang="en-US" altLang="zh-CN" sz="24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AB </a:t>
            </a:r>
            <a:r>
              <a:rPr lang="en-US" altLang="zh-CN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=</a:t>
            </a:r>
            <a:r>
              <a:rPr lang="en-US" altLang="zh-CN" sz="24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CD </a:t>
            </a:r>
            <a:r>
              <a:rPr lang="en-US" altLang="zh-CN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=</a:t>
            </a:r>
            <a:r>
              <a:rPr lang="en-US" altLang="zh-CN" sz="24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EF </a:t>
            </a:r>
            <a:r>
              <a:rPr lang="en-US" altLang="zh-CN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= 60</a:t>
            </a:r>
            <a:r>
              <a:rPr lang="en-US" altLang="zh-CN" sz="24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cm</a:t>
            </a:r>
            <a:br>
              <a:rPr lang="en-US" altLang="zh-CN" sz="24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</a:br>
            <a:r>
              <a:rPr lang="en-US" altLang="zh-CN" sz="24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	</a:t>
            </a:r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求颁奖台的长度</a:t>
            </a:r>
            <a:r>
              <a:rPr lang="en-US" altLang="zh-CN" sz="24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HG</a:t>
            </a:r>
            <a:endParaRPr lang="zh-CN" altLang="en-US" sz="2400" i="1" spc="-15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103" name="Canvas 1">
            <a:extLst>
              <a:ext uri="{FF2B5EF4-FFF2-40B4-BE49-F238E27FC236}">
                <a16:creationId xmlns:a16="http://schemas.microsoft.com/office/drawing/2014/main" id="{3FCF528E-B0F2-46DA-8E40-E6B363D27E20}"/>
              </a:ext>
            </a:extLst>
          </p:cNvPr>
          <p:cNvGrpSpPr/>
          <p:nvPr/>
        </p:nvGrpSpPr>
        <p:grpSpPr>
          <a:xfrm>
            <a:off x="3083195" y="1715476"/>
            <a:ext cx="2977607" cy="1915795"/>
            <a:chOff x="0" y="0"/>
            <a:chExt cx="2977607" cy="1915795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B8902DFD-7D08-4242-B0B3-44FBCD482585}"/>
                </a:ext>
              </a:extLst>
            </p:cNvPr>
            <p:cNvSpPr/>
            <p:nvPr/>
          </p:nvSpPr>
          <p:spPr>
            <a:xfrm>
              <a:off x="0" y="0"/>
              <a:ext cx="2977515" cy="1915795"/>
            </a:xfrm>
            <a:prstGeom prst="rect">
              <a:avLst/>
            </a:prstGeom>
            <a:solidFill>
              <a:prstClr val="white"/>
            </a:solidFill>
          </p:spPr>
          <p:txBody>
            <a:bodyPr/>
            <a:lstStyle/>
            <a:p>
              <a:endParaRPr lang="zh-HK" altLang="en-US"/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F2A293E4-1303-426D-BE0E-C50C931CA594}"/>
                </a:ext>
              </a:extLst>
            </p:cNvPr>
            <p:cNvGrpSpPr/>
            <p:nvPr/>
          </p:nvGrpSpPr>
          <p:grpSpPr>
            <a:xfrm>
              <a:off x="36000" y="41"/>
              <a:ext cx="2941607" cy="1880692"/>
              <a:chOff x="36000" y="41"/>
              <a:chExt cx="2941607" cy="1880692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4BCA68C8-626C-4ECE-97CB-5AE8509E765A}"/>
                  </a:ext>
                </a:extLst>
              </p:cNvPr>
              <p:cNvGrpSpPr/>
              <p:nvPr/>
            </p:nvGrpSpPr>
            <p:grpSpPr>
              <a:xfrm>
                <a:off x="36000" y="41"/>
                <a:ext cx="2941607" cy="1880692"/>
                <a:chOff x="36000" y="41"/>
                <a:chExt cx="2941607" cy="1880692"/>
              </a:xfrm>
            </p:grpSpPr>
            <p:sp>
              <p:nvSpPr>
                <p:cNvPr id="109" name="Text Box 338505201">
                  <a:extLst>
                    <a:ext uri="{FF2B5EF4-FFF2-40B4-BE49-F238E27FC236}">
                      <a16:creationId xmlns:a16="http://schemas.microsoft.com/office/drawing/2014/main" id="{E1A6C68D-23B9-4BB1-9FBD-CA6DC39D2579}"/>
                    </a:ext>
                  </a:extLst>
                </p:cNvPr>
                <p:cNvSpPr txBox="1"/>
                <p:nvPr/>
              </p:nvSpPr>
              <p:spPr>
                <a:xfrm>
                  <a:off x="2673442" y="1544819"/>
                  <a:ext cx="304165" cy="33401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1200" i="1" kern="10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G</a:t>
                  </a:r>
                  <a:endParaRPr lang="en-US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0" name="Text Box 423521946">
                  <a:extLst>
                    <a:ext uri="{FF2B5EF4-FFF2-40B4-BE49-F238E27FC236}">
                      <a16:creationId xmlns:a16="http://schemas.microsoft.com/office/drawing/2014/main" id="{52558757-727D-4729-B2FE-A7EF0EA60576}"/>
                    </a:ext>
                  </a:extLst>
                </p:cNvPr>
                <p:cNvSpPr txBox="1"/>
                <p:nvPr/>
              </p:nvSpPr>
              <p:spPr>
                <a:xfrm>
                  <a:off x="1048006" y="41"/>
                  <a:ext cx="282575" cy="33401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1200" i="1" kern="10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B</a:t>
                  </a:r>
                  <a:endParaRPr lang="en-US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1" name="Text Box 2137778703">
                  <a:extLst>
                    <a:ext uri="{FF2B5EF4-FFF2-40B4-BE49-F238E27FC236}">
                      <a16:creationId xmlns:a16="http://schemas.microsoft.com/office/drawing/2014/main" id="{D6E23045-E965-480A-B17D-62C0EBC7EA46}"/>
                    </a:ext>
                  </a:extLst>
                </p:cNvPr>
                <p:cNvSpPr txBox="1"/>
                <p:nvPr/>
              </p:nvSpPr>
              <p:spPr>
                <a:xfrm>
                  <a:off x="2670772" y="1029052"/>
                  <a:ext cx="282575" cy="33401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1200" i="1" kern="10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F</a:t>
                  </a:r>
                  <a:endParaRPr lang="en-US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2" name="Text Box 108794103">
                  <a:extLst>
                    <a:ext uri="{FF2B5EF4-FFF2-40B4-BE49-F238E27FC236}">
                      <a16:creationId xmlns:a16="http://schemas.microsoft.com/office/drawing/2014/main" id="{A72E0252-52EF-4442-B544-A54070CFB175}"/>
                    </a:ext>
                  </a:extLst>
                </p:cNvPr>
                <p:cNvSpPr txBox="1"/>
                <p:nvPr/>
              </p:nvSpPr>
              <p:spPr>
                <a:xfrm>
                  <a:off x="1677820" y="1059288"/>
                  <a:ext cx="282575" cy="33401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1200" i="1" kern="10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E</a:t>
                  </a:r>
                  <a:endParaRPr lang="en-US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3" name="Text Box 1740837186">
                  <a:extLst>
                    <a:ext uri="{FF2B5EF4-FFF2-40B4-BE49-F238E27FC236}">
                      <a16:creationId xmlns:a16="http://schemas.microsoft.com/office/drawing/2014/main" id="{6375894D-E2A0-4AE1-A0C1-EA51C8B40724}"/>
                    </a:ext>
                  </a:extLst>
                </p:cNvPr>
                <p:cNvSpPr txBox="1"/>
                <p:nvPr/>
              </p:nvSpPr>
              <p:spPr>
                <a:xfrm>
                  <a:off x="53586" y="659"/>
                  <a:ext cx="282575" cy="33401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1200" i="1" kern="10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A</a:t>
                  </a:r>
                  <a:endParaRPr lang="en-US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4" name="Text Box 1036854740">
                  <a:extLst>
                    <a:ext uri="{FF2B5EF4-FFF2-40B4-BE49-F238E27FC236}">
                      <a16:creationId xmlns:a16="http://schemas.microsoft.com/office/drawing/2014/main" id="{94A2B32F-23AA-4FEC-BE73-F5DAD50D26E6}"/>
                    </a:ext>
                  </a:extLst>
                </p:cNvPr>
                <p:cNvSpPr txBox="1"/>
                <p:nvPr/>
              </p:nvSpPr>
              <p:spPr>
                <a:xfrm>
                  <a:off x="856658" y="547248"/>
                  <a:ext cx="291465" cy="33401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1200" i="1" kern="10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C</a:t>
                  </a:r>
                  <a:endParaRPr lang="en-US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EDD0E0C0-A839-4E52-8683-40A8FEBFC1A8}"/>
                    </a:ext>
                  </a:extLst>
                </p:cNvPr>
                <p:cNvSpPr/>
                <p:nvPr/>
              </p:nvSpPr>
              <p:spPr>
                <a:xfrm rot="10800000">
                  <a:off x="295002" y="167989"/>
                  <a:ext cx="2425720" cy="1542507"/>
                </a:xfrm>
                <a:custGeom>
                  <a:avLst/>
                  <a:gdLst>
                    <a:gd name="connsiteX0" fmla="*/ 0 w 348846"/>
                    <a:gd name="connsiteY0" fmla="*/ 0 h 301276"/>
                    <a:gd name="connsiteX1" fmla="*/ 348846 w 348846"/>
                    <a:gd name="connsiteY1" fmla="*/ 0 h 301276"/>
                    <a:gd name="connsiteX2" fmla="*/ 348846 w 348846"/>
                    <a:gd name="connsiteY2" fmla="*/ 301276 h 301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48846" h="301276">
                      <a:moveTo>
                        <a:pt x="0" y="0"/>
                      </a:moveTo>
                      <a:lnTo>
                        <a:pt x="348846" y="0"/>
                      </a:lnTo>
                      <a:lnTo>
                        <a:pt x="348846" y="301276"/>
                      </a:ln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CCC02726-82F4-43BC-9CAA-AA6B4BEA5112}"/>
                    </a:ext>
                  </a:extLst>
                </p:cNvPr>
                <p:cNvGrpSpPr/>
                <p:nvPr/>
              </p:nvGrpSpPr>
              <p:grpSpPr>
                <a:xfrm rot="5400000">
                  <a:off x="638980" y="152885"/>
                  <a:ext cx="86837" cy="29537"/>
                  <a:chOff x="842916" y="917710"/>
                  <a:chExt cx="72000" cy="29537"/>
                </a:xfrm>
              </p:grpSpPr>
              <p:cxnSp>
                <p:nvCxnSpPr>
                  <p:cNvPr id="135" name="Straight Connector 134">
                    <a:extLst>
                      <a:ext uri="{FF2B5EF4-FFF2-40B4-BE49-F238E27FC236}">
                        <a16:creationId xmlns:a16="http://schemas.microsoft.com/office/drawing/2014/main" id="{3EA4A810-5086-44DF-9A38-DD5AA711E28D}"/>
                      </a:ext>
                    </a:extLst>
                  </p:cNvPr>
                  <p:cNvCxnSpPr/>
                  <p:nvPr/>
                </p:nvCxnSpPr>
                <p:spPr>
                  <a:xfrm>
                    <a:off x="842916" y="917710"/>
                    <a:ext cx="72000" cy="0"/>
                  </a:xfrm>
                  <a:prstGeom prst="line">
                    <a:avLst/>
                  </a:prstGeom>
                  <a:ln w="952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Straight Connector 135">
                    <a:extLst>
                      <a:ext uri="{FF2B5EF4-FFF2-40B4-BE49-F238E27FC236}">
                        <a16:creationId xmlns:a16="http://schemas.microsoft.com/office/drawing/2014/main" id="{9FC42C32-39E8-46C1-BB78-E1C8694723B6}"/>
                      </a:ext>
                    </a:extLst>
                  </p:cNvPr>
                  <p:cNvCxnSpPr/>
                  <p:nvPr/>
                </p:nvCxnSpPr>
                <p:spPr>
                  <a:xfrm>
                    <a:off x="842916" y="947247"/>
                    <a:ext cx="72000" cy="0"/>
                  </a:xfrm>
                  <a:prstGeom prst="line">
                    <a:avLst/>
                  </a:prstGeom>
                  <a:ln w="952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F3A1FFBC-013C-4C5E-B210-91E9ABA0D449}"/>
                    </a:ext>
                  </a:extLst>
                </p:cNvPr>
                <p:cNvSpPr/>
                <p:nvPr/>
              </p:nvSpPr>
              <p:spPr>
                <a:xfrm>
                  <a:off x="983712" y="170112"/>
                  <a:ext cx="108773" cy="108532"/>
                </a:xfrm>
                <a:custGeom>
                  <a:avLst/>
                  <a:gdLst>
                    <a:gd name="connsiteX0" fmla="*/ 0 w 90188"/>
                    <a:gd name="connsiteY0" fmla="*/ 0 h 80167"/>
                    <a:gd name="connsiteX1" fmla="*/ 0 w 90188"/>
                    <a:gd name="connsiteY1" fmla="*/ 80167 h 80167"/>
                    <a:gd name="connsiteX2" fmla="*/ 90188 w 90188"/>
                    <a:gd name="connsiteY2" fmla="*/ 80167 h 80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0188" h="80167">
                      <a:moveTo>
                        <a:pt x="0" y="0"/>
                      </a:moveTo>
                      <a:lnTo>
                        <a:pt x="0" y="80167"/>
                      </a:lnTo>
                      <a:lnTo>
                        <a:pt x="90188" y="80167"/>
                      </a:lnTo>
                    </a:path>
                  </a:pathLst>
                </a:cu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A97B78EC-5C33-4A19-A5E7-A915935BC6F0}"/>
                    </a:ext>
                  </a:extLst>
                </p:cNvPr>
                <p:cNvSpPr/>
                <p:nvPr/>
              </p:nvSpPr>
              <p:spPr>
                <a:xfrm>
                  <a:off x="1796613" y="686180"/>
                  <a:ext cx="108773" cy="108532"/>
                </a:xfrm>
                <a:custGeom>
                  <a:avLst/>
                  <a:gdLst>
                    <a:gd name="connsiteX0" fmla="*/ 0 w 90188"/>
                    <a:gd name="connsiteY0" fmla="*/ 0 h 80167"/>
                    <a:gd name="connsiteX1" fmla="*/ 0 w 90188"/>
                    <a:gd name="connsiteY1" fmla="*/ 80167 h 80167"/>
                    <a:gd name="connsiteX2" fmla="*/ 90188 w 90188"/>
                    <a:gd name="connsiteY2" fmla="*/ 80167 h 80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0188" h="80167">
                      <a:moveTo>
                        <a:pt x="0" y="0"/>
                      </a:moveTo>
                      <a:lnTo>
                        <a:pt x="0" y="80167"/>
                      </a:lnTo>
                      <a:lnTo>
                        <a:pt x="90188" y="80167"/>
                      </a:lnTo>
                    </a:path>
                  </a:pathLst>
                </a:cu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: Shape 118">
                  <a:extLst>
                    <a:ext uri="{FF2B5EF4-FFF2-40B4-BE49-F238E27FC236}">
                      <a16:creationId xmlns:a16="http://schemas.microsoft.com/office/drawing/2014/main" id="{2642B442-B793-41B3-8860-5108F371F9FB}"/>
                    </a:ext>
                  </a:extLst>
                </p:cNvPr>
                <p:cNvSpPr/>
                <p:nvPr/>
              </p:nvSpPr>
              <p:spPr>
                <a:xfrm>
                  <a:off x="2606246" y="1197854"/>
                  <a:ext cx="108773" cy="108532"/>
                </a:xfrm>
                <a:custGeom>
                  <a:avLst/>
                  <a:gdLst>
                    <a:gd name="connsiteX0" fmla="*/ 0 w 90188"/>
                    <a:gd name="connsiteY0" fmla="*/ 0 h 80167"/>
                    <a:gd name="connsiteX1" fmla="*/ 0 w 90188"/>
                    <a:gd name="connsiteY1" fmla="*/ 80167 h 80167"/>
                    <a:gd name="connsiteX2" fmla="*/ 90188 w 90188"/>
                    <a:gd name="connsiteY2" fmla="*/ 80167 h 80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0188" h="80167">
                      <a:moveTo>
                        <a:pt x="0" y="0"/>
                      </a:moveTo>
                      <a:lnTo>
                        <a:pt x="0" y="80167"/>
                      </a:lnTo>
                      <a:lnTo>
                        <a:pt x="90188" y="80167"/>
                      </a:lnTo>
                    </a:path>
                  </a:pathLst>
                </a:cu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id="{684D90CA-B1C1-4611-803E-DF4FB5B0EFC8}"/>
                    </a:ext>
                  </a:extLst>
                </p:cNvPr>
                <p:cNvSpPr/>
                <p:nvPr/>
              </p:nvSpPr>
              <p:spPr>
                <a:xfrm rot="10800000">
                  <a:off x="1102912" y="569701"/>
                  <a:ext cx="108773" cy="108532"/>
                </a:xfrm>
                <a:custGeom>
                  <a:avLst/>
                  <a:gdLst>
                    <a:gd name="connsiteX0" fmla="*/ 0 w 90188"/>
                    <a:gd name="connsiteY0" fmla="*/ 0 h 80167"/>
                    <a:gd name="connsiteX1" fmla="*/ 0 w 90188"/>
                    <a:gd name="connsiteY1" fmla="*/ 80167 h 80167"/>
                    <a:gd name="connsiteX2" fmla="*/ 90188 w 90188"/>
                    <a:gd name="connsiteY2" fmla="*/ 80167 h 80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0188" h="80167">
                      <a:moveTo>
                        <a:pt x="0" y="0"/>
                      </a:moveTo>
                      <a:lnTo>
                        <a:pt x="0" y="80167"/>
                      </a:lnTo>
                      <a:lnTo>
                        <a:pt x="90188" y="80167"/>
                      </a:lnTo>
                    </a:path>
                  </a:pathLst>
                </a:cu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A9B7874D-6512-49CB-9980-2661260E9078}"/>
                    </a:ext>
                  </a:extLst>
                </p:cNvPr>
                <p:cNvSpPr/>
                <p:nvPr/>
              </p:nvSpPr>
              <p:spPr>
                <a:xfrm rot="10800000">
                  <a:off x="1916027" y="1083528"/>
                  <a:ext cx="108773" cy="108532"/>
                </a:xfrm>
                <a:custGeom>
                  <a:avLst/>
                  <a:gdLst>
                    <a:gd name="connsiteX0" fmla="*/ 0 w 90188"/>
                    <a:gd name="connsiteY0" fmla="*/ 0 h 80167"/>
                    <a:gd name="connsiteX1" fmla="*/ 0 w 90188"/>
                    <a:gd name="connsiteY1" fmla="*/ 80167 h 80167"/>
                    <a:gd name="connsiteX2" fmla="*/ 90188 w 90188"/>
                    <a:gd name="connsiteY2" fmla="*/ 80167 h 80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0188" h="80167">
                      <a:moveTo>
                        <a:pt x="0" y="0"/>
                      </a:moveTo>
                      <a:lnTo>
                        <a:pt x="0" y="80167"/>
                      </a:lnTo>
                      <a:lnTo>
                        <a:pt x="90188" y="80167"/>
                      </a:lnTo>
                    </a:path>
                  </a:pathLst>
                </a:cu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4C042C20-EFEA-4087-B3B6-F94597157F0E}"/>
                    </a:ext>
                  </a:extLst>
                </p:cNvPr>
                <p:cNvSpPr/>
                <p:nvPr/>
              </p:nvSpPr>
              <p:spPr>
                <a:xfrm rot="5400000">
                  <a:off x="2605247" y="1597631"/>
                  <a:ext cx="108759" cy="108546"/>
                </a:xfrm>
                <a:custGeom>
                  <a:avLst/>
                  <a:gdLst>
                    <a:gd name="connsiteX0" fmla="*/ 0 w 90188"/>
                    <a:gd name="connsiteY0" fmla="*/ 0 h 80167"/>
                    <a:gd name="connsiteX1" fmla="*/ 0 w 90188"/>
                    <a:gd name="connsiteY1" fmla="*/ 80167 h 80167"/>
                    <a:gd name="connsiteX2" fmla="*/ 90188 w 90188"/>
                    <a:gd name="connsiteY2" fmla="*/ 80167 h 80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0188" h="80167">
                      <a:moveTo>
                        <a:pt x="0" y="0"/>
                      </a:moveTo>
                      <a:lnTo>
                        <a:pt x="0" y="80167"/>
                      </a:lnTo>
                      <a:lnTo>
                        <a:pt x="90188" y="80167"/>
                      </a:lnTo>
                    </a:path>
                  </a:pathLst>
                </a:cu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Text Box 1626638327">
                  <a:extLst>
                    <a:ext uri="{FF2B5EF4-FFF2-40B4-BE49-F238E27FC236}">
                      <a16:creationId xmlns:a16="http://schemas.microsoft.com/office/drawing/2014/main" id="{4A5DC646-995F-44A6-87C3-AC7B98DBE79F}"/>
                    </a:ext>
                  </a:extLst>
                </p:cNvPr>
                <p:cNvSpPr txBox="1"/>
                <p:nvPr/>
              </p:nvSpPr>
              <p:spPr>
                <a:xfrm>
                  <a:off x="469973" y="81697"/>
                  <a:ext cx="421005" cy="71790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3600" b="1" kern="100" dirty="0">
                      <a:ln w="11113" cap="flat" cmpd="sng" algn="ctr">
                        <a:solidFill>
                          <a:srgbClr val="ED7D31"/>
                        </a:solidFill>
                        <a:prstDash val="solid"/>
                        <a:round/>
                      </a:ln>
                      <a:solidFill>
                        <a:srgbClr val="F7CAAC"/>
                      </a:solidFill>
                      <a:effectLst/>
                      <a:latin typeface="Calibri" panose="020F0502020204030204" pitchFamily="34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1</a:t>
                  </a:r>
                  <a:endParaRPr lang="en-US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4" name="Text Box 613448182">
                  <a:extLst>
                    <a:ext uri="{FF2B5EF4-FFF2-40B4-BE49-F238E27FC236}">
                      <a16:creationId xmlns:a16="http://schemas.microsoft.com/office/drawing/2014/main" id="{F1B4672F-7FC1-41D7-89B4-32A55DF2BB5A}"/>
                    </a:ext>
                  </a:extLst>
                </p:cNvPr>
                <p:cNvSpPr txBox="1"/>
                <p:nvPr/>
              </p:nvSpPr>
              <p:spPr>
                <a:xfrm>
                  <a:off x="1297359" y="583996"/>
                  <a:ext cx="421005" cy="71755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3600" b="1" kern="100" dirty="0">
                      <a:ln w="11113" cap="flat" cmpd="sng" algn="ctr">
                        <a:solidFill>
                          <a:srgbClr val="ED7D31"/>
                        </a:solidFill>
                        <a:prstDash val="solid"/>
                        <a:round/>
                      </a:ln>
                      <a:solidFill>
                        <a:srgbClr val="F7CAAC"/>
                      </a:solidFill>
                      <a:effectLst/>
                      <a:latin typeface="Calibri" panose="020F0502020204030204" pitchFamily="34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2</a:t>
                  </a:r>
                  <a:endParaRPr lang="en-US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5" name="Text Box 696873245">
                  <a:extLst>
                    <a:ext uri="{FF2B5EF4-FFF2-40B4-BE49-F238E27FC236}">
                      <a16:creationId xmlns:a16="http://schemas.microsoft.com/office/drawing/2014/main" id="{6E29B9F5-AE14-4B38-919E-D2A0CAEC45F0}"/>
                    </a:ext>
                  </a:extLst>
                </p:cNvPr>
                <p:cNvSpPr txBox="1"/>
                <p:nvPr/>
              </p:nvSpPr>
              <p:spPr>
                <a:xfrm>
                  <a:off x="2098698" y="1106561"/>
                  <a:ext cx="421005" cy="71755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3600" b="1" kern="100" dirty="0">
                      <a:ln w="11113" cap="flat" cmpd="sng" algn="ctr">
                        <a:solidFill>
                          <a:srgbClr val="ED7D31"/>
                        </a:solidFill>
                        <a:prstDash val="solid"/>
                        <a:round/>
                      </a:ln>
                      <a:solidFill>
                        <a:srgbClr val="F7CAAC"/>
                      </a:solidFill>
                      <a:effectLst/>
                      <a:latin typeface="Calibri" panose="020F0502020204030204" pitchFamily="34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3</a:t>
                  </a:r>
                  <a:endParaRPr lang="en-US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6" name="Text Box 681246546">
                  <a:extLst>
                    <a:ext uri="{FF2B5EF4-FFF2-40B4-BE49-F238E27FC236}">
                      <a16:creationId xmlns:a16="http://schemas.microsoft.com/office/drawing/2014/main" id="{CF3A7700-DAA6-4714-9C37-40AD13FDBCF8}"/>
                    </a:ext>
                  </a:extLst>
                </p:cNvPr>
                <p:cNvSpPr txBox="1"/>
                <p:nvPr/>
              </p:nvSpPr>
              <p:spPr>
                <a:xfrm>
                  <a:off x="1862672" y="513400"/>
                  <a:ext cx="299720" cy="33401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1200" i="1" kern="10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D</a:t>
                  </a:r>
                  <a:endParaRPr lang="en-US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27" name="Group 126">
                  <a:extLst>
                    <a:ext uri="{FF2B5EF4-FFF2-40B4-BE49-F238E27FC236}">
                      <a16:creationId xmlns:a16="http://schemas.microsoft.com/office/drawing/2014/main" id="{E0D2773F-D0D8-4C2C-A94D-AED15A6F1950}"/>
                    </a:ext>
                  </a:extLst>
                </p:cNvPr>
                <p:cNvGrpSpPr/>
                <p:nvPr/>
              </p:nvGrpSpPr>
              <p:grpSpPr>
                <a:xfrm rot="5400000">
                  <a:off x="1462082" y="666690"/>
                  <a:ext cx="86360" cy="29541"/>
                  <a:chOff x="-25400" y="25400"/>
                  <a:chExt cx="72000" cy="29541"/>
                </a:xfrm>
              </p:grpSpPr>
              <p:cxnSp>
                <p:nvCxnSpPr>
                  <p:cNvPr id="133" name="Straight Connector 132">
                    <a:extLst>
                      <a:ext uri="{FF2B5EF4-FFF2-40B4-BE49-F238E27FC236}">
                        <a16:creationId xmlns:a16="http://schemas.microsoft.com/office/drawing/2014/main" id="{8C78E1FE-B2AE-4C57-A3F3-48BDCA924C8A}"/>
                      </a:ext>
                    </a:extLst>
                  </p:cNvPr>
                  <p:cNvCxnSpPr/>
                  <p:nvPr/>
                </p:nvCxnSpPr>
                <p:spPr>
                  <a:xfrm>
                    <a:off x="-25400" y="25400"/>
                    <a:ext cx="72000" cy="0"/>
                  </a:xfrm>
                  <a:prstGeom prst="line">
                    <a:avLst/>
                  </a:prstGeom>
                  <a:ln w="952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Straight Connector 133">
                    <a:extLst>
                      <a:ext uri="{FF2B5EF4-FFF2-40B4-BE49-F238E27FC236}">
                        <a16:creationId xmlns:a16="http://schemas.microsoft.com/office/drawing/2014/main" id="{F45FFE69-139B-4395-8AB1-6ADCCEC1EF19}"/>
                      </a:ext>
                    </a:extLst>
                  </p:cNvPr>
                  <p:cNvCxnSpPr/>
                  <p:nvPr/>
                </p:nvCxnSpPr>
                <p:spPr>
                  <a:xfrm>
                    <a:off x="-25400" y="54941"/>
                    <a:ext cx="72000" cy="0"/>
                  </a:xfrm>
                  <a:prstGeom prst="line">
                    <a:avLst/>
                  </a:prstGeom>
                  <a:ln w="952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8" name="Group 127">
                  <a:extLst>
                    <a:ext uri="{FF2B5EF4-FFF2-40B4-BE49-F238E27FC236}">
                      <a16:creationId xmlns:a16="http://schemas.microsoft.com/office/drawing/2014/main" id="{C98349AE-B08C-4453-84AF-4B6688DA2C36}"/>
                    </a:ext>
                  </a:extLst>
                </p:cNvPr>
                <p:cNvGrpSpPr/>
                <p:nvPr/>
              </p:nvGrpSpPr>
              <p:grpSpPr>
                <a:xfrm rot="5400000">
                  <a:off x="2274302" y="1179136"/>
                  <a:ext cx="86360" cy="29541"/>
                  <a:chOff x="-25400" y="25400"/>
                  <a:chExt cx="72000" cy="29541"/>
                </a:xfrm>
              </p:grpSpPr>
              <p:cxnSp>
                <p:nvCxnSpPr>
                  <p:cNvPr id="131" name="Straight Connector 130">
                    <a:extLst>
                      <a:ext uri="{FF2B5EF4-FFF2-40B4-BE49-F238E27FC236}">
                        <a16:creationId xmlns:a16="http://schemas.microsoft.com/office/drawing/2014/main" id="{E1A92C56-D620-41A7-BEF2-848CC7F76C44}"/>
                      </a:ext>
                    </a:extLst>
                  </p:cNvPr>
                  <p:cNvCxnSpPr/>
                  <p:nvPr/>
                </p:nvCxnSpPr>
                <p:spPr>
                  <a:xfrm>
                    <a:off x="-25400" y="25400"/>
                    <a:ext cx="72000" cy="0"/>
                  </a:xfrm>
                  <a:prstGeom prst="line">
                    <a:avLst/>
                  </a:prstGeom>
                  <a:ln w="952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Straight Connector 131">
                    <a:extLst>
                      <a:ext uri="{FF2B5EF4-FFF2-40B4-BE49-F238E27FC236}">
                        <a16:creationId xmlns:a16="http://schemas.microsoft.com/office/drawing/2014/main" id="{136F77A4-CF74-4955-A980-5E1FF069619D}"/>
                      </a:ext>
                    </a:extLst>
                  </p:cNvPr>
                  <p:cNvCxnSpPr/>
                  <p:nvPr/>
                </p:nvCxnSpPr>
                <p:spPr>
                  <a:xfrm>
                    <a:off x="-25400" y="54941"/>
                    <a:ext cx="72000" cy="0"/>
                  </a:xfrm>
                  <a:prstGeom prst="line">
                    <a:avLst/>
                  </a:prstGeom>
                  <a:ln w="952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9" name="Text Box 708758890">
                  <a:extLst>
                    <a:ext uri="{FF2B5EF4-FFF2-40B4-BE49-F238E27FC236}">
                      <a16:creationId xmlns:a16="http://schemas.microsoft.com/office/drawing/2014/main" id="{04472EDD-55E8-4E68-A397-F4CD85987337}"/>
                    </a:ext>
                  </a:extLst>
                </p:cNvPr>
                <p:cNvSpPr txBox="1"/>
                <p:nvPr/>
              </p:nvSpPr>
              <p:spPr>
                <a:xfrm>
                  <a:off x="36000" y="1546723"/>
                  <a:ext cx="299720" cy="33401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1200" i="1" kern="10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H</a:t>
                  </a:r>
                  <a:endParaRPr lang="en-US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1B533A4C-404A-4B27-9BD6-3CDD9F4BF5BA}"/>
                    </a:ext>
                  </a:extLst>
                </p:cNvPr>
                <p:cNvSpPr/>
                <p:nvPr/>
              </p:nvSpPr>
              <p:spPr>
                <a:xfrm>
                  <a:off x="288266" y="166237"/>
                  <a:ext cx="2428920" cy="1549514"/>
                </a:xfrm>
                <a:custGeom>
                  <a:avLst/>
                  <a:gdLst>
                    <a:gd name="connsiteX0" fmla="*/ 0 w 1934307"/>
                    <a:gd name="connsiteY0" fmla="*/ 0 h 1549514"/>
                    <a:gd name="connsiteX1" fmla="*/ 643390 w 1934307"/>
                    <a:gd name="connsiteY1" fmla="*/ 0 h 1549514"/>
                    <a:gd name="connsiteX2" fmla="*/ 643390 w 1934307"/>
                    <a:gd name="connsiteY2" fmla="*/ 515125 h 1549514"/>
                    <a:gd name="connsiteX3" fmla="*/ 1290917 w 1934307"/>
                    <a:gd name="connsiteY3" fmla="*/ 515125 h 1549514"/>
                    <a:gd name="connsiteX4" fmla="*/ 1290917 w 1934307"/>
                    <a:gd name="connsiteY4" fmla="*/ 1028182 h 1549514"/>
                    <a:gd name="connsiteX5" fmla="*/ 1934307 w 1934307"/>
                    <a:gd name="connsiteY5" fmla="*/ 1028182 h 1549514"/>
                    <a:gd name="connsiteX6" fmla="*/ 1934307 w 1934307"/>
                    <a:gd name="connsiteY6" fmla="*/ 1549514 h 15495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34307" h="1549514">
                      <a:moveTo>
                        <a:pt x="0" y="0"/>
                      </a:moveTo>
                      <a:lnTo>
                        <a:pt x="643390" y="0"/>
                      </a:lnTo>
                      <a:lnTo>
                        <a:pt x="643390" y="515125"/>
                      </a:lnTo>
                      <a:lnTo>
                        <a:pt x="1290917" y="515125"/>
                      </a:lnTo>
                      <a:lnTo>
                        <a:pt x="1290917" y="1028182"/>
                      </a:lnTo>
                      <a:lnTo>
                        <a:pt x="1934307" y="1028182"/>
                      </a:lnTo>
                      <a:lnTo>
                        <a:pt x="1934307" y="1549514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E9A49FD0-CC22-4CB3-9250-2E5952B3BC2E}"/>
                  </a:ext>
                </a:extLst>
              </p:cNvPr>
              <p:cNvSpPr/>
              <p:nvPr/>
            </p:nvSpPr>
            <p:spPr>
              <a:xfrm rot="16200000">
                <a:off x="297858" y="167645"/>
                <a:ext cx="108585" cy="107950"/>
              </a:xfrm>
              <a:custGeom>
                <a:avLst/>
                <a:gdLst>
                  <a:gd name="connsiteX0" fmla="*/ 0 w 90188"/>
                  <a:gd name="connsiteY0" fmla="*/ 0 h 80167"/>
                  <a:gd name="connsiteX1" fmla="*/ 0 w 90188"/>
                  <a:gd name="connsiteY1" fmla="*/ 80167 h 80167"/>
                  <a:gd name="connsiteX2" fmla="*/ 90188 w 90188"/>
                  <a:gd name="connsiteY2" fmla="*/ 80167 h 80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188" h="80167">
                    <a:moveTo>
                      <a:pt x="0" y="0"/>
                    </a:moveTo>
                    <a:lnTo>
                      <a:pt x="0" y="80167"/>
                    </a:lnTo>
                    <a:lnTo>
                      <a:pt x="90188" y="80167"/>
                    </a:lnTo>
                  </a:path>
                </a:pathLst>
              </a:cu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28054193-7A52-4B8B-A4E1-C931858D0A55}"/>
                  </a:ext>
                </a:extLst>
              </p:cNvPr>
              <p:cNvSpPr/>
              <p:nvPr/>
            </p:nvSpPr>
            <p:spPr>
              <a:xfrm rot="10800000">
                <a:off x="297797" y="1598276"/>
                <a:ext cx="108585" cy="107950"/>
              </a:xfrm>
              <a:custGeom>
                <a:avLst/>
                <a:gdLst>
                  <a:gd name="connsiteX0" fmla="*/ 0 w 90188"/>
                  <a:gd name="connsiteY0" fmla="*/ 0 h 80167"/>
                  <a:gd name="connsiteX1" fmla="*/ 0 w 90188"/>
                  <a:gd name="connsiteY1" fmla="*/ 80167 h 80167"/>
                  <a:gd name="connsiteX2" fmla="*/ 90188 w 90188"/>
                  <a:gd name="connsiteY2" fmla="*/ 80167 h 80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188" h="80167">
                    <a:moveTo>
                      <a:pt x="0" y="0"/>
                    </a:moveTo>
                    <a:lnTo>
                      <a:pt x="0" y="80167"/>
                    </a:lnTo>
                    <a:lnTo>
                      <a:pt x="90188" y="80167"/>
                    </a:lnTo>
                  </a:path>
                </a:pathLst>
              </a:cu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40" name="文本框 31">
            <a:extLst>
              <a:ext uri="{FF2B5EF4-FFF2-40B4-BE49-F238E27FC236}">
                <a16:creationId xmlns:a16="http://schemas.microsoft.com/office/drawing/2014/main" id="{83260256-E7B6-4AA0-A0E8-0476AB59B676}"/>
              </a:ext>
            </a:extLst>
          </p:cNvPr>
          <p:cNvSpPr txBox="1"/>
          <p:nvPr/>
        </p:nvSpPr>
        <p:spPr>
          <a:xfrm>
            <a:off x="2624922" y="3772701"/>
            <a:ext cx="3577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答案： </a:t>
            </a:r>
            <a:r>
              <a:rPr lang="en-US" altLang="zh-CN" sz="24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HG </a:t>
            </a:r>
            <a:r>
              <a:rPr lang="en-US" altLang="zh-CN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=</a:t>
            </a:r>
            <a:r>
              <a:rPr lang="en-US" altLang="zh-CN" sz="24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60</a:t>
            </a:r>
            <a:r>
              <a:rPr lang="en-US" altLang="zh-CN" sz="24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cm</a:t>
            </a:r>
            <a:r>
              <a:rPr lang="en-US" altLang="zh-CN" sz="24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× 3</a:t>
            </a:r>
            <a:br>
              <a:rPr lang="en-US" altLang="zh-CN" sz="24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</a:br>
            <a:r>
              <a:rPr lang="en-US" altLang="zh-CN" sz="24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			</a:t>
            </a:r>
            <a:r>
              <a:rPr lang="en-US" altLang="zh-CN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=</a:t>
            </a:r>
            <a:r>
              <a:rPr lang="en-US" altLang="zh-CN" sz="24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180</a:t>
            </a:r>
            <a:r>
              <a:rPr lang="en-US" altLang="zh-CN" sz="24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cm</a:t>
            </a:r>
            <a:endParaRPr lang="zh-CN" altLang="en-US" sz="2400" spc="-15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0A63BB-ACA2-4B49-8A91-E658B375B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0630063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6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592295" y="728301"/>
            <a:ext cx="5696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(b)  </a:t>
            </a:r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已知 </a:t>
            </a:r>
            <a:r>
              <a:rPr lang="en-US" altLang="zh-CN" sz="24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BC </a:t>
            </a:r>
            <a:r>
              <a:rPr lang="en-US" altLang="zh-CN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=</a:t>
            </a:r>
            <a:r>
              <a:rPr lang="en-US" altLang="zh-CN" sz="24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32</a:t>
            </a:r>
            <a:r>
              <a:rPr lang="en-US" altLang="zh-CN" sz="24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cm</a:t>
            </a:r>
            <a:r>
              <a:rPr lang="en-US" altLang="zh-CN" sz="24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zh-CN" altLang="en-US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。</a:t>
            </a:r>
            <a:br>
              <a:rPr lang="en-US" altLang="zh-CN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</a:br>
            <a:r>
              <a:rPr lang="en-US" altLang="zh-CN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	</a:t>
            </a:r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一位学生估算高度 </a:t>
            </a:r>
            <a:r>
              <a:rPr lang="en-US" altLang="zh-CN" sz="24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AH</a:t>
            </a:r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如下</a:t>
            </a:r>
            <a:endParaRPr lang="zh-CN" altLang="en-US" sz="2400" i="1" spc="-15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103" name="Canvas 1">
            <a:extLst>
              <a:ext uri="{FF2B5EF4-FFF2-40B4-BE49-F238E27FC236}">
                <a16:creationId xmlns:a16="http://schemas.microsoft.com/office/drawing/2014/main" id="{3FCF528E-B0F2-46DA-8E40-E6B363D27E20}"/>
              </a:ext>
            </a:extLst>
          </p:cNvPr>
          <p:cNvGrpSpPr/>
          <p:nvPr/>
        </p:nvGrpSpPr>
        <p:grpSpPr>
          <a:xfrm>
            <a:off x="4618344" y="1738714"/>
            <a:ext cx="2977607" cy="1915795"/>
            <a:chOff x="0" y="0"/>
            <a:chExt cx="2977607" cy="1915795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B8902DFD-7D08-4242-B0B3-44FBCD482585}"/>
                </a:ext>
              </a:extLst>
            </p:cNvPr>
            <p:cNvSpPr/>
            <p:nvPr/>
          </p:nvSpPr>
          <p:spPr>
            <a:xfrm>
              <a:off x="0" y="0"/>
              <a:ext cx="2977515" cy="1915795"/>
            </a:xfrm>
            <a:prstGeom prst="rect">
              <a:avLst/>
            </a:prstGeom>
            <a:solidFill>
              <a:prstClr val="white"/>
            </a:solidFill>
          </p:spPr>
          <p:txBody>
            <a:bodyPr/>
            <a:lstStyle/>
            <a:p>
              <a:endParaRPr lang="zh-HK" altLang="en-US"/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F2A293E4-1303-426D-BE0E-C50C931CA594}"/>
                </a:ext>
              </a:extLst>
            </p:cNvPr>
            <p:cNvGrpSpPr/>
            <p:nvPr/>
          </p:nvGrpSpPr>
          <p:grpSpPr>
            <a:xfrm>
              <a:off x="36000" y="41"/>
              <a:ext cx="2941607" cy="1880692"/>
              <a:chOff x="36000" y="41"/>
              <a:chExt cx="2941607" cy="1880692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4BCA68C8-626C-4ECE-97CB-5AE8509E765A}"/>
                  </a:ext>
                </a:extLst>
              </p:cNvPr>
              <p:cNvGrpSpPr/>
              <p:nvPr/>
            </p:nvGrpSpPr>
            <p:grpSpPr>
              <a:xfrm>
                <a:off x="36000" y="41"/>
                <a:ext cx="2941607" cy="1880692"/>
                <a:chOff x="36000" y="41"/>
                <a:chExt cx="2941607" cy="1880692"/>
              </a:xfrm>
            </p:grpSpPr>
            <p:sp>
              <p:nvSpPr>
                <p:cNvPr id="109" name="Text Box 338505201">
                  <a:extLst>
                    <a:ext uri="{FF2B5EF4-FFF2-40B4-BE49-F238E27FC236}">
                      <a16:creationId xmlns:a16="http://schemas.microsoft.com/office/drawing/2014/main" id="{E1A6C68D-23B9-4BB1-9FBD-CA6DC39D2579}"/>
                    </a:ext>
                  </a:extLst>
                </p:cNvPr>
                <p:cNvSpPr txBox="1"/>
                <p:nvPr/>
              </p:nvSpPr>
              <p:spPr>
                <a:xfrm>
                  <a:off x="2673442" y="1544819"/>
                  <a:ext cx="304165" cy="33401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1200" i="1" kern="10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G</a:t>
                  </a:r>
                  <a:endParaRPr lang="en-US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0" name="Text Box 423521946">
                  <a:extLst>
                    <a:ext uri="{FF2B5EF4-FFF2-40B4-BE49-F238E27FC236}">
                      <a16:creationId xmlns:a16="http://schemas.microsoft.com/office/drawing/2014/main" id="{52558757-727D-4729-B2FE-A7EF0EA60576}"/>
                    </a:ext>
                  </a:extLst>
                </p:cNvPr>
                <p:cNvSpPr txBox="1"/>
                <p:nvPr/>
              </p:nvSpPr>
              <p:spPr>
                <a:xfrm>
                  <a:off x="1048006" y="41"/>
                  <a:ext cx="282575" cy="33401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1200" i="1" kern="10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B</a:t>
                  </a:r>
                  <a:endParaRPr lang="en-US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1" name="Text Box 2137778703">
                  <a:extLst>
                    <a:ext uri="{FF2B5EF4-FFF2-40B4-BE49-F238E27FC236}">
                      <a16:creationId xmlns:a16="http://schemas.microsoft.com/office/drawing/2014/main" id="{D6E23045-E965-480A-B17D-62C0EBC7EA46}"/>
                    </a:ext>
                  </a:extLst>
                </p:cNvPr>
                <p:cNvSpPr txBox="1"/>
                <p:nvPr/>
              </p:nvSpPr>
              <p:spPr>
                <a:xfrm>
                  <a:off x="2670772" y="1029052"/>
                  <a:ext cx="282575" cy="33401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1200" i="1" kern="10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F</a:t>
                  </a:r>
                  <a:endParaRPr lang="en-US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2" name="Text Box 108794103">
                  <a:extLst>
                    <a:ext uri="{FF2B5EF4-FFF2-40B4-BE49-F238E27FC236}">
                      <a16:creationId xmlns:a16="http://schemas.microsoft.com/office/drawing/2014/main" id="{A72E0252-52EF-4442-B544-A54070CFB175}"/>
                    </a:ext>
                  </a:extLst>
                </p:cNvPr>
                <p:cNvSpPr txBox="1"/>
                <p:nvPr/>
              </p:nvSpPr>
              <p:spPr>
                <a:xfrm>
                  <a:off x="1677820" y="1059288"/>
                  <a:ext cx="282575" cy="33401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1200" i="1" kern="10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E</a:t>
                  </a:r>
                  <a:endParaRPr lang="en-US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3" name="Text Box 1740837186">
                  <a:extLst>
                    <a:ext uri="{FF2B5EF4-FFF2-40B4-BE49-F238E27FC236}">
                      <a16:creationId xmlns:a16="http://schemas.microsoft.com/office/drawing/2014/main" id="{6375894D-E2A0-4AE1-A0C1-EA51C8B40724}"/>
                    </a:ext>
                  </a:extLst>
                </p:cNvPr>
                <p:cNvSpPr txBox="1"/>
                <p:nvPr/>
              </p:nvSpPr>
              <p:spPr>
                <a:xfrm>
                  <a:off x="53586" y="659"/>
                  <a:ext cx="282575" cy="33401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1200" i="1" kern="10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A</a:t>
                  </a:r>
                  <a:endParaRPr lang="en-US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4" name="Text Box 1036854740">
                  <a:extLst>
                    <a:ext uri="{FF2B5EF4-FFF2-40B4-BE49-F238E27FC236}">
                      <a16:creationId xmlns:a16="http://schemas.microsoft.com/office/drawing/2014/main" id="{94A2B32F-23AA-4FEC-BE73-F5DAD50D26E6}"/>
                    </a:ext>
                  </a:extLst>
                </p:cNvPr>
                <p:cNvSpPr txBox="1"/>
                <p:nvPr/>
              </p:nvSpPr>
              <p:spPr>
                <a:xfrm>
                  <a:off x="856658" y="547248"/>
                  <a:ext cx="291465" cy="33401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1200" i="1" kern="10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C</a:t>
                  </a:r>
                  <a:endParaRPr lang="en-US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EDD0E0C0-A839-4E52-8683-40A8FEBFC1A8}"/>
                    </a:ext>
                  </a:extLst>
                </p:cNvPr>
                <p:cNvSpPr/>
                <p:nvPr/>
              </p:nvSpPr>
              <p:spPr>
                <a:xfrm rot="10800000">
                  <a:off x="295002" y="167989"/>
                  <a:ext cx="2425720" cy="1542507"/>
                </a:xfrm>
                <a:custGeom>
                  <a:avLst/>
                  <a:gdLst>
                    <a:gd name="connsiteX0" fmla="*/ 0 w 348846"/>
                    <a:gd name="connsiteY0" fmla="*/ 0 h 301276"/>
                    <a:gd name="connsiteX1" fmla="*/ 348846 w 348846"/>
                    <a:gd name="connsiteY1" fmla="*/ 0 h 301276"/>
                    <a:gd name="connsiteX2" fmla="*/ 348846 w 348846"/>
                    <a:gd name="connsiteY2" fmla="*/ 301276 h 301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48846" h="301276">
                      <a:moveTo>
                        <a:pt x="0" y="0"/>
                      </a:moveTo>
                      <a:lnTo>
                        <a:pt x="348846" y="0"/>
                      </a:lnTo>
                      <a:lnTo>
                        <a:pt x="348846" y="301276"/>
                      </a:ln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CCC02726-82F4-43BC-9CAA-AA6B4BEA5112}"/>
                    </a:ext>
                  </a:extLst>
                </p:cNvPr>
                <p:cNvGrpSpPr/>
                <p:nvPr/>
              </p:nvGrpSpPr>
              <p:grpSpPr>
                <a:xfrm rot="5400000">
                  <a:off x="638980" y="152885"/>
                  <a:ext cx="86837" cy="29537"/>
                  <a:chOff x="842916" y="917710"/>
                  <a:chExt cx="72000" cy="29537"/>
                </a:xfrm>
              </p:grpSpPr>
              <p:cxnSp>
                <p:nvCxnSpPr>
                  <p:cNvPr id="135" name="Straight Connector 134">
                    <a:extLst>
                      <a:ext uri="{FF2B5EF4-FFF2-40B4-BE49-F238E27FC236}">
                        <a16:creationId xmlns:a16="http://schemas.microsoft.com/office/drawing/2014/main" id="{3EA4A810-5086-44DF-9A38-DD5AA711E28D}"/>
                      </a:ext>
                    </a:extLst>
                  </p:cNvPr>
                  <p:cNvCxnSpPr/>
                  <p:nvPr/>
                </p:nvCxnSpPr>
                <p:spPr>
                  <a:xfrm>
                    <a:off x="842916" y="917710"/>
                    <a:ext cx="72000" cy="0"/>
                  </a:xfrm>
                  <a:prstGeom prst="line">
                    <a:avLst/>
                  </a:prstGeom>
                  <a:ln w="952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Straight Connector 135">
                    <a:extLst>
                      <a:ext uri="{FF2B5EF4-FFF2-40B4-BE49-F238E27FC236}">
                        <a16:creationId xmlns:a16="http://schemas.microsoft.com/office/drawing/2014/main" id="{9FC42C32-39E8-46C1-BB78-E1C8694723B6}"/>
                      </a:ext>
                    </a:extLst>
                  </p:cNvPr>
                  <p:cNvCxnSpPr/>
                  <p:nvPr/>
                </p:nvCxnSpPr>
                <p:spPr>
                  <a:xfrm>
                    <a:off x="842916" y="947247"/>
                    <a:ext cx="72000" cy="0"/>
                  </a:xfrm>
                  <a:prstGeom prst="line">
                    <a:avLst/>
                  </a:prstGeom>
                  <a:ln w="952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F3A1FFBC-013C-4C5E-B210-91E9ABA0D449}"/>
                    </a:ext>
                  </a:extLst>
                </p:cNvPr>
                <p:cNvSpPr/>
                <p:nvPr/>
              </p:nvSpPr>
              <p:spPr>
                <a:xfrm>
                  <a:off x="983712" y="170112"/>
                  <a:ext cx="108773" cy="108532"/>
                </a:xfrm>
                <a:custGeom>
                  <a:avLst/>
                  <a:gdLst>
                    <a:gd name="connsiteX0" fmla="*/ 0 w 90188"/>
                    <a:gd name="connsiteY0" fmla="*/ 0 h 80167"/>
                    <a:gd name="connsiteX1" fmla="*/ 0 w 90188"/>
                    <a:gd name="connsiteY1" fmla="*/ 80167 h 80167"/>
                    <a:gd name="connsiteX2" fmla="*/ 90188 w 90188"/>
                    <a:gd name="connsiteY2" fmla="*/ 80167 h 80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0188" h="80167">
                      <a:moveTo>
                        <a:pt x="0" y="0"/>
                      </a:moveTo>
                      <a:lnTo>
                        <a:pt x="0" y="80167"/>
                      </a:lnTo>
                      <a:lnTo>
                        <a:pt x="90188" y="80167"/>
                      </a:lnTo>
                    </a:path>
                  </a:pathLst>
                </a:cu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A97B78EC-5C33-4A19-A5E7-A915935BC6F0}"/>
                    </a:ext>
                  </a:extLst>
                </p:cNvPr>
                <p:cNvSpPr/>
                <p:nvPr/>
              </p:nvSpPr>
              <p:spPr>
                <a:xfrm>
                  <a:off x="1796613" y="686180"/>
                  <a:ext cx="108773" cy="108532"/>
                </a:xfrm>
                <a:custGeom>
                  <a:avLst/>
                  <a:gdLst>
                    <a:gd name="connsiteX0" fmla="*/ 0 w 90188"/>
                    <a:gd name="connsiteY0" fmla="*/ 0 h 80167"/>
                    <a:gd name="connsiteX1" fmla="*/ 0 w 90188"/>
                    <a:gd name="connsiteY1" fmla="*/ 80167 h 80167"/>
                    <a:gd name="connsiteX2" fmla="*/ 90188 w 90188"/>
                    <a:gd name="connsiteY2" fmla="*/ 80167 h 80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0188" h="80167">
                      <a:moveTo>
                        <a:pt x="0" y="0"/>
                      </a:moveTo>
                      <a:lnTo>
                        <a:pt x="0" y="80167"/>
                      </a:lnTo>
                      <a:lnTo>
                        <a:pt x="90188" y="80167"/>
                      </a:lnTo>
                    </a:path>
                  </a:pathLst>
                </a:cu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: Shape 118">
                  <a:extLst>
                    <a:ext uri="{FF2B5EF4-FFF2-40B4-BE49-F238E27FC236}">
                      <a16:creationId xmlns:a16="http://schemas.microsoft.com/office/drawing/2014/main" id="{2642B442-B793-41B3-8860-5108F371F9FB}"/>
                    </a:ext>
                  </a:extLst>
                </p:cNvPr>
                <p:cNvSpPr/>
                <p:nvPr/>
              </p:nvSpPr>
              <p:spPr>
                <a:xfrm>
                  <a:off x="2606246" y="1197854"/>
                  <a:ext cx="108773" cy="108532"/>
                </a:xfrm>
                <a:custGeom>
                  <a:avLst/>
                  <a:gdLst>
                    <a:gd name="connsiteX0" fmla="*/ 0 w 90188"/>
                    <a:gd name="connsiteY0" fmla="*/ 0 h 80167"/>
                    <a:gd name="connsiteX1" fmla="*/ 0 w 90188"/>
                    <a:gd name="connsiteY1" fmla="*/ 80167 h 80167"/>
                    <a:gd name="connsiteX2" fmla="*/ 90188 w 90188"/>
                    <a:gd name="connsiteY2" fmla="*/ 80167 h 80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0188" h="80167">
                      <a:moveTo>
                        <a:pt x="0" y="0"/>
                      </a:moveTo>
                      <a:lnTo>
                        <a:pt x="0" y="80167"/>
                      </a:lnTo>
                      <a:lnTo>
                        <a:pt x="90188" y="80167"/>
                      </a:lnTo>
                    </a:path>
                  </a:pathLst>
                </a:cu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id="{684D90CA-B1C1-4611-803E-DF4FB5B0EFC8}"/>
                    </a:ext>
                  </a:extLst>
                </p:cNvPr>
                <p:cNvSpPr/>
                <p:nvPr/>
              </p:nvSpPr>
              <p:spPr>
                <a:xfrm rot="10800000">
                  <a:off x="1102912" y="569701"/>
                  <a:ext cx="108773" cy="108532"/>
                </a:xfrm>
                <a:custGeom>
                  <a:avLst/>
                  <a:gdLst>
                    <a:gd name="connsiteX0" fmla="*/ 0 w 90188"/>
                    <a:gd name="connsiteY0" fmla="*/ 0 h 80167"/>
                    <a:gd name="connsiteX1" fmla="*/ 0 w 90188"/>
                    <a:gd name="connsiteY1" fmla="*/ 80167 h 80167"/>
                    <a:gd name="connsiteX2" fmla="*/ 90188 w 90188"/>
                    <a:gd name="connsiteY2" fmla="*/ 80167 h 80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0188" h="80167">
                      <a:moveTo>
                        <a:pt x="0" y="0"/>
                      </a:moveTo>
                      <a:lnTo>
                        <a:pt x="0" y="80167"/>
                      </a:lnTo>
                      <a:lnTo>
                        <a:pt x="90188" y="80167"/>
                      </a:lnTo>
                    </a:path>
                  </a:pathLst>
                </a:cu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A9B7874D-6512-49CB-9980-2661260E9078}"/>
                    </a:ext>
                  </a:extLst>
                </p:cNvPr>
                <p:cNvSpPr/>
                <p:nvPr/>
              </p:nvSpPr>
              <p:spPr>
                <a:xfrm rot="10800000">
                  <a:off x="1916027" y="1083528"/>
                  <a:ext cx="108773" cy="108532"/>
                </a:xfrm>
                <a:custGeom>
                  <a:avLst/>
                  <a:gdLst>
                    <a:gd name="connsiteX0" fmla="*/ 0 w 90188"/>
                    <a:gd name="connsiteY0" fmla="*/ 0 h 80167"/>
                    <a:gd name="connsiteX1" fmla="*/ 0 w 90188"/>
                    <a:gd name="connsiteY1" fmla="*/ 80167 h 80167"/>
                    <a:gd name="connsiteX2" fmla="*/ 90188 w 90188"/>
                    <a:gd name="connsiteY2" fmla="*/ 80167 h 80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0188" h="80167">
                      <a:moveTo>
                        <a:pt x="0" y="0"/>
                      </a:moveTo>
                      <a:lnTo>
                        <a:pt x="0" y="80167"/>
                      </a:lnTo>
                      <a:lnTo>
                        <a:pt x="90188" y="80167"/>
                      </a:lnTo>
                    </a:path>
                  </a:pathLst>
                </a:cu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4C042C20-EFEA-4087-B3B6-F94597157F0E}"/>
                    </a:ext>
                  </a:extLst>
                </p:cNvPr>
                <p:cNvSpPr/>
                <p:nvPr/>
              </p:nvSpPr>
              <p:spPr>
                <a:xfrm rot="5400000">
                  <a:off x="2605247" y="1597631"/>
                  <a:ext cx="108759" cy="108546"/>
                </a:xfrm>
                <a:custGeom>
                  <a:avLst/>
                  <a:gdLst>
                    <a:gd name="connsiteX0" fmla="*/ 0 w 90188"/>
                    <a:gd name="connsiteY0" fmla="*/ 0 h 80167"/>
                    <a:gd name="connsiteX1" fmla="*/ 0 w 90188"/>
                    <a:gd name="connsiteY1" fmla="*/ 80167 h 80167"/>
                    <a:gd name="connsiteX2" fmla="*/ 90188 w 90188"/>
                    <a:gd name="connsiteY2" fmla="*/ 80167 h 80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0188" h="80167">
                      <a:moveTo>
                        <a:pt x="0" y="0"/>
                      </a:moveTo>
                      <a:lnTo>
                        <a:pt x="0" y="80167"/>
                      </a:lnTo>
                      <a:lnTo>
                        <a:pt x="90188" y="80167"/>
                      </a:lnTo>
                    </a:path>
                  </a:pathLst>
                </a:cu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Text Box 1626638327">
                  <a:extLst>
                    <a:ext uri="{FF2B5EF4-FFF2-40B4-BE49-F238E27FC236}">
                      <a16:creationId xmlns:a16="http://schemas.microsoft.com/office/drawing/2014/main" id="{4A5DC646-995F-44A6-87C3-AC7B98DBE79F}"/>
                    </a:ext>
                  </a:extLst>
                </p:cNvPr>
                <p:cNvSpPr txBox="1"/>
                <p:nvPr/>
              </p:nvSpPr>
              <p:spPr>
                <a:xfrm>
                  <a:off x="469973" y="81697"/>
                  <a:ext cx="421005" cy="71790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3600" b="1" kern="100" dirty="0">
                      <a:ln w="11113" cap="flat" cmpd="sng" algn="ctr">
                        <a:solidFill>
                          <a:srgbClr val="ED7D31"/>
                        </a:solidFill>
                        <a:prstDash val="solid"/>
                        <a:round/>
                      </a:ln>
                      <a:solidFill>
                        <a:srgbClr val="F7CAAC"/>
                      </a:solidFill>
                      <a:effectLst/>
                      <a:latin typeface="Calibri" panose="020F0502020204030204" pitchFamily="34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1</a:t>
                  </a:r>
                  <a:endParaRPr lang="en-US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4" name="Text Box 613448182">
                  <a:extLst>
                    <a:ext uri="{FF2B5EF4-FFF2-40B4-BE49-F238E27FC236}">
                      <a16:creationId xmlns:a16="http://schemas.microsoft.com/office/drawing/2014/main" id="{F1B4672F-7FC1-41D7-89B4-32A55DF2BB5A}"/>
                    </a:ext>
                  </a:extLst>
                </p:cNvPr>
                <p:cNvSpPr txBox="1"/>
                <p:nvPr/>
              </p:nvSpPr>
              <p:spPr>
                <a:xfrm>
                  <a:off x="1297359" y="583996"/>
                  <a:ext cx="421005" cy="71755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3600" b="1" kern="100" dirty="0">
                      <a:ln w="11113" cap="flat" cmpd="sng" algn="ctr">
                        <a:solidFill>
                          <a:srgbClr val="ED7D31"/>
                        </a:solidFill>
                        <a:prstDash val="solid"/>
                        <a:round/>
                      </a:ln>
                      <a:solidFill>
                        <a:srgbClr val="F7CAAC"/>
                      </a:solidFill>
                      <a:effectLst/>
                      <a:latin typeface="Calibri" panose="020F0502020204030204" pitchFamily="34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2</a:t>
                  </a:r>
                  <a:endParaRPr lang="en-US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5" name="Text Box 696873245">
                  <a:extLst>
                    <a:ext uri="{FF2B5EF4-FFF2-40B4-BE49-F238E27FC236}">
                      <a16:creationId xmlns:a16="http://schemas.microsoft.com/office/drawing/2014/main" id="{6E29B9F5-AE14-4B38-919E-D2A0CAEC45F0}"/>
                    </a:ext>
                  </a:extLst>
                </p:cNvPr>
                <p:cNvSpPr txBox="1"/>
                <p:nvPr/>
              </p:nvSpPr>
              <p:spPr>
                <a:xfrm>
                  <a:off x="2098698" y="1106561"/>
                  <a:ext cx="421005" cy="71755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3600" b="1" kern="100" dirty="0">
                      <a:ln w="11113" cap="flat" cmpd="sng" algn="ctr">
                        <a:solidFill>
                          <a:srgbClr val="ED7D31"/>
                        </a:solidFill>
                        <a:prstDash val="solid"/>
                        <a:round/>
                      </a:ln>
                      <a:solidFill>
                        <a:srgbClr val="F7CAAC"/>
                      </a:solidFill>
                      <a:effectLst/>
                      <a:latin typeface="Calibri" panose="020F0502020204030204" pitchFamily="34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3</a:t>
                  </a:r>
                  <a:endParaRPr lang="en-US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6" name="Text Box 681246546">
                  <a:extLst>
                    <a:ext uri="{FF2B5EF4-FFF2-40B4-BE49-F238E27FC236}">
                      <a16:creationId xmlns:a16="http://schemas.microsoft.com/office/drawing/2014/main" id="{CF3A7700-DAA6-4714-9C37-40AD13FDBCF8}"/>
                    </a:ext>
                  </a:extLst>
                </p:cNvPr>
                <p:cNvSpPr txBox="1"/>
                <p:nvPr/>
              </p:nvSpPr>
              <p:spPr>
                <a:xfrm>
                  <a:off x="1862672" y="513400"/>
                  <a:ext cx="299720" cy="33401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1200" i="1" kern="10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D</a:t>
                  </a:r>
                  <a:endParaRPr lang="en-US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27" name="Group 126">
                  <a:extLst>
                    <a:ext uri="{FF2B5EF4-FFF2-40B4-BE49-F238E27FC236}">
                      <a16:creationId xmlns:a16="http://schemas.microsoft.com/office/drawing/2014/main" id="{E0D2773F-D0D8-4C2C-A94D-AED15A6F1950}"/>
                    </a:ext>
                  </a:extLst>
                </p:cNvPr>
                <p:cNvGrpSpPr/>
                <p:nvPr/>
              </p:nvGrpSpPr>
              <p:grpSpPr>
                <a:xfrm rot="5400000">
                  <a:off x="1462082" y="666690"/>
                  <a:ext cx="86360" cy="29541"/>
                  <a:chOff x="-25400" y="25400"/>
                  <a:chExt cx="72000" cy="29541"/>
                </a:xfrm>
              </p:grpSpPr>
              <p:cxnSp>
                <p:nvCxnSpPr>
                  <p:cNvPr id="133" name="Straight Connector 132">
                    <a:extLst>
                      <a:ext uri="{FF2B5EF4-FFF2-40B4-BE49-F238E27FC236}">
                        <a16:creationId xmlns:a16="http://schemas.microsoft.com/office/drawing/2014/main" id="{8C78E1FE-B2AE-4C57-A3F3-48BDCA924C8A}"/>
                      </a:ext>
                    </a:extLst>
                  </p:cNvPr>
                  <p:cNvCxnSpPr/>
                  <p:nvPr/>
                </p:nvCxnSpPr>
                <p:spPr>
                  <a:xfrm>
                    <a:off x="-25400" y="25400"/>
                    <a:ext cx="72000" cy="0"/>
                  </a:xfrm>
                  <a:prstGeom prst="line">
                    <a:avLst/>
                  </a:prstGeom>
                  <a:ln w="952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Straight Connector 133">
                    <a:extLst>
                      <a:ext uri="{FF2B5EF4-FFF2-40B4-BE49-F238E27FC236}">
                        <a16:creationId xmlns:a16="http://schemas.microsoft.com/office/drawing/2014/main" id="{F45FFE69-139B-4395-8AB1-6ADCCEC1EF19}"/>
                      </a:ext>
                    </a:extLst>
                  </p:cNvPr>
                  <p:cNvCxnSpPr/>
                  <p:nvPr/>
                </p:nvCxnSpPr>
                <p:spPr>
                  <a:xfrm>
                    <a:off x="-25400" y="54941"/>
                    <a:ext cx="72000" cy="0"/>
                  </a:xfrm>
                  <a:prstGeom prst="line">
                    <a:avLst/>
                  </a:prstGeom>
                  <a:ln w="952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8" name="Group 127">
                  <a:extLst>
                    <a:ext uri="{FF2B5EF4-FFF2-40B4-BE49-F238E27FC236}">
                      <a16:creationId xmlns:a16="http://schemas.microsoft.com/office/drawing/2014/main" id="{C98349AE-B08C-4453-84AF-4B6688DA2C36}"/>
                    </a:ext>
                  </a:extLst>
                </p:cNvPr>
                <p:cNvGrpSpPr/>
                <p:nvPr/>
              </p:nvGrpSpPr>
              <p:grpSpPr>
                <a:xfrm rot="5400000">
                  <a:off x="2274302" y="1179136"/>
                  <a:ext cx="86360" cy="29541"/>
                  <a:chOff x="-25400" y="25400"/>
                  <a:chExt cx="72000" cy="29541"/>
                </a:xfrm>
              </p:grpSpPr>
              <p:cxnSp>
                <p:nvCxnSpPr>
                  <p:cNvPr id="131" name="Straight Connector 130">
                    <a:extLst>
                      <a:ext uri="{FF2B5EF4-FFF2-40B4-BE49-F238E27FC236}">
                        <a16:creationId xmlns:a16="http://schemas.microsoft.com/office/drawing/2014/main" id="{E1A92C56-D620-41A7-BEF2-848CC7F76C44}"/>
                      </a:ext>
                    </a:extLst>
                  </p:cNvPr>
                  <p:cNvCxnSpPr/>
                  <p:nvPr/>
                </p:nvCxnSpPr>
                <p:spPr>
                  <a:xfrm>
                    <a:off x="-25400" y="25400"/>
                    <a:ext cx="72000" cy="0"/>
                  </a:xfrm>
                  <a:prstGeom prst="line">
                    <a:avLst/>
                  </a:prstGeom>
                  <a:ln w="952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Straight Connector 131">
                    <a:extLst>
                      <a:ext uri="{FF2B5EF4-FFF2-40B4-BE49-F238E27FC236}">
                        <a16:creationId xmlns:a16="http://schemas.microsoft.com/office/drawing/2014/main" id="{136F77A4-CF74-4955-A980-5E1FF069619D}"/>
                      </a:ext>
                    </a:extLst>
                  </p:cNvPr>
                  <p:cNvCxnSpPr/>
                  <p:nvPr/>
                </p:nvCxnSpPr>
                <p:spPr>
                  <a:xfrm>
                    <a:off x="-25400" y="54941"/>
                    <a:ext cx="72000" cy="0"/>
                  </a:xfrm>
                  <a:prstGeom prst="line">
                    <a:avLst/>
                  </a:prstGeom>
                  <a:ln w="952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9" name="Text Box 708758890">
                  <a:extLst>
                    <a:ext uri="{FF2B5EF4-FFF2-40B4-BE49-F238E27FC236}">
                      <a16:creationId xmlns:a16="http://schemas.microsoft.com/office/drawing/2014/main" id="{04472EDD-55E8-4E68-A397-F4CD85987337}"/>
                    </a:ext>
                  </a:extLst>
                </p:cNvPr>
                <p:cNvSpPr txBox="1"/>
                <p:nvPr/>
              </p:nvSpPr>
              <p:spPr>
                <a:xfrm>
                  <a:off x="36000" y="1546723"/>
                  <a:ext cx="299720" cy="33401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1200" i="1" kern="10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H</a:t>
                  </a:r>
                  <a:endParaRPr lang="en-US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1B533A4C-404A-4B27-9BD6-3CDD9F4BF5BA}"/>
                    </a:ext>
                  </a:extLst>
                </p:cNvPr>
                <p:cNvSpPr/>
                <p:nvPr/>
              </p:nvSpPr>
              <p:spPr>
                <a:xfrm>
                  <a:off x="288266" y="166237"/>
                  <a:ext cx="2428920" cy="1549514"/>
                </a:xfrm>
                <a:custGeom>
                  <a:avLst/>
                  <a:gdLst>
                    <a:gd name="connsiteX0" fmla="*/ 0 w 1934307"/>
                    <a:gd name="connsiteY0" fmla="*/ 0 h 1549514"/>
                    <a:gd name="connsiteX1" fmla="*/ 643390 w 1934307"/>
                    <a:gd name="connsiteY1" fmla="*/ 0 h 1549514"/>
                    <a:gd name="connsiteX2" fmla="*/ 643390 w 1934307"/>
                    <a:gd name="connsiteY2" fmla="*/ 515125 h 1549514"/>
                    <a:gd name="connsiteX3" fmla="*/ 1290917 w 1934307"/>
                    <a:gd name="connsiteY3" fmla="*/ 515125 h 1549514"/>
                    <a:gd name="connsiteX4" fmla="*/ 1290917 w 1934307"/>
                    <a:gd name="connsiteY4" fmla="*/ 1028182 h 1549514"/>
                    <a:gd name="connsiteX5" fmla="*/ 1934307 w 1934307"/>
                    <a:gd name="connsiteY5" fmla="*/ 1028182 h 1549514"/>
                    <a:gd name="connsiteX6" fmla="*/ 1934307 w 1934307"/>
                    <a:gd name="connsiteY6" fmla="*/ 1549514 h 15495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34307" h="1549514">
                      <a:moveTo>
                        <a:pt x="0" y="0"/>
                      </a:moveTo>
                      <a:lnTo>
                        <a:pt x="643390" y="0"/>
                      </a:lnTo>
                      <a:lnTo>
                        <a:pt x="643390" y="515125"/>
                      </a:lnTo>
                      <a:lnTo>
                        <a:pt x="1290917" y="515125"/>
                      </a:lnTo>
                      <a:lnTo>
                        <a:pt x="1290917" y="1028182"/>
                      </a:lnTo>
                      <a:lnTo>
                        <a:pt x="1934307" y="1028182"/>
                      </a:lnTo>
                      <a:lnTo>
                        <a:pt x="1934307" y="1549514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E9A49FD0-CC22-4CB3-9250-2E5952B3BC2E}"/>
                  </a:ext>
                </a:extLst>
              </p:cNvPr>
              <p:cNvSpPr/>
              <p:nvPr/>
            </p:nvSpPr>
            <p:spPr>
              <a:xfrm rot="16200000">
                <a:off x="297858" y="167645"/>
                <a:ext cx="108585" cy="107950"/>
              </a:xfrm>
              <a:custGeom>
                <a:avLst/>
                <a:gdLst>
                  <a:gd name="connsiteX0" fmla="*/ 0 w 90188"/>
                  <a:gd name="connsiteY0" fmla="*/ 0 h 80167"/>
                  <a:gd name="connsiteX1" fmla="*/ 0 w 90188"/>
                  <a:gd name="connsiteY1" fmla="*/ 80167 h 80167"/>
                  <a:gd name="connsiteX2" fmla="*/ 90188 w 90188"/>
                  <a:gd name="connsiteY2" fmla="*/ 80167 h 80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188" h="80167">
                    <a:moveTo>
                      <a:pt x="0" y="0"/>
                    </a:moveTo>
                    <a:lnTo>
                      <a:pt x="0" y="80167"/>
                    </a:lnTo>
                    <a:lnTo>
                      <a:pt x="90188" y="80167"/>
                    </a:lnTo>
                  </a:path>
                </a:pathLst>
              </a:cu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28054193-7A52-4B8B-A4E1-C931858D0A55}"/>
                  </a:ext>
                </a:extLst>
              </p:cNvPr>
              <p:cNvSpPr/>
              <p:nvPr/>
            </p:nvSpPr>
            <p:spPr>
              <a:xfrm rot="10800000">
                <a:off x="297797" y="1598276"/>
                <a:ext cx="108585" cy="107950"/>
              </a:xfrm>
              <a:custGeom>
                <a:avLst/>
                <a:gdLst>
                  <a:gd name="connsiteX0" fmla="*/ 0 w 90188"/>
                  <a:gd name="connsiteY0" fmla="*/ 0 h 80167"/>
                  <a:gd name="connsiteX1" fmla="*/ 0 w 90188"/>
                  <a:gd name="connsiteY1" fmla="*/ 80167 h 80167"/>
                  <a:gd name="connsiteX2" fmla="*/ 90188 w 90188"/>
                  <a:gd name="connsiteY2" fmla="*/ 80167 h 80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188" h="80167">
                    <a:moveTo>
                      <a:pt x="0" y="0"/>
                    </a:moveTo>
                    <a:lnTo>
                      <a:pt x="0" y="80167"/>
                    </a:lnTo>
                    <a:lnTo>
                      <a:pt x="90188" y="80167"/>
                    </a:lnTo>
                  </a:path>
                </a:pathLst>
              </a:cu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40" name="文本框 31">
            <a:extLst>
              <a:ext uri="{FF2B5EF4-FFF2-40B4-BE49-F238E27FC236}">
                <a16:creationId xmlns:a16="http://schemas.microsoft.com/office/drawing/2014/main" id="{83260256-E7B6-4AA0-A0E8-0476AB59B676}"/>
              </a:ext>
            </a:extLst>
          </p:cNvPr>
          <p:cNvSpPr txBox="1"/>
          <p:nvPr/>
        </p:nvSpPr>
        <p:spPr>
          <a:xfrm>
            <a:off x="1675643" y="2159837"/>
            <a:ext cx="2983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	AH </a:t>
            </a:r>
            <a:r>
              <a:rPr lang="en-US" altLang="zh-CN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=</a:t>
            </a:r>
            <a:r>
              <a:rPr lang="en-US" altLang="zh-CN" sz="24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32</a:t>
            </a:r>
            <a:r>
              <a:rPr lang="en-US" altLang="zh-CN" sz="24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cm</a:t>
            </a:r>
            <a:r>
              <a:rPr lang="en-US" altLang="zh-CN" sz="24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× 3</a:t>
            </a:r>
            <a:br>
              <a:rPr lang="en-US" altLang="zh-CN" sz="24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</a:br>
            <a:r>
              <a:rPr lang="en-US" altLang="zh-CN" sz="24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		</a:t>
            </a:r>
            <a:r>
              <a:rPr lang="en-US" altLang="zh-CN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=</a:t>
            </a:r>
            <a:r>
              <a:rPr lang="en-US" altLang="zh-CN" sz="24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96</a:t>
            </a:r>
            <a:r>
              <a:rPr lang="en-US" altLang="zh-CN" sz="2400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cm</a:t>
            </a:r>
            <a:endParaRPr lang="zh-CN" altLang="en-US" sz="2400" spc="-15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1" name="文本框 31">
            <a:extLst>
              <a:ext uri="{FF2B5EF4-FFF2-40B4-BE49-F238E27FC236}">
                <a16:creationId xmlns:a16="http://schemas.microsoft.com/office/drawing/2014/main" id="{860C6732-7F69-4565-A3BF-F63C2DCB8392}"/>
              </a:ext>
            </a:extLst>
          </p:cNvPr>
          <p:cNvSpPr txBox="1"/>
          <p:nvPr/>
        </p:nvSpPr>
        <p:spPr>
          <a:xfrm>
            <a:off x="2104437" y="3644868"/>
            <a:ext cx="4943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他作了什么主要的假设？</a:t>
            </a:r>
            <a:endParaRPr lang="en-US" altLang="zh-CN" sz="2400" b="1" spc="-1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+mn-ea"/>
                <a:sym typeface="+mn-lt"/>
              </a:rPr>
              <a:t>这个假设合理吗？</a:t>
            </a:r>
            <a:endParaRPr lang="en-US" altLang="zh-CN" sz="2400" spc="-15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42" name="组合 947">
            <a:extLst>
              <a:ext uri="{FF2B5EF4-FFF2-40B4-BE49-F238E27FC236}">
                <a16:creationId xmlns:a16="http://schemas.microsoft.com/office/drawing/2014/main" id="{9B0A40CA-8AFA-42DA-8C53-AD082C3C9A9A}"/>
              </a:ext>
            </a:extLst>
          </p:cNvPr>
          <p:cNvGrpSpPr/>
          <p:nvPr/>
        </p:nvGrpSpPr>
        <p:grpSpPr>
          <a:xfrm>
            <a:off x="1711867" y="3642063"/>
            <a:ext cx="365468" cy="356840"/>
            <a:chOff x="6208713" y="1243013"/>
            <a:chExt cx="706438" cy="620713"/>
          </a:xfrm>
          <a:solidFill>
            <a:schemeClr val="tx1"/>
          </a:solidFill>
        </p:grpSpPr>
        <p:sp>
          <p:nvSpPr>
            <p:cNvPr id="43" name="Freeform 804">
              <a:extLst>
                <a:ext uri="{FF2B5EF4-FFF2-40B4-BE49-F238E27FC236}">
                  <a16:creationId xmlns:a16="http://schemas.microsoft.com/office/drawing/2014/main" id="{C09D599C-9F32-4AF1-8E6F-6212590039E4}"/>
                </a:ext>
              </a:extLst>
            </p:cNvPr>
            <p:cNvSpPr/>
            <p:nvPr/>
          </p:nvSpPr>
          <p:spPr bwMode="auto">
            <a:xfrm>
              <a:off x="6270626" y="1622425"/>
              <a:ext cx="26988" cy="68263"/>
            </a:xfrm>
            <a:custGeom>
              <a:avLst/>
              <a:gdLst/>
              <a:ahLst/>
              <a:cxnLst>
                <a:cxn ang="0">
                  <a:pos x="51" y="5"/>
                </a:cxn>
                <a:cxn ang="0">
                  <a:pos x="51" y="5"/>
                </a:cxn>
                <a:cxn ang="0">
                  <a:pos x="50" y="3"/>
                </a:cxn>
                <a:cxn ang="0">
                  <a:pos x="49" y="1"/>
                </a:cxn>
                <a:cxn ang="0">
                  <a:pos x="48" y="1"/>
                </a:cxn>
                <a:cxn ang="0">
                  <a:pos x="46" y="0"/>
                </a:cxn>
                <a:cxn ang="0">
                  <a:pos x="44" y="1"/>
                </a:cxn>
                <a:cxn ang="0">
                  <a:pos x="43" y="1"/>
                </a:cxn>
                <a:cxn ang="0">
                  <a:pos x="42" y="3"/>
                </a:cxn>
                <a:cxn ang="0">
                  <a:pos x="41" y="5"/>
                </a:cxn>
                <a:cxn ang="0">
                  <a:pos x="41" y="5"/>
                </a:cxn>
                <a:cxn ang="0">
                  <a:pos x="40" y="14"/>
                </a:cxn>
                <a:cxn ang="0">
                  <a:pos x="37" y="25"/>
                </a:cxn>
                <a:cxn ang="0">
                  <a:pos x="34" y="35"/>
                </a:cxn>
                <a:cxn ang="0">
                  <a:pos x="30" y="44"/>
                </a:cxn>
                <a:cxn ang="0">
                  <a:pos x="21" y="64"/>
                </a:cxn>
                <a:cxn ang="0">
                  <a:pos x="13" y="82"/>
                </a:cxn>
                <a:cxn ang="0">
                  <a:pos x="13" y="82"/>
                </a:cxn>
                <a:cxn ang="0">
                  <a:pos x="9" y="92"/>
                </a:cxn>
                <a:cxn ang="0">
                  <a:pos x="3" y="105"/>
                </a:cxn>
                <a:cxn ang="0">
                  <a:pos x="1" y="112"/>
                </a:cxn>
                <a:cxn ang="0">
                  <a:pos x="0" y="119"/>
                </a:cxn>
                <a:cxn ang="0">
                  <a:pos x="1" y="124"/>
                </a:cxn>
                <a:cxn ang="0">
                  <a:pos x="2" y="126"/>
                </a:cxn>
                <a:cxn ang="0">
                  <a:pos x="4" y="128"/>
                </a:cxn>
                <a:cxn ang="0">
                  <a:pos x="4" y="128"/>
                </a:cxn>
                <a:cxn ang="0">
                  <a:pos x="6" y="129"/>
                </a:cxn>
                <a:cxn ang="0">
                  <a:pos x="9" y="129"/>
                </a:cxn>
                <a:cxn ang="0">
                  <a:pos x="12" y="128"/>
                </a:cxn>
                <a:cxn ang="0">
                  <a:pos x="13" y="126"/>
                </a:cxn>
                <a:cxn ang="0">
                  <a:pos x="13" y="125"/>
                </a:cxn>
                <a:cxn ang="0">
                  <a:pos x="13" y="123"/>
                </a:cxn>
                <a:cxn ang="0">
                  <a:pos x="11" y="122"/>
                </a:cxn>
                <a:cxn ang="0">
                  <a:pos x="11" y="122"/>
                </a:cxn>
                <a:cxn ang="0">
                  <a:pos x="11" y="120"/>
                </a:cxn>
                <a:cxn ang="0">
                  <a:pos x="10" y="117"/>
                </a:cxn>
                <a:cxn ang="0">
                  <a:pos x="11" y="109"/>
                </a:cxn>
                <a:cxn ang="0">
                  <a:pos x="14" y="100"/>
                </a:cxn>
                <a:cxn ang="0">
                  <a:pos x="19" y="90"/>
                </a:cxn>
                <a:cxn ang="0">
                  <a:pos x="27" y="69"/>
                </a:cxn>
                <a:cxn ang="0">
                  <a:pos x="33" y="58"/>
                </a:cxn>
                <a:cxn ang="0">
                  <a:pos x="33" y="58"/>
                </a:cxn>
                <a:cxn ang="0">
                  <a:pos x="43" y="36"/>
                </a:cxn>
                <a:cxn ang="0">
                  <a:pos x="46" y="26"/>
                </a:cxn>
                <a:cxn ang="0">
                  <a:pos x="49" y="14"/>
                </a:cxn>
                <a:cxn ang="0">
                  <a:pos x="49" y="14"/>
                </a:cxn>
                <a:cxn ang="0">
                  <a:pos x="50" y="13"/>
                </a:cxn>
                <a:cxn ang="0">
                  <a:pos x="51" y="11"/>
                </a:cxn>
                <a:cxn ang="0">
                  <a:pos x="51" y="5"/>
                </a:cxn>
              </a:cxnLst>
              <a:rect l="0" t="0" r="r" b="b"/>
              <a:pathLst>
                <a:path w="51" h="129">
                  <a:moveTo>
                    <a:pt x="51" y="5"/>
                  </a:moveTo>
                  <a:lnTo>
                    <a:pt x="51" y="5"/>
                  </a:lnTo>
                  <a:lnTo>
                    <a:pt x="50" y="3"/>
                  </a:lnTo>
                  <a:lnTo>
                    <a:pt x="49" y="1"/>
                  </a:lnTo>
                  <a:lnTo>
                    <a:pt x="48" y="1"/>
                  </a:lnTo>
                  <a:lnTo>
                    <a:pt x="46" y="0"/>
                  </a:lnTo>
                  <a:lnTo>
                    <a:pt x="44" y="1"/>
                  </a:lnTo>
                  <a:lnTo>
                    <a:pt x="43" y="1"/>
                  </a:lnTo>
                  <a:lnTo>
                    <a:pt x="42" y="3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0" y="14"/>
                  </a:lnTo>
                  <a:lnTo>
                    <a:pt x="37" y="25"/>
                  </a:lnTo>
                  <a:lnTo>
                    <a:pt x="34" y="35"/>
                  </a:lnTo>
                  <a:lnTo>
                    <a:pt x="30" y="44"/>
                  </a:lnTo>
                  <a:lnTo>
                    <a:pt x="21" y="64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9" y="92"/>
                  </a:lnTo>
                  <a:lnTo>
                    <a:pt x="3" y="105"/>
                  </a:lnTo>
                  <a:lnTo>
                    <a:pt x="1" y="112"/>
                  </a:lnTo>
                  <a:lnTo>
                    <a:pt x="0" y="119"/>
                  </a:lnTo>
                  <a:lnTo>
                    <a:pt x="1" y="124"/>
                  </a:lnTo>
                  <a:lnTo>
                    <a:pt x="2" y="126"/>
                  </a:lnTo>
                  <a:lnTo>
                    <a:pt x="4" y="128"/>
                  </a:lnTo>
                  <a:lnTo>
                    <a:pt x="4" y="128"/>
                  </a:lnTo>
                  <a:lnTo>
                    <a:pt x="6" y="129"/>
                  </a:lnTo>
                  <a:lnTo>
                    <a:pt x="9" y="129"/>
                  </a:lnTo>
                  <a:lnTo>
                    <a:pt x="12" y="128"/>
                  </a:lnTo>
                  <a:lnTo>
                    <a:pt x="13" y="126"/>
                  </a:lnTo>
                  <a:lnTo>
                    <a:pt x="13" y="125"/>
                  </a:lnTo>
                  <a:lnTo>
                    <a:pt x="13" y="123"/>
                  </a:lnTo>
                  <a:lnTo>
                    <a:pt x="11" y="122"/>
                  </a:lnTo>
                  <a:lnTo>
                    <a:pt x="11" y="122"/>
                  </a:lnTo>
                  <a:lnTo>
                    <a:pt x="11" y="120"/>
                  </a:lnTo>
                  <a:lnTo>
                    <a:pt x="10" y="117"/>
                  </a:lnTo>
                  <a:lnTo>
                    <a:pt x="11" y="109"/>
                  </a:lnTo>
                  <a:lnTo>
                    <a:pt x="14" y="100"/>
                  </a:lnTo>
                  <a:lnTo>
                    <a:pt x="19" y="90"/>
                  </a:lnTo>
                  <a:lnTo>
                    <a:pt x="27" y="69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43" y="36"/>
                  </a:lnTo>
                  <a:lnTo>
                    <a:pt x="46" y="26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50" y="13"/>
                  </a:lnTo>
                  <a:lnTo>
                    <a:pt x="51" y="11"/>
                  </a:lnTo>
                  <a:lnTo>
                    <a:pt x="5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" name="Freeform 805">
              <a:extLst>
                <a:ext uri="{FF2B5EF4-FFF2-40B4-BE49-F238E27FC236}">
                  <a16:creationId xmlns:a16="http://schemas.microsoft.com/office/drawing/2014/main" id="{48F45BFB-9D49-4823-934E-0E14A455F54A}"/>
                </a:ext>
              </a:extLst>
            </p:cNvPr>
            <p:cNvSpPr/>
            <p:nvPr/>
          </p:nvSpPr>
          <p:spPr bwMode="auto">
            <a:xfrm>
              <a:off x="6315076" y="1671638"/>
              <a:ext cx="15875" cy="41275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20" y="3"/>
                </a:cxn>
                <a:cxn ang="0">
                  <a:pos x="7" y="38"/>
                </a:cxn>
                <a:cxn ang="0">
                  <a:pos x="2" y="56"/>
                </a:cxn>
                <a:cxn ang="0">
                  <a:pos x="1" y="65"/>
                </a:cxn>
                <a:cxn ang="0">
                  <a:pos x="0" y="74"/>
                </a:cxn>
                <a:cxn ang="0">
                  <a:pos x="0" y="74"/>
                </a:cxn>
                <a:cxn ang="0">
                  <a:pos x="1" y="76"/>
                </a:cxn>
                <a:cxn ang="0">
                  <a:pos x="2" y="77"/>
                </a:cxn>
                <a:cxn ang="0">
                  <a:pos x="3" y="78"/>
                </a:cxn>
                <a:cxn ang="0">
                  <a:pos x="5" y="78"/>
                </a:cxn>
                <a:cxn ang="0">
                  <a:pos x="6" y="78"/>
                </a:cxn>
                <a:cxn ang="0">
                  <a:pos x="8" y="77"/>
                </a:cxn>
                <a:cxn ang="0">
                  <a:pos x="9" y="76"/>
                </a:cxn>
                <a:cxn ang="0">
                  <a:pos x="9" y="74"/>
                </a:cxn>
                <a:cxn ang="0">
                  <a:pos x="9" y="74"/>
                </a:cxn>
                <a:cxn ang="0">
                  <a:pos x="10" y="65"/>
                </a:cxn>
                <a:cxn ang="0">
                  <a:pos x="11" y="57"/>
                </a:cxn>
                <a:cxn ang="0">
                  <a:pos x="16" y="39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1"/>
                </a:cxn>
                <a:cxn ang="0">
                  <a:pos x="21" y="2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29" h="78">
                  <a:moveTo>
                    <a:pt x="20" y="3"/>
                  </a:moveTo>
                  <a:lnTo>
                    <a:pt x="20" y="3"/>
                  </a:lnTo>
                  <a:lnTo>
                    <a:pt x="7" y="38"/>
                  </a:lnTo>
                  <a:lnTo>
                    <a:pt x="2" y="56"/>
                  </a:lnTo>
                  <a:lnTo>
                    <a:pt x="1" y="65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1" y="76"/>
                  </a:lnTo>
                  <a:lnTo>
                    <a:pt x="2" y="77"/>
                  </a:lnTo>
                  <a:lnTo>
                    <a:pt x="3" y="78"/>
                  </a:lnTo>
                  <a:lnTo>
                    <a:pt x="5" y="78"/>
                  </a:lnTo>
                  <a:lnTo>
                    <a:pt x="6" y="78"/>
                  </a:lnTo>
                  <a:lnTo>
                    <a:pt x="8" y="77"/>
                  </a:lnTo>
                  <a:lnTo>
                    <a:pt x="9" y="76"/>
                  </a:lnTo>
                  <a:lnTo>
                    <a:pt x="9" y="74"/>
                  </a:lnTo>
                  <a:lnTo>
                    <a:pt x="9" y="74"/>
                  </a:lnTo>
                  <a:lnTo>
                    <a:pt x="10" y="65"/>
                  </a:lnTo>
                  <a:lnTo>
                    <a:pt x="11" y="57"/>
                  </a:lnTo>
                  <a:lnTo>
                    <a:pt x="16" y="39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1"/>
                  </a:lnTo>
                  <a:lnTo>
                    <a:pt x="21" y="2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" name="Freeform 806">
              <a:extLst>
                <a:ext uri="{FF2B5EF4-FFF2-40B4-BE49-F238E27FC236}">
                  <a16:creationId xmlns:a16="http://schemas.microsoft.com/office/drawing/2014/main" id="{9BA9297A-50E8-49DA-A867-C591E198AC37}"/>
                </a:ext>
              </a:extLst>
            </p:cNvPr>
            <p:cNvSpPr/>
            <p:nvPr/>
          </p:nvSpPr>
          <p:spPr bwMode="auto">
            <a:xfrm>
              <a:off x="6359526" y="1677988"/>
              <a:ext cx="20638" cy="69850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32" y="4"/>
                </a:cxn>
                <a:cxn ang="0">
                  <a:pos x="20" y="33"/>
                </a:cxn>
                <a:cxn ang="0">
                  <a:pos x="11" y="63"/>
                </a:cxn>
                <a:cxn ang="0">
                  <a:pos x="6" y="79"/>
                </a:cxn>
                <a:cxn ang="0">
                  <a:pos x="3" y="94"/>
                </a:cxn>
                <a:cxn ang="0">
                  <a:pos x="1" y="110"/>
                </a:cxn>
                <a:cxn ang="0">
                  <a:pos x="0" y="125"/>
                </a:cxn>
                <a:cxn ang="0">
                  <a:pos x="0" y="125"/>
                </a:cxn>
                <a:cxn ang="0">
                  <a:pos x="0" y="127"/>
                </a:cxn>
                <a:cxn ang="0">
                  <a:pos x="1" y="128"/>
                </a:cxn>
                <a:cxn ang="0">
                  <a:pos x="3" y="129"/>
                </a:cxn>
                <a:cxn ang="0">
                  <a:pos x="4" y="130"/>
                </a:cxn>
                <a:cxn ang="0">
                  <a:pos x="6" y="129"/>
                </a:cxn>
                <a:cxn ang="0">
                  <a:pos x="7" y="128"/>
                </a:cxn>
                <a:cxn ang="0">
                  <a:pos x="9" y="127"/>
                </a:cxn>
                <a:cxn ang="0">
                  <a:pos x="9" y="125"/>
                </a:cxn>
                <a:cxn ang="0">
                  <a:pos x="9" y="125"/>
                </a:cxn>
                <a:cxn ang="0">
                  <a:pos x="10" y="110"/>
                </a:cxn>
                <a:cxn ang="0">
                  <a:pos x="12" y="94"/>
                </a:cxn>
                <a:cxn ang="0">
                  <a:pos x="16" y="80"/>
                </a:cxn>
                <a:cxn ang="0">
                  <a:pos x="20" y="64"/>
                </a:cxn>
                <a:cxn ang="0">
                  <a:pos x="30" y="35"/>
                </a:cxn>
                <a:cxn ang="0">
                  <a:pos x="40" y="6"/>
                </a:cxn>
                <a:cxn ang="0">
                  <a:pos x="40" y="6"/>
                </a:cxn>
                <a:cxn ang="0">
                  <a:pos x="41" y="4"/>
                </a:cxn>
                <a:cxn ang="0">
                  <a:pos x="40" y="2"/>
                </a:cxn>
                <a:cxn ang="0">
                  <a:pos x="39" y="1"/>
                </a:cxn>
                <a:cxn ang="0">
                  <a:pos x="37" y="1"/>
                </a:cxn>
                <a:cxn ang="0">
                  <a:pos x="36" y="0"/>
                </a:cxn>
                <a:cxn ang="0">
                  <a:pos x="34" y="1"/>
                </a:cxn>
                <a:cxn ang="0">
                  <a:pos x="33" y="2"/>
                </a:cxn>
                <a:cxn ang="0">
                  <a:pos x="32" y="4"/>
                </a:cxn>
                <a:cxn ang="0">
                  <a:pos x="32" y="4"/>
                </a:cxn>
              </a:cxnLst>
              <a:rect l="0" t="0" r="r" b="b"/>
              <a:pathLst>
                <a:path w="41" h="130">
                  <a:moveTo>
                    <a:pt x="32" y="4"/>
                  </a:moveTo>
                  <a:lnTo>
                    <a:pt x="32" y="4"/>
                  </a:lnTo>
                  <a:lnTo>
                    <a:pt x="20" y="33"/>
                  </a:lnTo>
                  <a:lnTo>
                    <a:pt x="11" y="63"/>
                  </a:lnTo>
                  <a:lnTo>
                    <a:pt x="6" y="79"/>
                  </a:lnTo>
                  <a:lnTo>
                    <a:pt x="3" y="94"/>
                  </a:lnTo>
                  <a:lnTo>
                    <a:pt x="1" y="11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0" y="127"/>
                  </a:lnTo>
                  <a:lnTo>
                    <a:pt x="1" y="128"/>
                  </a:lnTo>
                  <a:lnTo>
                    <a:pt x="3" y="129"/>
                  </a:lnTo>
                  <a:lnTo>
                    <a:pt x="4" y="130"/>
                  </a:lnTo>
                  <a:lnTo>
                    <a:pt x="6" y="129"/>
                  </a:lnTo>
                  <a:lnTo>
                    <a:pt x="7" y="128"/>
                  </a:lnTo>
                  <a:lnTo>
                    <a:pt x="9" y="127"/>
                  </a:lnTo>
                  <a:lnTo>
                    <a:pt x="9" y="125"/>
                  </a:lnTo>
                  <a:lnTo>
                    <a:pt x="9" y="125"/>
                  </a:lnTo>
                  <a:lnTo>
                    <a:pt x="10" y="110"/>
                  </a:lnTo>
                  <a:lnTo>
                    <a:pt x="12" y="94"/>
                  </a:lnTo>
                  <a:lnTo>
                    <a:pt x="16" y="80"/>
                  </a:lnTo>
                  <a:lnTo>
                    <a:pt x="20" y="64"/>
                  </a:lnTo>
                  <a:lnTo>
                    <a:pt x="30" y="35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4"/>
                  </a:lnTo>
                  <a:lnTo>
                    <a:pt x="3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6" name="Freeform 807">
              <a:extLst>
                <a:ext uri="{FF2B5EF4-FFF2-40B4-BE49-F238E27FC236}">
                  <a16:creationId xmlns:a16="http://schemas.microsoft.com/office/drawing/2014/main" id="{FB7ADEAE-A346-448A-80A9-73A79A02EDAB}"/>
                </a:ext>
              </a:extLst>
            </p:cNvPr>
            <p:cNvSpPr/>
            <p:nvPr/>
          </p:nvSpPr>
          <p:spPr bwMode="auto">
            <a:xfrm>
              <a:off x="6392863" y="1708150"/>
              <a:ext cx="20638" cy="55563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32" y="4"/>
                </a:cxn>
                <a:cxn ang="0">
                  <a:pos x="27" y="17"/>
                </a:cxn>
                <a:cxn ang="0">
                  <a:pos x="23" y="28"/>
                </a:cxn>
                <a:cxn ang="0">
                  <a:pos x="13" y="51"/>
                </a:cxn>
                <a:cxn ang="0">
                  <a:pos x="8" y="63"/>
                </a:cxn>
                <a:cxn ang="0">
                  <a:pos x="4" y="74"/>
                </a:cxn>
                <a:cxn ang="0">
                  <a:pos x="1" y="87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3" y="104"/>
                </a:cxn>
                <a:cxn ang="0">
                  <a:pos x="4" y="104"/>
                </a:cxn>
                <a:cxn ang="0">
                  <a:pos x="6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9" y="100"/>
                </a:cxn>
                <a:cxn ang="0">
                  <a:pos x="9" y="100"/>
                </a:cxn>
                <a:cxn ang="0">
                  <a:pos x="10" y="87"/>
                </a:cxn>
                <a:cxn ang="0">
                  <a:pos x="13" y="75"/>
                </a:cxn>
                <a:cxn ang="0">
                  <a:pos x="17" y="64"/>
                </a:cxn>
                <a:cxn ang="0">
                  <a:pos x="22" y="53"/>
                </a:cxn>
                <a:cxn ang="0">
                  <a:pos x="33" y="30"/>
                </a:cxn>
                <a:cxn ang="0">
                  <a:pos x="37" y="19"/>
                </a:cxn>
                <a:cxn ang="0">
                  <a:pos x="41" y="6"/>
                </a:cxn>
                <a:cxn ang="0">
                  <a:pos x="41" y="6"/>
                </a:cxn>
                <a:cxn ang="0">
                  <a:pos x="41" y="4"/>
                </a:cxn>
                <a:cxn ang="0">
                  <a:pos x="40" y="2"/>
                </a:cxn>
                <a:cxn ang="0">
                  <a:pos x="39" y="1"/>
                </a:cxn>
                <a:cxn ang="0">
                  <a:pos x="37" y="1"/>
                </a:cxn>
                <a:cxn ang="0">
                  <a:pos x="35" y="0"/>
                </a:cxn>
                <a:cxn ang="0">
                  <a:pos x="34" y="1"/>
                </a:cxn>
                <a:cxn ang="0">
                  <a:pos x="33" y="2"/>
                </a:cxn>
                <a:cxn ang="0">
                  <a:pos x="32" y="4"/>
                </a:cxn>
                <a:cxn ang="0">
                  <a:pos x="32" y="4"/>
                </a:cxn>
              </a:cxnLst>
              <a:rect l="0" t="0" r="r" b="b"/>
              <a:pathLst>
                <a:path w="41" h="104">
                  <a:moveTo>
                    <a:pt x="32" y="4"/>
                  </a:moveTo>
                  <a:lnTo>
                    <a:pt x="32" y="4"/>
                  </a:lnTo>
                  <a:lnTo>
                    <a:pt x="27" y="17"/>
                  </a:lnTo>
                  <a:lnTo>
                    <a:pt x="23" y="28"/>
                  </a:lnTo>
                  <a:lnTo>
                    <a:pt x="13" y="51"/>
                  </a:lnTo>
                  <a:lnTo>
                    <a:pt x="8" y="63"/>
                  </a:lnTo>
                  <a:lnTo>
                    <a:pt x="4" y="74"/>
                  </a:lnTo>
                  <a:lnTo>
                    <a:pt x="1" y="87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9" y="100"/>
                  </a:lnTo>
                  <a:lnTo>
                    <a:pt x="9" y="100"/>
                  </a:lnTo>
                  <a:lnTo>
                    <a:pt x="10" y="87"/>
                  </a:lnTo>
                  <a:lnTo>
                    <a:pt x="13" y="75"/>
                  </a:lnTo>
                  <a:lnTo>
                    <a:pt x="17" y="64"/>
                  </a:lnTo>
                  <a:lnTo>
                    <a:pt x="22" y="53"/>
                  </a:lnTo>
                  <a:lnTo>
                    <a:pt x="33" y="30"/>
                  </a:lnTo>
                  <a:lnTo>
                    <a:pt x="37" y="19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4"/>
                  </a:lnTo>
                  <a:lnTo>
                    <a:pt x="3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7" name="Freeform 809">
              <a:extLst>
                <a:ext uri="{FF2B5EF4-FFF2-40B4-BE49-F238E27FC236}">
                  <a16:creationId xmlns:a16="http://schemas.microsoft.com/office/drawing/2014/main" id="{FD472B5F-55FF-45FE-B565-10D7E5CEE9E1}"/>
                </a:ext>
              </a:extLst>
            </p:cNvPr>
            <p:cNvSpPr/>
            <p:nvPr/>
          </p:nvSpPr>
          <p:spPr bwMode="auto">
            <a:xfrm>
              <a:off x="6438900" y="1719263"/>
              <a:ext cx="31750" cy="65088"/>
            </a:xfrm>
            <a:custGeom>
              <a:avLst/>
              <a:gdLst/>
              <a:ahLst/>
              <a:cxnLst>
                <a:cxn ang="0">
                  <a:pos x="51" y="2"/>
                </a:cxn>
                <a:cxn ang="0">
                  <a:pos x="51" y="2"/>
                </a:cxn>
                <a:cxn ang="0">
                  <a:pos x="37" y="25"/>
                </a:cxn>
                <a:cxn ang="0">
                  <a:pos x="25" y="44"/>
                </a:cxn>
                <a:cxn ang="0">
                  <a:pos x="14" y="64"/>
                </a:cxn>
                <a:cxn ang="0">
                  <a:pos x="6" y="83"/>
                </a:cxn>
                <a:cxn ang="0">
                  <a:pos x="2" y="93"/>
                </a:cxn>
                <a:cxn ang="0">
                  <a:pos x="0" y="101"/>
                </a:cxn>
                <a:cxn ang="0">
                  <a:pos x="0" y="108"/>
                </a:cxn>
                <a:cxn ang="0">
                  <a:pos x="1" y="114"/>
                </a:cxn>
                <a:cxn ang="0">
                  <a:pos x="2" y="116"/>
                </a:cxn>
                <a:cxn ang="0">
                  <a:pos x="5" y="119"/>
                </a:cxn>
                <a:cxn ang="0">
                  <a:pos x="7" y="120"/>
                </a:cxn>
                <a:cxn ang="0">
                  <a:pos x="10" y="123"/>
                </a:cxn>
                <a:cxn ang="0">
                  <a:pos x="10" y="123"/>
                </a:cxn>
                <a:cxn ang="0">
                  <a:pos x="12" y="123"/>
                </a:cxn>
                <a:cxn ang="0">
                  <a:pos x="14" y="123"/>
                </a:cxn>
                <a:cxn ang="0">
                  <a:pos x="15" y="120"/>
                </a:cxn>
                <a:cxn ang="0">
                  <a:pos x="16" y="119"/>
                </a:cxn>
                <a:cxn ang="0">
                  <a:pos x="15" y="115"/>
                </a:cxn>
                <a:cxn ang="0">
                  <a:pos x="14" y="114"/>
                </a:cxn>
                <a:cxn ang="0">
                  <a:pos x="13" y="113"/>
                </a:cxn>
                <a:cxn ang="0">
                  <a:pos x="13" y="113"/>
                </a:cxn>
                <a:cxn ang="0">
                  <a:pos x="11" y="112"/>
                </a:cxn>
                <a:cxn ang="0">
                  <a:pos x="10" y="111"/>
                </a:cxn>
                <a:cxn ang="0">
                  <a:pos x="10" y="107"/>
                </a:cxn>
                <a:cxn ang="0">
                  <a:pos x="10" y="102"/>
                </a:cxn>
                <a:cxn ang="0">
                  <a:pos x="12" y="96"/>
                </a:cxn>
                <a:cxn ang="0">
                  <a:pos x="18" y="80"/>
                </a:cxn>
                <a:cxn ang="0">
                  <a:pos x="27" y="62"/>
                </a:cxn>
                <a:cxn ang="0">
                  <a:pos x="47" y="27"/>
                </a:cxn>
                <a:cxn ang="0">
                  <a:pos x="59" y="7"/>
                </a:cxn>
                <a:cxn ang="0">
                  <a:pos x="59" y="7"/>
                </a:cxn>
                <a:cxn ang="0">
                  <a:pos x="60" y="5"/>
                </a:cxn>
                <a:cxn ang="0">
                  <a:pos x="59" y="3"/>
                </a:cxn>
                <a:cxn ang="0">
                  <a:pos x="59" y="1"/>
                </a:cxn>
                <a:cxn ang="0">
                  <a:pos x="57" y="0"/>
                </a:cxn>
                <a:cxn ang="0">
                  <a:pos x="56" y="0"/>
                </a:cxn>
                <a:cxn ang="0">
                  <a:pos x="54" y="0"/>
                </a:cxn>
                <a:cxn ang="0">
                  <a:pos x="52" y="0"/>
                </a:cxn>
                <a:cxn ang="0">
                  <a:pos x="51" y="2"/>
                </a:cxn>
                <a:cxn ang="0">
                  <a:pos x="51" y="2"/>
                </a:cxn>
              </a:cxnLst>
              <a:rect l="0" t="0" r="r" b="b"/>
              <a:pathLst>
                <a:path w="60" h="123">
                  <a:moveTo>
                    <a:pt x="51" y="2"/>
                  </a:moveTo>
                  <a:lnTo>
                    <a:pt x="51" y="2"/>
                  </a:lnTo>
                  <a:lnTo>
                    <a:pt x="37" y="25"/>
                  </a:lnTo>
                  <a:lnTo>
                    <a:pt x="25" y="44"/>
                  </a:lnTo>
                  <a:lnTo>
                    <a:pt x="14" y="64"/>
                  </a:lnTo>
                  <a:lnTo>
                    <a:pt x="6" y="83"/>
                  </a:lnTo>
                  <a:lnTo>
                    <a:pt x="2" y="93"/>
                  </a:lnTo>
                  <a:lnTo>
                    <a:pt x="0" y="101"/>
                  </a:lnTo>
                  <a:lnTo>
                    <a:pt x="0" y="108"/>
                  </a:lnTo>
                  <a:lnTo>
                    <a:pt x="1" y="114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7" y="120"/>
                  </a:lnTo>
                  <a:lnTo>
                    <a:pt x="10" y="123"/>
                  </a:lnTo>
                  <a:lnTo>
                    <a:pt x="10" y="123"/>
                  </a:lnTo>
                  <a:lnTo>
                    <a:pt x="12" y="123"/>
                  </a:lnTo>
                  <a:lnTo>
                    <a:pt x="14" y="123"/>
                  </a:lnTo>
                  <a:lnTo>
                    <a:pt x="15" y="120"/>
                  </a:lnTo>
                  <a:lnTo>
                    <a:pt x="16" y="119"/>
                  </a:lnTo>
                  <a:lnTo>
                    <a:pt x="15" y="115"/>
                  </a:lnTo>
                  <a:lnTo>
                    <a:pt x="14" y="114"/>
                  </a:lnTo>
                  <a:lnTo>
                    <a:pt x="13" y="113"/>
                  </a:lnTo>
                  <a:lnTo>
                    <a:pt x="13" y="113"/>
                  </a:lnTo>
                  <a:lnTo>
                    <a:pt x="11" y="112"/>
                  </a:lnTo>
                  <a:lnTo>
                    <a:pt x="10" y="111"/>
                  </a:lnTo>
                  <a:lnTo>
                    <a:pt x="10" y="107"/>
                  </a:lnTo>
                  <a:lnTo>
                    <a:pt x="10" y="102"/>
                  </a:lnTo>
                  <a:lnTo>
                    <a:pt x="12" y="96"/>
                  </a:lnTo>
                  <a:lnTo>
                    <a:pt x="18" y="80"/>
                  </a:lnTo>
                  <a:lnTo>
                    <a:pt x="27" y="62"/>
                  </a:lnTo>
                  <a:lnTo>
                    <a:pt x="47" y="27"/>
                  </a:lnTo>
                  <a:lnTo>
                    <a:pt x="59" y="7"/>
                  </a:lnTo>
                  <a:lnTo>
                    <a:pt x="59" y="7"/>
                  </a:lnTo>
                  <a:lnTo>
                    <a:pt x="60" y="5"/>
                  </a:lnTo>
                  <a:lnTo>
                    <a:pt x="59" y="3"/>
                  </a:lnTo>
                  <a:lnTo>
                    <a:pt x="59" y="1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1" y="2"/>
                  </a:lnTo>
                  <a:lnTo>
                    <a:pt x="51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8" name="Freeform 810">
              <a:extLst>
                <a:ext uri="{FF2B5EF4-FFF2-40B4-BE49-F238E27FC236}">
                  <a16:creationId xmlns:a16="http://schemas.microsoft.com/office/drawing/2014/main" id="{04F824F8-A845-4456-96CB-DC89A5D0B2A2}"/>
                </a:ext>
              </a:extLst>
            </p:cNvPr>
            <p:cNvSpPr/>
            <p:nvPr/>
          </p:nvSpPr>
          <p:spPr bwMode="auto">
            <a:xfrm>
              <a:off x="6478588" y="1731963"/>
              <a:ext cx="28575" cy="65088"/>
            </a:xfrm>
            <a:custGeom>
              <a:avLst/>
              <a:gdLst/>
              <a:ahLst/>
              <a:cxnLst>
                <a:cxn ang="0">
                  <a:pos x="45" y="1"/>
                </a:cxn>
                <a:cxn ang="0">
                  <a:pos x="45" y="1"/>
                </a:cxn>
                <a:cxn ang="0">
                  <a:pos x="40" y="8"/>
                </a:cxn>
                <a:cxn ang="0">
                  <a:pos x="34" y="14"/>
                </a:cxn>
                <a:cxn ang="0">
                  <a:pos x="25" y="26"/>
                </a:cxn>
                <a:cxn ang="0">
                  <a:pos x="16" y="41"/>
                </a:cxn>
                <a:cxn ang="0">
                  <a:pos x="10" y="55"/>
                </a:cxn>
                <a:cxn ang="0">
                  <a:pos x="6" y="71"/>
                </a:cxn>
                <a:cxn ang="0">
                  <a:pos x="3" y="87"/>
                </a:cxn>
                <a:cxn ang="0">
                  <a:pos x="1" y="103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5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19"/>
                </a:cxn>
                <a:cxn ang="0">
                  <a:pos x="9" y="119"/>
                </a:cxn>
                <a:cxn ang="0">
                  <a:pos x="10" y="104"/>
                </a:cxn>
                <a:cxn ang="0">
                  <a:pos x="12" y="88"/>
                </a:cxn>
                <a:cxn ang="0">
                  <a:pos x="15" y="74"/>
                </a:cxn>
                <a:cxn ang="0">
                  <a:pos x="19" y="59"/>
                </a:cxn>
                <a:cxn ang="0">
                  <a:pos x="25" y="45"/>
                </a:cxn>
                <a:cxn ang="0">
                  <a:pos x="33" y="31"/>
                </a:cxn>
                <a:cxn ang="0">
                  <a:pos x="41" y="19"/>
                </a:cxn>
                <a:cxn ang="0">
                  <a:pos x="53" y="9"/>
                </a:cxn>
                <a:cxn ang="0">
                  <a:pos x="53" y="9"/>
                </a:cxn>
                <a:cxn ang="0">
                  <a:pos x="54" y="7"/>
                </a:cxn>
                <a:cxn ang="0">
                  <a:pos x="54" y="6"/>
                </a:cxn>
                <a:cxn ang="0">
                  <a:pos x="54" y="3"/>
                </a:cxn>
                <a:cxn ang="0">
                  <a:pos x="53" y="2"/>
                </a:cxn>
                <a:cxn ang="0">
                  <a:pos x="50" y="1"/>
                </a:cxn>
                <a:cxn ang="0">
                  <a:pos x="49" y="0"/>
                </a:cxn>
                <a:cxn ang="0">
                  <a:pos x="47" y="0"/>
                </a:cxn>
                <a:cxn ang="0">
                  <a:pos x="45" y="1"/>
                </a:cxn>
                <a:cxn ang="0">
                  <a:pos x="45" y="1"/>
                </a:cxn>
              </a:cxnLst>
              <a:rect l="0" t="0" r="r" b="b"/>
              <a:pathLst>
                <a:path w="54" h="123">
                  <a:moveTo>
                    <a:pt x="45" y="1"/>
                  </a:moveTo>
                  <a:lnTo>
                    <a:pt x="45" y="1"/>
                  </a:lnTo>
                  <a:lnTo>
                    <a:pt x="40" y="8"/>
                  </a:lnTo>
                  <a:lnTo>
                    <a:pt x="34" y="14"/>
                  </a:lnTo>
                  <a:lnTo>
                    <a:pt x="25" y="26"/>
                  </a:lnTo>
                  <a:lnTo>
                    <a:pt x="16" y="41"/>
                  </a:lnTo>
                  <a:lnTo>
                    <a:pt x="10" y="55"/>
                  </a:lnTo>
                  <a:lnTo>
                    <a:pt x="6" y="71"/>
                  </a:lnTo>
                  <a:lnTo>
                    <a:pt x="3" y="87"/>
                  </a:lnTo>
                  <a:lnTo>
                    <a:pt x="1" y="10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5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9" y="119"/>
                  </a:lnTo>
                  <a:lnTo>
                    <a:pt x="10" y="104"/>
                  </a:lnTo>
                  <a:lnTo>
                    <a:pt x="12" y="88"/>
                  </a:lnTo>
                  <a:lnTo>
                    <a:pt x="15" y="74"/>
                  </a:lnTo>
                  <a:lnTo>
                    <a:pt x="19" y="59"/>
                  </a:lnTo>
                  <a:lnTo>
                    <a:pt x="25" y="45"/>
                  </a:lnTo>
                  <a:lnTo>
                    <a:pt x="33" y="31"/>
                  </a:lnTo>
                  <a:lnTo>
                    <a:pt x="41" y="1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4" y="7"/>
                  </a:lnTo>
                  <a:lnTo>
                    <a:pt x="54" y="6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0" y="1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5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9" name="Freeform 811">
              <a:extLst>
                <a:ext uri="{FF2B5EF4-FFF2-40B4-BE49-F238E27FC236}">
                  <a16:creationId xmlns:a16="http://schemas.microsoft.com/office/drawing/2014/main" id="{C4293E4E-E0E2-40E1-B0CF-A023656333F1}"/>
                </a:ext>
              </a:extLst>
            </p:cNvPr>
            <p:cNvSpPr/>
            <p:nvPr/>
          </p:nvSpPr>
          <p:spPr bwMode="auto">
            <a:xfrm>
              <a:off x="6523038" y="1739900"/>
              <a:ext cx="25400" cy="61913"/>
            </a:xfrm>
            <a:custGeom>
              <a:avLst/>
              <a:gdLst/>
              <a:ahLst/>
              <a:cxnLst>
                <a:cxn ang="0">
                  <a:pos x="39" y="3"/>
                </a:cxn>
                <a:cxn ang="0">
                  <a:pos x="39" y="3"/>
                </a:cxn>
                <a:cxn ang="0">
                  <a:pos x="27" y="29"/>
                </a:cxn>
                <a:cxn ang="0">
                  <a:pos x="17" y="56"/>
                </a:cxn>
                <a:cxn ang="0">
                  <a:pos x="8" y="82"/>
                </a:cxn>
                <a:cxn ang="0">
                  <a:pos x="4" y="96"/>
                </a:cxn>
                <a:cxn ang="0">
                  <a:pos x="0" y="110"/>
                </a:cxn>
                <a:cxn ang="0">
                  <a:pos x="0" y="110"/>
                </a:cxn>
                <a:cxn ang="0">
                  <a:pos x="0" y="112"/>
                </a:cxn>
                <a:cxn ang="0">
                  <a:pos x="1" y="113"/>
                </a:cxn>
                <a:cxn ang="0">
                  <a:pos x="4" y="116"/>
                </a:cxn>
                <a:cxn ang="0">
                  <a:pos x="6" y="117"/>
                </a:cxn>
                <a:cxn ang="0">
                  <a:pos x="8" y="116"/>
                </a:cxn>
                <a:cxn ang="0">
                  <a:pos x="9" y="114"/>
                </a:cxn>
                <a:cxn ang="0">
                  <a:pos x="10" y="112"/>
                </a:cxn>
                <a:cxn ang="0">
                  <a:pos x="10" y="112"/>
                </a:cxn>
                <a:cxn ang="0">
                  <a:pos x="13" y="99"/>
                </a:cxn>
                <a:cxn ang="0">
                  <a:pos x="16" y="85"/>
                </a:cxn>
                <a:cxn ang="0">
                  <a:pos x="25" y="58"/>
                </a:cxn>
                <a:cxn ang="0">
                  <a:pos x="37" y="32"/>
                </a:cxn>
                <a:cxn ang="0">
                  <a:pos x="47" y="5"/>
                </a:cxn>
                <a:cxn ang="0">
                  <a:pos x="47" y="5"/>
                </a:cxn>
                <a:cxn ang="0">
                  <a:pos x="48" y="3"/>
                </a:cxn>
                <a:cxn ang="0">
                  <a:pos x="47" y="2"/>
                </a:cxn>
                <a:cxn ang="0">
                  <a:pos x="46" y="1"/>
                </a:cxn>
                <a:cxn ang="0">
                  <a:pos x="45" y="0"/>
                </a:cxn>
                <a:cxn ang="0">
                  <a:pos x="41" y="0"/>
                </a:cxn>
                <a:cxn ang="0">
                  <a:pos x="40" y="1"/>
                </a:cxn>
                <a:cxn ang="0">
                  <a:pos x="39" y="3"/>
                </a:cxn>
                <a:cxn ang="0">
                  <a:pos x="39" y="3"/>
                </a:cxn>
              </a:cxnLst>
              <a:rect l="0" t="0" r="r" b="b"/>
              <a:pathLst>
                <a:path w="48" h="117">
                  <a:moveTo>
                    <a:pt x="39" y="3"/>
                  </a:moveTo>
                  <a:lnTo>
                    <a:pt x="39" y="3"/>
                  </a:lnTo>
                  <a:lnTo>
                    <a:pt x="27" y="29"/>
                  </a:lnTo>
                  <a:lnTo>
                    <a:pt x="17" y="56"/>
                  </a:lnTo>
                  <a:lnTo>
                    <a:pt x="8" y="82"/>
                  </a:lnTo>
                  <a:lnTo>
                    <a:pt x="4" y="96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1" y="113"/>
                  </a:lnTo>
                  <a:lnTo>
                    <a:pt x="4" y="116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10" y="112"/>
                  </a:lnTo>
                  <a:lnTo>
                    <a:pt x="10" y="112"/>
                  </a:lnTo>
                  <a:lnTo>
                    <a:pt x="13" y="99"/>
                  </a:lnTo>
                  <a:lnTo>
                    <a:pt x="16" y="85"/>
                  </a:lnTo>
                  <a:lnTo>
                    <a:pt x="25" y="58"/>
                  </a:lnTo>
                  <a:lnTo>
                    <a:pt x="37" y="32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8" y="3"/>
                  </a:lnTo>
                  <a:lnTo>
                    <a:pt x="47" y="2"/>
                  </a:lnTo>
                  <a:lnTo>
                    <a:pt x="46" y="1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39" y="3"/>
                  </a:lnTo>
                  <a:lnTo>
                    <a:pt x="3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0" name="Freeform 812">
              <a:extLst>
                <a:ext uri="{FF2B5EF4-FFF2-40B4-BE49-F238E27FC236}">
                  <a16:creationId xmlns:a16="http://schemas.microsoft.com/office/drawing/2014/main" id="{2F447BF7-5DD0-4B50-97E7-82119CBC7F4D}"/>
                </a:ext>
              </a:extLst>
            </p:cNvPr>
            <p:cNvSpPr/>
            <p:nvPr/>
          </p:nvSpPr>
          <p:spPr bwMode="auto">
            <a:xfrm>
              <a:off x="6572250" y="1743075"/>
              <a:ext cx="28575" cy="61913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5" y="2"/>
                </a:cxn>
                <a:cxn ang="0">
                  <a:pos x="37" y="14"/>
                </a:cxn>
                <a:cxn ang="0">
                  <a:pos x="28" y="27"/>
                </a:cxn>
                <a:cxn ang="0">
                  <a:pos x="22" y="40"/>
                </a:cxn>
                <a:cxn ang="0">
                  <a:pos x="16" y="54"/>
                </a:cxn>
                <a:cxn ang="0">
                  <a:pos x="11" y="67"/>
                </a:cxn>
                <a:cxn ang="0">
                  <a:pos x="7" y="82"/>
                </a:cxn>
                <a:cxn ang="0">
                  <a:pos x="3" y="96"/>
                </a:cxn>
                <a:cxn ang="0">
                  <a:pos x="0" y="111"/>
                </a:cxn>
                <a:cxn ang="0">
                  <a:pos x="0" y="111"/>
                </a:cxn>
                <a:cxn ang="0">
                  <a:pos x="0" y="114"/>
                </a:cxn>
                <a:cxn ang="0">
                  <a:pos x="3" y="116"/>
                </a:cxn>
                <a:cxn ang="0">
                  <a:pos x="6" y="117"/>
                </a:cxn>
                <a:cxn ang="0">
                  <a:pos x="8" y="115"/>
                </a:cxn>
                <a:cxn ang="0">
                  <a:pos x="14" y="108"/>
                </a:cxn>
                <a:cxn ang="0">
                  <a:pos x="14" y="108"/>
                </a:cxn>
                <a:cxn ang="0">
                  <a:pos x="16" y="106"/>
                </a:cxn>
                <a:cxn ang="0">
                  <a:pos x="15" y="104"/>
                </a:cxn>
                <a:cxn ang="0">
                  <a:pos x="14" y="102"/>
                </a:cxn>
                <a:cxn ang="0">
                  <a:pos x="12" y="101"/>
                </a:cxn>
                <a:cxn ang="0">
                  <a:pos x="12" y="101"/>
                </a:cxn>
                <a:cxn ang="0">
                  <a:pos x="18" y="75"/>
                </a:cxn>
                <a:cxn ang="0">
                  <a:pos x="22" y="63"/>
                </a:cxn>
                <a:cxn ang="0">
                  <a:pos x="27" y="52"/>
                </a:cxn>
                <a:cxn ang="0">
                  <a:pos x="33" y="39"/>
                </a:cxn>
                <a:cxn ang="0">
                  <a:pos x="39" y="28"/>
                </a:cxn>
                <a:cxn ang="0">
                  <a:pos x="45" y="18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4" y="5"/>
                </a:cxn>
                <a:cxn ang="0">
                  <a:pos x="54" y="3"/>
                </a:cxn>
                <a:cxn ang="0">
                  <a:pos x="53" y="2"/>
                </a:cxn>
                <a:cxn ang="0">
                  <a:pos x="52" y="1"/>
                </a:cxn>
                <a:cxn ang="0">
                  <a:pos x="48" y="0"/>
                </a:cxn>
                <a:cxn ang="0">
                  <a:pos x="46" y="0"/>
                </a:cxn>
                <a:cxn ang="0">
                  <a:pos x="45" y="2"/>
                </a:cxn>
                <a:cxn ang="0">
                  <a:pos x="45" y="2"/>
                </a:cxn>
              </a:cxnLst>
              <a:rect l="0" t="0" r="r" b="b"/>
              <a:pathLst>
                <a:path w="54" h="117">
                  <a:moveTo>
                    <a:pt x="45" y="2"/>
                  </a:moveTo>
                  <a:lnTo>
                    <a:pt x="45" y="2"/>
                  </a:lnTo>
                  <a:lnTo>
                    <a:pt x="37" y="14"/>
                  </a:lnTo>
                  <a:lnTo>
                    <a:pt x="28" y="27"/>
                  </a:lnTo>
                  <a:lnTo>
                    <a:pt x="22" y="40"/>
                  </a:lnTo>
                  <a:lnTo>
                    <a:pt x="16" y="54"/>
                  </a:lnTo>
                  <a:lnTo>
                    <a:pt x="11" y="67"/>
                  </a:lnTo>
                  <a:lnTo>
                    <a:pt x="7" y="82"/>
                  </a:lnTo>
                  <a:lnTo>
                    <a:pt x="3" y="96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3" y="116"/>
                  </a:lnTo>
                  <a:lnTo>
                    <a:pt x="6" y="117"/>
                  </a:lnTo>
                  <a:lnTo>
                    <a:pt x="8" y="115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6" y="106"/>
                  </a:lnTo>
                  <a:lnTo>
                    <a:pt x="15" y="104"/>
                  </a:lnTo>
                  <a:lnTo>
                    <a:pt x="14" y="102"/>
                  </a:lnTo>
                  <a:lnTo>
                    <a:pt x="12" y="101"/>
                  </a:lnTo>
                  <a:lnTo>
                    <a:pt x="12" y="101"/>
                  </a:lnTo>
                  <a:lnTo>
                    <a:pt x="18" y="75"/>
                  </a:lnTo>
                  <a:lnTo>
                    <a:pt x="22" y="63"/>
                  </a:lnTo>
                  <a:lnTo>
                    <a:pt x="27" y="52"/>
                  </a:lnTo>
                  <a:lnTo>
                    <a:pt x="33" y="39"/>
                  </a:lnTo>
                  <a:lnTo>
                    <a:pt x="39" y="28"/>
                  </a:lnTo>
                  <a:lnTo>
                    <a:pt x="45" y="18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4" y="5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2" y="1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5" y="2"/>
                  </a:lnTo>
                  <a:lnTo>
                    <a:pt x="45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1" name="Freeform 813">
              <a:extLst>
                <a:ext uri="{FF2B5EF4-FFF2-40B4-BE49-F238E27FC236}">
                  <a16:creationId xmlns:a16="http://schemas.microsoft.com/office/drawing/2014/main" id="{AA2299E1-FF91-464E-8035-0423709D56CC}"/>
                </a:ext>
              </a:extLst>
            </p:cNvPr>
            <p:cNvSpPr/>
            <p:nvPr/>
          </p:nvSpPr>
          <p:spPr bwMode="auto">
            <a:xfrm>
              <a:off x="6629400" y="1741488"/>
              <a:ext cx="28575" cy="55563"/>
            </a:xfrm>
            <a:custGeom>
              <a:avLst/>
              <a:gdLst/>
              <a:ahLst/>
              <a:cxnLst>
                <a:cxn ang="0">
                  <a:pos x="44" y="3"/>
                </a:cxn>
                <a:cxn ang="0">
                  <a:pos x="44" y="3"/>
                </a:cxn>
                <a:cxn ang="0">
                  <a:pos x="39" y="14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4" y="32"/>
                </a:cxn>
                <a:cxn ang="0">
                  <a:pos x="33" y="38"/>
                </a:cxn>
                <a:cxn ang="0">
                  <a:pos x="32" y="44"/>
                </a:cxn>
                <a:cxn ang="0">
                  <a:pos x="31" y="48"/>
                </a:cxn>
                <a:cxn ang="0">
                  <a:pos x="30" y="50"/>
                </a:cxn>
                <a:cxn ang="0">
                  <a:pos x="30" y="50"/>
                </a:cxn>
                <a:cxn ang="0">
                  <a:pos x="25" y="55"/>
                </a:cxn>
                <a:cxn ang="0">
                  <a:pos x="22" y="61"/>
                </a:cxn>
                <a:cxn ang="0">
                  <a:pos x="15" y="73"/>
                </a:cxn>
                <a:cxn ang="0">
                  <a:pos x="9" y="86"/>
                </a:cxn>
                <a:cxn ang="0">
                  <a:pos x="5" y="91"/>
                </a:cxn>
                <a:cxn ang="0">
                  <a:pos x="1" y="97"/>
                </a:cxn>
                <a:cxn ang="0">
                  <a:pos x="1" y="97"/>
                </a:cxn>
                <a:cxn ang="0">
                  <a:pos x="0" y="98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3" y="104"/>
                </a:cxn>
                <a:cxn ang="0">
                  <a:pos x="4" y="105"/>
                </a:cxn>
                <a:cxn ang="0">
                  <a:pos x="6" y="104"/>
                </a:cxn>
                <a:cxn ang="0">
                  <a:pos x="7" y="103"/>
                </a:cxn>
                <a:cxn ang="0">
                  <a:pos x="7" y="103"/>
                </a:cxn>
                <a:cxn ang="0">
                  <a:pos x="14" y="94"/>
                </a:cxn>
                <a:cxn ang="0">
                  <a:pos x="21" y="84"/>
                </a:cxn>
                <a:cxn ang="0">
                  <a:pos x="31" y="63"/>
                </a:cxn>
                <a:cxn ang="0">
                  <a:pos x="31" y="63"/>
                </a:cxn>
                <a:cxn ang="0">
                  <a:pos x="34" y="60"/>
                </a:cxn>
                <a:cxn ang="0">
                  <a:pos x="37" y="57"/>
                </a:cxn>
                <a:cxn ang="0">
                  <a:pos x="39" y="54"/>
                </a:cxn>
                <a:cxn ang="0">
                  <a:pos x="40" y="50"/>
                </a:cxn>
                <a:cxn ang="0">
                  <a:pos x="40" y="50"/>
                </a:cxn>
                <a:cxn ang="0">
                  <a:pos x="42" y="38"/>
                </a:cxn>
                <a:cxn ang="0">
                  <a:pos x="44" y="28"/>
                </a:cxn>
                <a:cxn ang="0">
                  <a:pos x="48" y="18"/>
                </a:cxn>
                <a:cxn ang="0">
                  <a:pos x="53" y="7"/>
                </a:cxn>
                <a:cxn ang="0">
                  <a:pos x="53" y="7"/>
                </a:cxn>
                <a:cxn ang="0">
                  <a:pos x="53" y="5"/>
                </a:cxn>
                <a:cxn ang="0">
                  <a:pos x="53" y="4"/>
                </a:cxn>
                <a:cxn ang="0">
                  <a:pos x="51" y="1"/>
                </a:cxn>
                <a:cxn ang="0">
                  <a:pos x="48" y="0"/>
                </a:cxn>
                <a:cxn ang="0">
                  <a:pos x="47" y="0"/>
                </a:cxn>
                <a:cxn ang="0">
                  <a:pos x="45" y="1"/>
                </a:cxn>
                <a:cxn ang="0">
                  <a:pos x="44" y="3"/>
                </a:cxn>
                <a:cxn ang="0">
                  <a:pos x="44" y="3"/>
                </a:cxn>
              </a:cxnLst>
              <a:rect l="0" t="0" r="r" b="b"/>
              <a:pathLst>
                <a:path w="53" h="105">
                  <a:moveTo>
                    <a:pt x="44" y="3"/>
                  </a:moveTo>
                  <a:lnTo>
                    <a:pt x="44" y="3"/>
                  </a:lnTo>
                  <a:lnTo>
                    <a:pt x="39" y="14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34" y="32"/>
                  </a:lnTo>
                  <a:lnTo>
                    <a:pt x="33" y="38"/>
                  </a:lnTo>
                  <a:lnTo>
                    <a:pt x="32" y="44"/>
                  </a:lnTo>
                  <a:lnTo>
                    <a:pt x="31" y="48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25" y="55"/>
                  </a:lnTo>
                  <a:lnTo>
                    <a:pt x="22" y="61"/>
                  </a:lnTo>
                  <a:lnTo>
                    <a:pt x="15" y="73"/>
                  </a:lnTo>
                  <a:lnTo>
                    <a:pt x="9" y="86"/>
                  </a:lnTo>
                  <a:lnTo>
                    <a:pt x="5" y="91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5"/>
                  </a:lnTo>
                  <a:lnTo>
                    <a:pt x="6" y="104"/>
                  </a:lnTo>
                  <a:lnTo>
                    <a:pt x="7" y="103"/>
                  </a:lnTo>
                  <a:lnTo>
                    <a:pt x="7" y="103"/>
                  </a:lnTo>
                  <a:lnTo>
                    <a:pt x="14" y="94"/>
                  </a:lnTo>
                  <a:lnTo>
                    <a:pt x="21" y="84"/>
                  </a:lnTo>
                  <a:lnTo>
                    <a:pt x="31" y="63"/>
                  </a:lnTo>
                  <a:lnTo>
                    <a:pt x="31" y="63"/>
                  </a:lnTo>
                  <a:lnTo>
                    <a:pt x="34" y="60"/>
                  </a:lnTo>
                  <a:lnTo>
                    <a:pt x="37" y="57"/>
                  </a:lnTo>
                  <a:lnTo>
                    <a:pt x="39" y="54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2" y="38"/>
                  </a:lnTo>
                  <a:lnTo>
                    <a:pt x="44" y="28"/>
                  </a:lnTo>
                  <a:lnTo>
                    <a:pt x="48" y="18"/>
                  </a:lnTo>
                  <a:lnTo>
                    <a:pt x="53" y="7"/>
                  </a:lnTo>
                  <a:lnTo>
                    <a:pt x="53" y="7"/>
                  </a:lnTo>
                  <a:lnTo>
                    <a:pt x="53" y="5"/>
                  </a:lnTo>
                  <a:lnTo>
                    <a:pt x="53" y="4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4" y="3"/>
                  </a:lnTo>
                  <a:lnTo>
                    <a:pt x="44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2" name="Freeform 814">
              <a:extLst>
                <a:ext uri="{FF2B5EF4-FFF2-40B4-BE49-F238E27FC236}">
                  <a16:creationId xmlns:a16="http://schemas.microsoft.com/office/drawing/2014/main" id="{02850821-DFC0-4594-B641-AC6C0FCE8C24}"/>
                </a:ext>
              </a:extLst>
            </p:cNvPr>
            <p:cNvSpPr/>
            <p:nvPr/>
          </p:nvSpPr>
          <p:spPr bwMode="auto">
            <a:xfrm>
              <a:off x="6673850" y="1739900"/>
              <a:ext cx="20638" cy="53975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32" y="4"/>
                </a:cxn>
                <a:cxn ang="0">
                  <a:pos x="29" y="16"/>
                </a:cxn>
                <a:cxn ang="0">
                  <a:pos x="26" y="28"/>
                </a:cxn>
                <a:cxn ang="0">
                  <a:pos x="22" y="40"/>
                </a:cxn>
                <a:cxn ang="0">
                  <a:pos x="18" y="51"/>
                </a:cxn>
                <a:cxn ang="0">
                  <a:pos x="8" y="74"/>
                </a:cxn>
                <a:cxn ang="0">
                  <a:pos x="4" y="86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0" y="100"/>
                </a:cxn>
                <a:cxn ang="0">
                  <a:pos x="1" y="101"/>
                </a:cxn>
                <a:cxn ang="0">
                  <a:pos x="2" y="102"/>
                </a:cxn>
                <a:cxn ang="0">
                  <a:pos x="4" y="103"/>
                </a:cxn>
                <a:cxn ang="0">
                  <a:pos x="5" y="103"/>
                </a:cxn>
                <a:cxn ang="0">
                  <a:pos x="7" y="103"/>
                </a:cxn>
                <a:cxn ang="0">
                  <a:pos x="8" y="102"/>
                </a:cxn>
                <a:cxn ang="0">
                  <a:pos x="9" y="100"/>
                </a:cxn>
                <a:cxn ang="0">
                  <a:pos x="9" y="100"/>
                </a:cxn>
                <a:cxn ang="0">
                  <a:pos x="12" y="88"/>
                </a:cxn>
                <a:cxn ang="0">
                  <a:pos x="17" y="76"/>
                </a:cxn>
                <a:cxn ang="0">
                  <a:pos x="27" y="53"/>
                </a:cxn>
                <a:cxn ang="0">
                  <a:pos x="32" y="41"/>
                </a:cxn>
                <a:cxn ang="0">
                  <a:pos x="36" y="29"/>
                </a:cxn>
                <a:cxn ang="0">
                  <a:pos x="39" y="16"/>
                </a:cxn>
                <a:cxn ang="0">
                  <a:pos x="41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0" y="1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33" y="1"/>
                </a:cxn>
                <a:cxn ang="0">
                  <a:pos x="32" y="2"/>
                </a:cxn>
                <a:cxn ang="0">
                  <a:pos x="32" y="4"/>
                </a:cxn>
                <a:cxn ang="0">
                  <a:pos x="32" y="4"/>
                </a:cxn>
              </a:cxnLst>
              <a:rect l="0" t="0" r="r" b="b"/>
              <a:pathLst>
                <a:path w="41" h="103">
                  <a:moveTo>
                    <a:pt x="32" y="4"/>
                  </a:moveTo>
                  <a:lnTo>
                    <a:pt x="32" y="4"/>
                  </a:lnTo>
                  <a:lnTo>
                    <a:pt x="29" y="16"/>
                  </a:lnTo>
                  <a:lnTo>
                    <a:pt x="26" y="28"/>
                  </a:lnTo>
                  <a:lnTo>
                    <a:pt x="22" y="40"/>
                  </a:lnTo>
                  <a:lnTo>
                    <a:pt x="18" y="51"/>
                  </a:lnTo>
                  <a:lnTo>
                    <a:pt x="8" y="74"/>
                  </a:lnTo>
                  <a:lnTo>
                    <a:pt x="4" y="86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1" y="101"/>
                  </a:lnTo>
                  <a:lnTo>
                    <a:pt x="2" y="102"/>
                  </a:lnTo>
                  <a:lnTo>
                    <a:pt x="4" y="103"/>
                  </a:lnTo>
                  <a:lnTo>
                    <a:pt x="5" y="103"/>
                  </a:lnTo>
                  <a:lnTo>
                    <a:pt x="7" y="103"/>
                  </a:lnTo>
                  <a:lnTo>
                    <a:pt x="8" y="102"/>
                  </a:lnTo>
                  <a:lnTo>
                    <a:pt x="9" y="100"/>
                  </a:lnTo>
                  <a:lnTo>
                    <a:pt x="9" y="100"/>
                  </a:lnTo>
                  <a:lnTo>
                    <a:pt x="12" y="88"/>
                  </a:lnTo>
                  <a:lnTo>
                    <a:pt x="17" y="76"/>
                  </a:lnTo>
                  <a:lnTo>
                    <a:pt x="27" y="53"/>
                  </a:lnTo>
                  <a:lnTo>
                    <a:pt x="32" y="41"/>
                  </a:lnTo>
                  <a:lnTo>
                    <a:pt x="36" y="29"/>
                  </a:lnTo>
                  <a:lnTo>
                    <a:pt x="39" y="16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3" name="Freeform 815">
              <a:extLst>
                <a:ext uri="{FF2B5EF4-FFF2-40B4-BE49-F238E27FC236}">
                  <a16:creationId xmlns:a16="http://schemas.microsoft.com/office/drawing/2014/main" id="{F956BACE-98F4-42AA-8C67-7D01E17A8F83}"/>
                </a:ext>
              </a:extLst>
            </p:cNvPr>
            <p:cNvSpPr/>
            <p:nvPr/>
          </p:nvSpPr>
          <p:spPr bwMode="auto">
            <a:xfrm>
              <a:off x="6811963" y="1671638"/>
              <a:ext cx="9525" cy="38100"/>
            </a:xfrm>
            <a:custGeom>
              <a:avLst/>
              <a:gdLst/>
              <a:ahLst/>
              <a:cxnLst>
                <a:cxn ang="0">
                  <a:pos x="11" y="58"/>
                </a:cxn>
                <a:cxn ang="0">
                  <a:pos x="11" y="58"/>
                </a:cxn>
                <a:cxn ang="0">
                  <a:pos x="10" y="51"/>
                </a:cxn>
                <a:cxn ang="0">
                  <a:pos x="9" y="44"/>
                </a:cxn>
                <a:cxn ang="0">
                  <a:pos x="10" y="33"/>
                </a:cxn>
                <a:cxn ang="0">
                  <a:pos x="10" y="33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1" y="20"/>
                </a:cxn>
                <a:cxn ang="0">
                  <a:pos x="0" y="40"/>
                </a:cxn>
                <a:cxn ang="0">
                  <a:pos x="0" y="50"/>
                </a:cxn>
                <a:cxn ang="0">
                  <a:pos x="2" y="59"/>
                </a:cxn>
                <a:cxn ang="0">
                  <a:pos x="3" y="63"/>
                </a:cxn>
                <a:cxn ang="0">
                  <a:pos x="5" y="66"/>
                </a:cxn>
                <a:cxn ang="0">
                  <a:pos x="7" y="69"/>
                </a:cxn>
                <a:cxn ang="0">
                  <a:pos x="11" y="72"/>
                </a:cxn>
                <a:cxn ang="0">
                  <a:pos x="11" y="72"/>
                </a:cxn>
                <a:cxn ang="0">
                  <a:pos x="13" y="72"/>
                </a:cxn>
                <a:cxn ang="0">
                  <a:pos x="15" y="72"/>
                </a:cxn>
                <a:cxn ang="0">
                  <a:pos x="17" y="70"/>
                </a:cxn>
                <a:cxn ang="0">
                  <a:pos x="17" y="68"/>
                </a:cxn>
                <a:cxn ang="0">
                  <a:pos x="17" y="62"/>
                </a:cxn>
                <a:cxn ang="0">
                  <a:pos x="17" y="62"/>
                </a:cxn>
                <a:cxn ang="0">
                  <a:pos x="17" y="59"/>
                </a:cxn>
                <a:cxn ang="0">
                  <a:pos x="15" y="58"/>
                </a:cxn>
                <a:cxn ang="0">
                  <a:pos x="13" y="57"/>
                </a:cxn>
                <a:cxn ang="0">
                  <a:pos x="11" y="58"/>
                </a:cxn>
                <a:cxn ang="0">
                  <a:pos x="11" y="58"/>
                </a:cxn>
              </a:cxnLst>
              <a:rect l="0" t="0" r="r" b="b"/>
              <a:pathLst>
                <a:path w="17" h="72">
                  <a:moveTo>
                    <a:pt x="11" y="58"/>
                  </a:moveTo>
                  <a:lnTo>
                    <a:pt x="11" y="58"/>
                  </a:lnTo>
                  <a:lnTo>
                    <a:pt x="10" y="51"/>
                  </a:lnTo>
                  <a:lnTo>
                    <a:pt x="9" y="44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2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3" y="63"/>
                  </a:lnTo>
                  <a:lnTo>
                    <a:pt x="5" y="66"/>
                  </a:lnTo>
                  <a:lnTo>
                    <a:pt x="7" y="69"/>
                  </a:lnTo>
                  <a:lnTo>
                    <a:pt x="11" y="72"/>
                  </a:lnTo>
                  <a:lnTo>
                    <a:pt x="11" y="72"/>
                  </a:lnTo>
                  <a:lnTo>
                    <a:pt x="13" y="72"/>
                  </a:lnTo>
                  <a:lnTo>
                    <a:pt x="15" y="72"/>
                  </a:lnTo>
                  <a:lnTo>
                    <a:pt x="17" y="70"/>
                  </a:lnTo>
                  <a:lnTo>
                    <a:pt x="17" y="68"/>
                  </a:lnTo>
                  <a:lnTo>
                    <a:pt x="17" y="62"/>
                  </a:lnTo>
                  <a:lnTo>
                    <a:pt x="17" y="62"/>
                  </a:lnTo>
                  <a:lnTo>
                    <a:pt x="17" y="59"/>
                  </a:lnTo>
                  <a:lnTo>
                    <a:pt x="15" y="58"/>
                  </a:lnTo>
                  <a:lnTo>
                    <a:pt x="13" y="57"/>
                  </a:lnTo>
                  <a:lnTo>
                    <a:pt x="11" y="58"/>
                  </a:lnTo>
                  <a:lnTo>
                    <a:pt x="11" y="5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4" name="Freeform 816">
              <a:extLst>
                <a:ext uri="{FF2B5EF4-FFF2-40B4-BE49-F238E27FC236}">
                  <a16:creationId xmlns:a16="http://schemas.microsoft.com/office/drawing/2014/main" id="{5EAE07C8-DF18-4CBD-9D7A-07C65E4659EE}"/>
                </a:ext>
              </a:extLst>
            </p:cNvPr>
            <p:cNvSpPr/>
            <p:nvPr/>
          </p:nvSpPr>
          <p:spPr bwMode="auto">
            <a:xfrm>
              <a:off x="6843713" y="1644650"/>
              <a:ext cx="22225" cy="55563"/>
            </a:xfrm>
            <a:custGeom>
              <a:avLst/>
              <a:gdLst/>
              <a:ahLst/>
              <a:cxnLst>
                <a:cxn ang="0">
                  <a:pos x="33" y="1"/>
                </a:cxn>
                <a:cxn ang="0">
                  <a:pos x="33" y="1"/>
                </a:cxn>
                <a:cxn ang="0">
                  <a:pos x="29" y="6"/>
                </a:cxn>
                <a:cxn ang="0">
                  <a:pos x="26" y="12"/>
                </a:cxn>
                <a:cxn ang="0">
                  <a:pos x="20" y="23"/>
                </a:cxn>
                <a:cxn ang="0">
                  <a:pos x="16" y="35"/>
                </a:cxn>
                <a:cxn ang="0">
                  <a:pos x="13" y="48"/>
                </a:cxn>
                <a:cxn ang="0">
                  <a:pos x="8" y="73"/>
                </a:cxn>
                <a:cxn ang="0">
                  <a:pos x="5" y="86"/>
                </a:cxn>
                <a:cxn ang="0">
                  <a:pos x="1" y="97"/>
                </a:cxn>
                <a:cxn ang="0">
                  <a:pos x="1" y="97"/>
                </a:cxn>
                <a:cxn ang="0">
                  <a:pos x="0" y="99"/>
                </a:cxn>
                <a:cxn ang="0">
                  <a:pos x="1" y="101"/>
                </a:cxn>
                <a:cxn ang="0">
                  <a:pos x="3" y="103"/>
                </a:cxn>
                <a:cxn ang="0">
                  <a:pos x="5" y="104"/>
                </a:cxn>
                <a:cxn ang="0">
                  <a:pos x="6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9" y="102"/>
                </a:cxn>
                <a:cxn ang="0">
                  <a:pos x="13" y="91"/>
                </a:cxn>
                <a:cxn ang="0">
                  <a:pos x="17" y="81"/>
                </a:cxn>
                <a:cxn ang="0">
                  <a:pos x="23" y="58"/>
                </a:cxn>
                <a:cxn ang="0">
                  <a:pos x="23" y="58"/>
                </a:cxn>
                <a:cxn ang="0">
                  <a:pos x="25" y="45"/>
                </a:cxn>
                <a:cxn ang="0">
                  <a:pos x="28" y="32"/>
                </a:cxn>
                <a:cxn ang="0">
                  <a:pos x="30" y="26"/>
                </a:cxn>
                <a:cxn ang="0">
                  <a:pos x="33" y="20"/>
                </a:cxn>
                <a:cxn ang="0">
                  <a:pos x="36" y="14"/>
                </a:cxn>
                <a:cxn ang="0">
                  <a:pos x="40" y="8"/>
                </a:cxn>
                <a:cxn ang="0">
                  <a:pos x="40" y="8"/>
                </a:cxn>
                <a:cxn ang="0">
                  <a:pos x="41" y="6"/>
                </a:cxn>
                <a:cxn ang="0">
                  <a:pos x="41" y="4"/>
                </a:cxn>
                <a:cxn ang="0">
                  <a:pos x="40" y="3"/>
                </a:cxn>
                <a:cxn ang="0">
                  <a:pos x="39" y="1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33" y="1"/>
                </a:cxn>
                <a:cxn ang="0">
                  <a:pos x="33" y="1"/>
                </a:cxn>
              </a:cxnLst>
              <a:rect l="0" t="0" r="r" b="b"/>
              <a:pathLst>
                <a:path w="41" h="104">
                  <a:moveTo>
                    <a:pt x="33" y="1"/>
                  </a:moveTo>
                  <a:lnTo>
                    <a:pt x="33" y="1"/>
                  </a:lnTo>
                  <a:lnTo>
                    <a:pt x="29" y="6"/>
                  </a:lnTo>
                  <a:lnTo>
                    <a:pt x="26" y="12"/>
                  </a:lnTo>
                  <a:lnTo>
                    <a:pt x="20" y="23"/>
                  </a:lnTo>
                  <a:lnTo>
                    <a:pt x="16" y="35"/>
                  </a:lnTo>
                  <a:lnTo>
                    <a:pt x="13" y="48"/>
                  </a:lnTo>
                  <a:lnTo>
                    <a:pt x="8" y="73"/>
                  </a:lnTo>
                  <a:lnTo>
                    <a:pt x="5" y="86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99"/>
                  </a:lnTo>
                  <a:lnTo>
                    <a:pt x="1" y="101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9" y="102"/>
                  </a:lnTo>
                  <a:lnTo>
                    <a:pt x="13" y="91"/>
                  </a:lnTo>
                  <a:lnTo>
                    <a:pt x="17" y="81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5" y="45"/>
                  </a:lnTo>
                  <a:lnTo>
                    <a:pt x="28" y="32"/>
                  </a:lnTo>
                  <a:lnTo>
                    <a:pt x="30" y="26"/>
                  </a:lnTo>
                  <a:lnTo>
                    <a:pt x="33" y="20"/>
                  </a:lnTo>
                  <a:lnTo>
                    <a:pt x="36" y="14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  <a:lnTo>
                    <a:pt x="33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5" name="Freeform 817">
              <a:extLst>
                <a:ext uri="{FF2B5EF4-FFF2-40B4-BE49-F238E27FC236}">
                  <a16:creationId xmlns:a16="http://schemas.microsoft.com/office/drawing/2014/main" id="{D6B59A71-EB7A-43CA-B5BC-67AF2632FEBC}"/>
                </a:ext>
              </a:extLst>
            </p:cNvPr>
            <p:cNvSpPr/>
            <p:nvPr/>
          </p:nvSpPr>
          <p:spPr bwMode="auto">
            <a:xfrm>
              <a:off x="6719888" y="1743075"/>
              <a:ext cx="9525" cy="4762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16" y="2"/>
                </a:cxn>
                <a:cxn ang="0">
                  <a:pos x="15" y="1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1"/>
                </a:cxn>
                <a:cxn ang="0">
                  <a:pos x="7" y="2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8" y="25"/>
                </a:cxn>
                <a:cxn ang="0">
                  <a:pos x="8" y="44"/>
                </a:cxn>
                <a:cxn ang="0">
                  <a:pos x="8" y="55"/>
                </a:cxn>
                <a:cxn ang="0">
                  <a:pos x="7" y="65"/>
                </a:cxn>
                <a:cxn ang="0">
                  <a:pos x="4" y="74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86"/>
                </a:cxn>
                <a:cxn ang="0">
                  <a:pos x="0" y="88"/>
                </a:cxn>
                <a:cxn ang="0">
                  <a:pos x="3" y="91"/>
                </a:cxn>
                <a:cxn ang="0">
                  <a:pos x="4" y="91"/>
                </a:cxn>
                <a:cxn ang="0">
                  <a:pos x="7" y="91"/>
                </a:cxn>
                <a:cxn ang="0">
                  <a:pos x="8" y="91"/>
                </a:cxn>
                <a:cxn ang="0">
                  <a:pos x="9" y="89"/>
                </a:cxn>
                <a:cxn ang="0">
                  <a:pos x="9" y="89"/>
                </a:cxn>
                <a:cxn ang="0">
                  <a:pos x="13" y="79"/>
                </a:cxn>
                <a:cxn ang="0">
                  <a:pos x="15" y="68"/>
                </a:cxn>
                <a:cxn ang="0">
                  <a:pos x="17" y="58"/>
                </a:cxn>
                <a:cxn ang="0">
                  <a:pos x="17" y="48"/>
                </a:cxn>
                <a:cxn ang="0">
                  <a:pos x="17" y="26"/>
                </a:cxn>
                <a:cxn ang="0">
                  <a:pos x="16" y="4"/>
                </a:cxn>
                <a:cxn ang="0">
                  <a:pos x="16" y="4"/>
                </a:cxn>
              </a:cxnLst>
              <a:rect l="0" t="0" r="r" b="b"/>
              <a:pathLst>
                <a:path w="17" h="91">
                  <a:moveTo>
                    <a:pt x="16" y="4"/>
                  </a:moveTo>
                  <a:lnTo>
                    <a:pt x="16" y="4"/>
                  </a:lnTo>
                  <a:lnTo>
                    <a:pt x="16" y="2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7" y="2"/>
                  </a:lnTo>
                  <a:lnTo>
                    <a:pt x="7" y="4"/>
                  </a:lnTo>
                  <a:lnTo>
                    <a:pt x="7" y="4"/>
                  </a:lnTo>
                  <a:lnTo>
                    <a:pt x="8" y="25"/>
                  </a:lnTo>
                  <a:lnTo>
                    <a:pt x="8" y="44"/>
                  </a:lnTo>
                  <a:lnTo>
                    <a:pt x="8" y="55"/>
                  </a:lnTo>
                  <a:lnTo>
                    <a:pt x="7" y="65"/>
                  </a:lnTo>
                  <a:lnTo>
                    <a:pt x="4" y="7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3" y="91"/>
                  </a:lnTo>
                  <a:lnTo>
                    <a:pt x="4" y="91"/>
                  </a:lnTo>
                  <a:lnTo>
                    <a:pt x="7" y="91"/>
                  </a:lnTo>
                  <a:lnTo>
                    <a:pt x="8" y="91"/>
                  </a:lnTo>
                  <a:lnTo>
                    <a:pt x="9" y="89"/>
                  </a:lnTo>
                  <a:lnTo>
                    <a:pt x="9" y="89"/>
                  </a:lnTo>
                  <a:lnTo>
                    <a:pt x="13" y="79"/>
                  </a:lnTo>
                  <a:lnTo>
                    <a:pt x="15" y="68"/>
                  </a:lnTo>
                  <a:lnTo>
                    <a:pt x="17" y="58"/>
                  </a:lnTo>
                  <a:lnTo>
                    <a:pt x="17" y="48"/>
                  </a:lnTo>
                  <a:lnTo>
                    <a:pt x="17" y="26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6" name="Freeform 818">
              <a:extLst>
                <a:ext uri="{FF2B5EF4-FFF2-40B4-BE49-F238E27FC236}">
                  <a16:creationId xmlns:a16="http://schemas.microsoft.com/office/drawing/2014/main" id="{1430A5F8-3507-4591-A891-A56EFD481B24}"/>
                </a:ext>
              </a:extLst>
            </p:cNvPr>
            <p:cNvSpPr/>
            <p:nvPr/>
          </p:nvSpPr>
          <p:spPr bwMode="auto">
            <a:xfrm>
              <a:off x="6754813" y="1758950"/>
              <a:ext cx="12700" cy="49213"/>
            </a:xfrm>
            <a:custGeom>
              <a:avLst/>
              <a:gdLst/>
              <a:ahLst/>
              <a:cxnLst>
                <a:cxn ang="0">
                  <a:pos x="24" y="5"/>
                </a:cxn>
                <a:cxn ang="0">
                  <a:pos x="24" y="5"/>
                </a:cxn>
                <a:cxn ang="0">
                  <a:pos x="24" y="3"/>
                </a:cxn>
                <a:cxn ang="0">
                  <a:pos x="23" y="1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18" y="0"/>
                </a:cxn>
                <a:cxn ang="0">
                  <a:pos x="17" y="1"/>
                </a:cxn>
                <a:cxn ang="0">
                  <a:pos x="16" y="3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18"/>
                </a:cxn>
                <a:cxn ang="0">
                  <a:pos x="13" y="30"/>
                </a:cxn>
                <a:cxn ang="0">
                  <a:pos x="11" y="42"/>
                </a:cxn>
                <a:cxn ang="0">
                  <a:pos x="8" y="55"/>
                </a:cxn>
                <a:cxn ang="0">
                  <a:pos x="8" y="55"/>
                </a:cxn>
                <a:cxn ang="0">
                  <a:pos x="5" y="63"/>
                </a:cxn>
                <a:cxn ang="0">
                  <a:pos x="2" y="72"/>
                </a:cxn>
                <a:cxn ang="0">
                  <a:pos x="0" y="76"/>
                </a:cxn>
                <a:cxn ang="0">
                  <a:pos x="0" y="82"/>
                </a:cxn>
                <a:cxn ang="0">
                  <a:pos x="2" y="86"/>
                </a:cxn>
                <a:cxn ang="0">
                  <a:pos x="4" y="90"/>
                </a:cxn>
                <a:cxn ang="0">
                  <a:pos x="4" y="90"/>
                </a:cxn>
                <a:cxn ang="0">
                  <a:pos x="5" y="91"/>
                </a:cxn>
                <a:cxn ang="0">
                  <a:pos x="7" y="92"/>
                </a:cxn>
                <a:cxn ang="0">
                  <a:pos x="8" y="92"/>
                </a:cxn>
                <a:cxn ang="0">
                  <a:pos x="10" y="91"/>
                </a:cxn>
                <a:cxn ang="0">
                  <a:pos x="11" y="90"/>
                </a:cxn>
                <a:cxn ang="0">
                  <a:pos x="12" y="88"/>
                </a:cxn>
                <a:cxn ang="0">
                  <a:pos x="12" y="87"/>
                </a:cxn>
                <a:cxn ang="0">
                  <a:pos x="12" y="85"/>
                </a:cxn>
                <a:cxn ang="0">
                  <a:pos x="12" y="85"/>
                </a:cxn>
                <a:cxn ang="0">
                  <a:pos x="10" y="82"/>
                </a:cxn>
                <a:cxn ang="0">
                  <a:pos x="10" y="77"/>
                </a:cxn>
                <a:cxn ang="0">
                  <a:pos x="11" y="72"/>
                </a:cxn>
                <a:cxn ang="0">
                  <a:pos x="13" y="68"/>
                </a:cxn>
                <a:cxn ang="0">
                  <a:pos x="16" y="59"/>
                </a:cxn>
                <a:cxn ang="0">
                  <a:pos x="18" y="51"/>
                </a:cxn>
                <a:cxn ang="0">
                  <a:pos x="18" y="51"/>
                </a:cxn>
                <a:cxn ang="0">
                  <a:pos x="20" y="39"/>
                </a:cxn>
                <a:cxn ang="0">
                  <a:pos x="22" y="28"/>
                </a:cxn>
                <a:cxn ang="0">
                  <a:pos x="24" y="17"/>
                </a:cxn>
                <a:cxn ang="0">
                  <a:pos x="24" y="5"/>
                </a:cxn>
                <a:cxn ang="0">
                  <a:pos x="24" y="5"/>
                </a:cxn>
              </a:cxnLst>
              <a:rect l="0" t="0" r="r" b="b"/>
              <a:pathLst>
                <a:path w="24" h="92">
                  <a:moveTo>
                    <a:pt x="24" y="5"/>
                  </a:moveTo>
                  <a:lnTo>
                    <a:pt x="24" y="5"/>
                  </a:lnTo>
                  <a:lnTo>
                    <a:pt x="24" y="3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18"/>
                  </a:lnTo>
                  <a:lnTo>
                    <a:pt x="13" y="30"/>
                  </a:lnTo>
                  <a:lnTo>
                    <a:pt x="11" y="42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5" y="63"/>
                  </a:lnTo>
                  <a:lnTo>
                    <a:pt x="2" y="72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2" y="86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5" y="91"/>
                  </a:lnTo>
                  <a:lnTo>
                    <a:pt x="7" y="92"/>
                  </a:lnTo>
                  <a:lnTo>
                    <a:pt x="8" y="92"/>
                  </a:lnTo>
                  <a:lnTo>
                    <a:pt x="10" y="91"/>
                  </a:lnTo>
                  <a:lnTo>
                    <a:pt x="11" y="90"/>
                  </a:lnTo>
                  <a:lnTo>
                    <a:pt x="12" y="88"/>
                  </a:lnTo>
                  <a:lnTo>
                    <a:pt x="12" y="87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0" y="82"/>
                  </a:lnTo>
                  <a:lnTo>
                    <a:pt x="10" y="77"/>
                  </a:lnTo>
                  <a:lnTo>
                    <a:pt x="11" y="72"/>
                  </a:lnTo>
                  <a:lnTo>
                    <a:pt x="13" y="68"/>
                  </a:lnTo>
                  <a:lnTo>
                    <a:pt x="16" y="59"/>
                  </a:lnTo>
                  <a:lnTo>
                    <a:pt x="18" y="51"/>
                  </a:lnTo>
                  <a:lnTo>
                    <a:pt x="18" y="51"/>
                  </a:lnTo>
                  <a:lnTo>
                    <a:pt x="20" y="39"/>
                  </a:lnTo>
                  <a:lnTo>
                    <a:pt x="22" y="28"/>
                  </a:lnTo>
                  <a:lnTo>
                    <a:pt x="24" y="17"/>
                  </a:lnTo>
                  <a:lnTo>
                    <a:pt x="24" y="5"/>
                  </a:lnTo>
                  <a:lnTo>
                    <a:pt x="24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7" name="Freeform 821">
              <a:extLst>
                <a:ext uri="{FF2B5EF4-FFF2-40B4-BE49-F238E27FC236}">
                  <a16:creationId xmlns:a16="http://schemas.microsoft.com/office/drawing/2014/main" id="{10CF9DFB-3C6B-4F4C-9A12-77EEE6C2312F}"/>
                </a:ext>
              </a:extLst>
            </p:cNvPr>
            <p:cNvSpPr/>
            <p:nvPr/>
          </p:nvSpPr>
          <p:spPr bwMode="auto">
            <a:xfrm>
              <a:off x="6418263" y="1346200"/>
              <a:ext cx="39688" cy="65088"/>
            </a:xfrm>
            <a:custGeom>
              <a:avLst/>
              <a:gdLst/>
              <a:ahLst/>
              <a:cxnLst>
                <a:cxn ang="0">
                  <a:pos x="63" y="3"/>
                </a:cxn>
                <a:cxn ang="0">
                  <a:pos x="63" y="3"/>
                </a:cxn>
                <a:cxn ang="0">
                  <a:pos x="61" y="12"/>
                </a:cxn>
                <a:cxn ang="0">
                  <a:pos x="59" y="19"/>
                </a:cxn>
                <a:cxn ang="0">
                  <a:pos x="52" y="33"/>
                </a:cxn>
                <a:cxn ang="0">
                  <a:pos x="43" y="48"/>
                </a:cxn>
                <a:cxn ang="0">
                  <a:pos x="33" y="61"/>
                </a:cxn>
                <a:cxn ang="0">
                  <a:pos x="24" y="75"/>
                </a:cxn>
                <a:cxn ang="0">
                  <a:pos x="15" y="88"/>
                </a:cxn>
                <a:cxn ang="0">
                  <a:pos x="6" y="102"/>
                </a:cxn>
                <a:cxn ang="0">
                  <a:pos x="3" y="110"/>
                </a:cxn>
                <a:cxn ang="0">
                  <a:pos x="0" y="117"/>
                </a:cxn>
                <a:cxn ang="0">
                  <a:pos x="0" y="117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2" y="122"/>
                </a:cxn>
                <a:cxn ang="0">
                  <a:pos x="3" y="123"/>
                </a:cxn>
                <a:cxn ang="0">
                  <a:pos x="5" y="123"/>
                </a:cxn>
                <a:cxn ang="0">
                  <a:pos x="6" y="123"/>
                </a:cxn>
                <a:cxn ang="0">
                  <a:pos x="8" y="121"/>
                </a:cxn>
                <a:cxn ang="0">
                  <a:pos x="10" y="120"/>
                </a:cxn>
                <a:cxn ang="0">
                  <a:pos x="10" y="120"/>
                </a:cxn>
                <a:cxn ang="0">
                  <a:pos x="13" y="112"/>
                </a:cxn>
                <a:cxn ang="0">
                  <a:pos x="16" y="105"/>
                </a:cxn>
                <a:cxn ang="0">
                  <a:pos x="24" y="90"/>
                </a:cxn>
                <a:cxn ang="0">
                  <a:pos x="33" y="77"/>
                </a:cxn>
                <a:cxn ang="0">
                  <a:pos x="43" y="63"/>
                </a:cxn>
                <a:cxn ang="0">
                  <a:pos x="52" y="50"/>
                </a:cxn>
                <a:cxn ang="0">
                  <a:pos x="61" y="36"/>
                </a:cxn>
                <a:cxn ang="0">
                  <a:pos x="67" y="22"/>
                </a:cxn>
                <a:cxn ang="0">
                  <a:pos x="70" y="14"/>
                </a:cxn>
                <a:cxn ang="0">
                  <a:pos x="73" y="6"/>
                </a:cxn>
                <a:cxn ang="0">
                  <a:pos x="73" y="6"/>
                </a:cxn>
                <a:cxn ang="0">
                  <a:pos x="73" y="4"/>
                </a:cxn>
                <a:cxn ang="0">
                  <a:pos x="71" y="2"/>
                </a:cxn>
                <a:cxn ang="0">
                  <a:pos x="70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5" y="0"/>
                </a:cxn>
                <a:cxn ang="0">
                  <a:pos x="64" y="1"/>
                </a:cxn>
                <a:cxn ang="0">
                  <a:pos x="63" y="3"/>
                </a:cxn>
                <a:cxn ang="0">
                  <a:pos x="63" y="3"/>
                </a:cxn>
              </a:cxnLst>
              <a:rect l="0" t="0" r="r" b="b"/>
              <a:pathLst>
                <a:path w="73" h="123">
                  <a:moveTo>
                    <a:pt x="63" y="3"/>
                  </a:moveTo>
                  <a:lnTo>
                    <a:pt x="63" y="3"/>
                  </a:lnTo>
                  <a:lnTo>
                    <a:pt x="61" y="12"/>
                  </a:lnTo>
                  <a:lnTo>
                    <a:pt x="59" y="19"/>
                  </a:lnTo>
                  <a:lnTo>
                    <a:pt x="52" y="33"/>
                  </a:lnTo>
                  <a:lnTo>
                    <a:pt x="43" y="48"/>
                  </a:lnTo>
                  <a:lnTo>
                    <a:pt x="33" y="61"/>
                  </a:lnTo>
                  <a:lnTo>
                    <a:pt x="24" y="75"/>
                  </a:lnTo>
                  <a:lnTo>
                    <a:pt x="15" y="88"/>
                  </a:lnTo>
                  <a:lnTo>
                    <a:pt x="6" y="102"/>
                  </a:lnTo>
                  <a:lnTo>
                    <a:pt x="3" y="110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2" y="122"/>
                  </a:lnTo>
                  <a:lnTo>
                    <a:pt x="3" y="123"/>
                  </a:lnTo>
                  <a:lnTo>
                    <a:pt x="5" y="123"/>
                  </a:lnTo>
                  <a:lnTo>
                    <a:pt x="6" y="123"/>
                  </a:lnTo>
                  <a:lnTo>
                    <a:pt x="8" y="121"/>
                  </a:lnTo>
                  <a:lnTo>
                    <a:pt x="10" y="120"/>
                  </a:lnTo>
                  <a:lnTo>
                    <a:pt x="10" y="120"/>
                  </a:lnTo>
                  <a:lnTo>
                    <a:pt x="13" y="112"/>
                  </a:lnTo>
                  <a:lnTo>
                    <a:pt x="16" y="105"/>
                  </a:lnTo>
                  <a:lnTo>
                    <a:pt x="24" y="90"/>
                  </a:lnTo>
                  <a:lnTo>
                    <a:pt x="33" y="77"/>
                  </a:lnTo>
                  <a:lnTo>
                    <a:pt x="43" y="63"/>
                  </a:lnTo>
                  <a:lnTo>
                    <a:pt x="52" y="50"/>
                  </a:lnTo>
                  <a:lnTo>
                    <a:pt x="61" y="36"/>
                  </a:lnTo>
                  <a:lnTo>
                    <a:pt x="67" y="22"/>
                  </a:lnTo>
                  <a:lnTo>
                    <a:pt x="70" y="14"/>
                  </a:lnTo>
                  <a:lnTo>
                    <a:pt x="73" y="6"/>
                  </a:lnTo>
                  <a:lnTo>
                    <a:pt x="73" y="6"/>
                  </a:lnTo>
                  <a:lnTo>
                    <a:pt x="73" y="4"/>
                  </a:lnTo>
                  <a:lnTo>
                    <a:pt x="71" y="2"/>
                  </a:lnTo>
                  <a:lnTo>
                    <a:pt x="70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0"/>
                  </a:lnTo>
                  <a:lnTo>
                    <a:pt x="64" y="1"/>
                  </a:lnTo>
                  <a:lnTo>
                    <a:pt x="63" y="3"/>
                  </a:lnTo>
                  <a:lnTo>
                    <a:pt x="63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8" name="Freeform 822">
              <a:extLst>
                <a:ext uri="{FF2B5EF4-FFF2-40B4-BE49-F238E27FC236}">
                  <a16:creationId xmlns:a16="http://schemas.microsoft.com/office/drawing/2014/main" id="{B8583327-E728-4FC1-A272-64CBBD63C6AD}"/>
                </a:ext>
              </a:extLst>
            </p:cNvPr>
            <p:cNvSpPr/>
            <p:nvPr/>
          </p:nvSpPr>
          <p:spPr bwMode="auto">
            <a:xfrm>
              <a:off x="6462713" y="1366838"/>
              <a:ext cx="34925" cy="50800"/>
            </a:xfrm>
            <a:custGeom>
              <a:avLst/>
              <a:gdLst/>
              <a:ahLst/>
              <a:cxnLst>
                <a:cxn ang="0">
                  <a:pos x="58" y="2"/>
                </a:cxn>
                <a:cxn ang="0">
                  <a:pos x="58" y="2"/>
                </a:cxn>
                <a:cxn ang="0">
                  <a:pos x="42" y="24"/>
                </a:cxn>
                <a:cxn ang="0">
                  <a:pos x="29" y="46"/>
                </a:cxn>
                <a:cxn ang="0">
                  <a:pos x="1" y="90"/>
                </a:cxn>
                <a:cxn ang="0">
                  <a:pos x="1" y="90"/>
                </a:cxn>
                <a:cxn ang="0">
                  <a:pos x="0" y="92"/>
                </a:cxn>
                <a:cxn ang="0">
                  <a:pos x="1" y="94"/>
                </a:cxn>
                <a:cxn ang="0">
                  <a:pos x="1" y="95"/>
                </a:cxn>
                <a:cxn ang="0">
                  <a:pos x="3" y="97"/>
                </a:cxn>
                <a:cxn ang="0">
                  <a:pos x="4" y="97"/>
                </a:cxn>
                <a:cxn ang="0">
                  <a:pos x="6" y="97"/>
                </a:cxn>
                <a:cxn ang="0">
                  <a:pos x="8" y="97"/>
                </a:cxn>
                <a:cxn ang="0">
                  <a:pos x="9" y="95"/>
                </a:cxn>
                <a:cxn ang="0">
                  <a:pos x="9" y="95"/>
                </a:cxn>
                <a:cxn ang="0">
                  <a:pos x="37" y="51"/>
                </a:cxn>
                <a:cxn ang="0">
                  <a:pos x="50" y="28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6"/>
                </a:cxn>
                <a:cxn ang="0">
                  <a:pos x="67" y="3"/>
                </a:cxn>
                <a:cxn ang="0">
                  <a:pos x="66" y="2"/>
                </a:cxn>
                <a:cxn ang="0">
                  <a:pos x="65" y="1"/>
                </a:cxn>
                <a:cxn ang="0">
                  <a:pos x="61" y="0"/>
                </a:cxn>
                <a:cxn ang="0">
                  <a:pos x="60" y="0"/>
                </a:cxn>
                <a:cxn ang="0">
                  <a:pos x="58" y="2"/>
                </a:cxn>
                <a:cxn ang="0">
                  <a:pos x="58" y="2"/>
                </a:cxn>
              </a:cxnLst>
              <a:rect l="0" t="0" r="r" b="b"/>
              <a:pathLst>
                <a:path w="67" h="97">
                  <a:moveTo>
                    <a:pt x="58" y="2"/>
                  </a:moveTo>
                  <a:lnTo>
                    <a:pt x="58" y="2"/>
                  </a:lnTo>
                  <a:lnTo>
                    <a:pt x="42" y="24"/>
                  </a:lnTo>
                  <a:lnTo>
                    <a:pt x="29" y="4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0" y="92"/>
                  </a:lnTo>
                  <a:lnTo>
                    <a:pt x="1" y="94"/>
                  </a:lnTo>
                  <a:lnTo>
                    <a:pt x="1" y="95"/>
                  </a:lnTo>
                  <a:lnTo>
                    <a:pt x="3" y="97"/>
                  </a:lnTo>
                  <a:lnTo>
                    <a:pt x="4" y="97"/>
                  </a:lnTo>
                  <a:lnTo>
                    <a:pt x="6" y="97"/>
                  </a:lnTo>
                  <a:lnTo>
                    <a:pt x="8" y="97"/>
                  </a:lnTo>
                  <a:lnTo>
                    <a:pt x="9" y="95"/>
                  </a:lnTo>
                  <a:lnTo>
                    <a:pt x="9" y="95"/>
                  </a:lnTo>
                  <a:lnTo>
                    <a:pt x="37" y="51"/>
                  </a:lnTo>
                  <a:lnTo>
                    <a:pt x="50" y="28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7" y="3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58" y="2"/>
                  </a:lnTo>
                  <a:lnTo>
                    <a:pt x="5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9" name="Freeform 823">
              <a:extLst>
                <a:ext uri="{FF2B5EF4-FFF2-40B4-BE49-F238E27FC236}">
                  <a16:creationId xmlns:a16="http://schemas.microsoft.com/office/drawing/2014/main" id="{CA3B19DA-91DA-4900-A1A0-768DCFD071F8}"/>
                </a:ext>
              </a:extLst>
            </p:cNvPr>
            <p:cNvSpPr/>
            <p:nvPr/>
          </p:nvSpPr>
          <p:spPr bwMode="auto">
            <a:xfrm>
              <a:off x="6569075" y="1604963"/>
              <a:ext cx="28575" cy="68263"/>
            </a:xfrm>
            <a:custGeom>
              <a:avLst/>
              <a:gdLst/>
              <a:ahLst/>
              <a:cxnLst>
                <a:cxn ang="0">
                  <a:pos x="45" y="3"/>
                </a:cxn>
                <a:cxn ang="0">
                  <a:pos x="45" y="3"/>
                </a:cxn>
                <a:cxn ang="0">
                  <a:pos x="43" y="10"/>
                </a:cxn>
                <a:cxn ang="0">
                  <a:pos x="40" y="16"/>
                </a:cxn>
                <a:cxn ang="0">
                  <a:pos x="32" y="29"/>
                </a:cxn>
                <a:cxn ang="0">
                  <a:pos x="25" y="41"/>
                </a:cxn>
                <a:cxn ang="0">
                  <a:pos x="22" y="47"/>
                </a:cxn>
                <a:cxn ang="0">
                  <a:pos x="20" y="53"/>
                </a:cxn>
                <a:cxn ang="0">
                  <a:pos x="20" y="53"/>
                </a:cxn>
                <a:cxn ang="0">
                  <a:pos x="14" y="71"/>
                </a:cxn>
                <a:cxn ang="0">
                  <a:pos x="9" y="89"/>
                </a:cxn>
                <a:cxn ang="0">
                  <a:pos x="3" y="106"/>
                </a:cxn>
                <a:cxn ang="0">
                  <a:pos x="1" y="115"/>
                </a:cxn>
                <a:cxn ang="0">
                  <a:pos x="0" y="125"/>
                </a:cxn>
                <a:cxn ang="0">
                  <a:pos x="0" y="125"/>
                </a:cxn>
                <a:cxn ang="0">
                  <a:pos x="1" y="127"/>
                </a:cxn>
                <a:cxn ang="0">
                  <a:pos x="2" y="128"/>
                </a:cxn>
                <a:cxn ang="0">
                  <a:pos x="3" y="129"/>
                </a:cxn>
                <a:cxn ang="0">
                  <a:pos x="5" y="129"/>
                </a:cxn>
                <a:cxn ang="0">
                  <a:pos x="6" y="129"/>
                </a:cxn>
                <a:cxn ang="0">
                  <a:pos x="9" y="128"/>
                </a:cxn>
                <a:cxn ang="0">
                  <a:pos x="10" y="127"/>
                </a:cxn>
                <a:cxn ang="0">
                  <a:pos x="10" y="125"/>
                </a:cxn>
                <a:cxn ang="0">
                  <a:pos x="10" y="125"/>
                </a:cxn>
                <a:cxn ang="0">
                  <a:pos x="12" y="108"/>
                </a:cxn>
                <a:cxn ang="0">
                  <a:pos x="16" y="93"/>
                </a:cxn>
                <a:cxn ang="0">
                  <a:pos x="21" y="78"/>
                </a:cxn>
                <a:cxn ang="0">
                  <a:pos x="28" y="64"/>
                </a:cxn>
                <a:cxn ang="0">
                  <a:pos x="42" y="35"/>
                </a:cxn>
                <a:cxn ang="0">
                  <a:pos x="49" y="20"/>
                </a:cxn>
                <a:cxn ang="0">
                  <a:pos x="54" y="6"/>
                </a:cxn>
                <a:cxn ang="0">
                  <a:pos x="54" y="6"/>
                </a:cxn>
                <a:cxn ang="0">
                  <a:pos x="54" y="4"/>
                </a:cxn>
                <a:cxn ang="0">
                  <a:pos x="54" y="2"/>
                </a:cxn>
                <a:cxn ang="0">
                  <a:pos x="53" y="1"/>
                </a:cxn>
                <a:cxn ang="0">
                  <a:pos x="51" y="0"/>
                </a:cxn>
                <a:cxn ang="0">
                  <a:pos x="49" y="0"/>
                </a:cxn>
                <a:cxn ang="0">
                  <a:pos x="48" y="1"/>
                </a:cxn>
                <a:cxn ang="0">
                  <a:pos x="46" y="2"/>
                </a:cxn>
                <a:cxn ang="0">
                  <a:pos x="45" y="3"/>
                </a:cxn>
                <a:cxn ang="0">
                  <a:pos x="45" y="3"/>
                </a:cxn>
              </a:cxnLst>
              <a:rect l="0" t="0" r="r" b="b"/>
              <a:pathLst>
                <a:path w="54" h="129">
                  <a:moveTo>
                    <a:pt x="45" y="3"/>
                  </a:moveTo>
                  <a:lnTo>
                    <a:pt x="45" y="3"/>
                  </a:lnTo>
                  <a:lnTo>
                    <a:pt x="43" y="10"/>
                  </a:lnTo>
                  <a:lnTo>
                    <a:pt x="40" y="16"/>
                  </a:lnTo>
                  <a:lnTo>
                    <a:pt x="32" y="29"/>
                  </a:lnTo>
                  <a:lnTo>
                    <a:pt x="25" y="41"/>
                  </a:lnTo>
                  <a:lnTo>
                    <a:pt x="22" y="47"/>
                  </a:lnTo>
                  <a:lnTo>
                    <a:pt x="20" y="53"/>
                  </a:lnTo>
                  <a:lnTo>
                    <a:pt x="20" y="53"/>
                  </a:lnTo>
                  <a:lnTo>
                    <a:pt x="14" y="71"/>
                  </a:lnTo>
                  <a:lnTo>
                    <a:pt x="9" y="89"/>
                  </a:lnTo>
                  <a:lnTo>
                    <a:pt x="3" y="106"/>
                  </a:lnTo>
                  <a:lnTo>
                    <a:pt x="1" y="115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1" y="127"/>
                  </a:lnTo>
                  <a:lnTo>
                    <a:pt x="2" y="128"/>
                  </a:lnTo>
                  <a:lnTo>
                    <a:pt x="3" y="129"/>
                  </a:lnTo>
                  <a:lnTo>
                    <a:pt x="5" y="129"/>
                  </a:lnTo>
                  <a:lnTo>
                    <a:pt x="6" y="129"/>
                  </a:lnTo>
                  <a:lnTo>
                    <a:pt x="9" y="128"/>
                  </a:lnTo>
                  <a:lnTo>
                    <a:pt x="10" y="127"/>
                  </a:lnTo>
                  <a:lnTo>
                    <a:pt x="10" y="125"/>
                  </a:lnTo>
                  <a:lnTo>
                    <a:pt x="10" y="125"/>
                  </a:lnTo>
                  <a:lnTo>
                    <a:pt x="12" y="108"/>
                  </a:lnTo>
                  <a:lnTo>
                    <a:pt x="16" y="93"/>
                  </a:lnTo>
                  <a:lnTo>
                    <a:pt x="21" y="78"/>
                  </a:lnTo>
                  <a:lnTo>
                    <a:pt x="28" y="64"/>
                  </a:lnTo>
                  <a:lnTo>
                    <a:pt x="42" y="35"/>
                  </a:lnTo>
                  <a:lnTo>
                    <a:pt x="49" y="20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8" y="1"/>
                  </a:lnTo>
                  <a:lnTo>
                    <a:pt x="46" y="2"/>
                  </a:lnTo>
                  <a:lnTo>
                    <a:pt x="45" y="3"/>
                  </a:lnTo>
                  <a:lnTo>
                    <a:pt x="45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0" name="Freeform 824">
              <a:extLst>
                <a:ext uri="{FF2B5EF4-FFF2-40B4-BE49-F238E27FC236}">
                  <a16:creationId xmlns:a16="http://schemas.microsoft.com/office/drawing/2014/main" id="{AFE4197D-D15E-45C5-917D-507798DF5016}"/>
                </a:ext>
              </a:extLst>
            </p:cNvPr>
            <p:cNvSpPr/>
            <p:nvPr/>
          </p:nvSpPr>
          <p:spPr bwMode="auto">
            <a:xfrm>
              <a:off x="6619875" y="1614488"/>
              <a:ext cx="25400" cy="44450"/>
            </a:xfrm>
            <a:custGeom>
              <a:avLst/>
              <a:gdLst/>
              <a:ahLst/>
              <a:cxnLst>
                <a:cxn ang="0">
                  <a:pos x="40" y="2"/>
                </a:cxn>
                <a:cxn ang="0">
                  <a:pos x="40" y="2"/>
                </a:cxn>
                <a:cxn ang="0">
                  <a:pos x="32" y="11"/>
                </a:cxn>
                <a:cxn ang="0">
                  <a:pos x="25" y="19"/>
                </a:cxn>
                <a:cxn ang="0">
                  <a:pos x="19" y="28"/>
                </a:cxn>
                <a:cxn ang="0">
                  <a:pos x="13" y="39"/>
                </a:cxn>
                <a:cxn ang="0">
                  <a:pos x="8" y="49"/>
                </a:cxn>
                <a:cxn ang="0">
                  <a:pos x="4" y="59"/>
                </a:cxn>
                <a:cxn ang="0">
                  <a:pos x="1" y="71"/>
                </a:cxn>
                <a:cxn ang="0">
                  <a:pos x="0" y="81"/>
                </a:cxn>
                <a:cxn ang="0">
                  <a:pos x="0" y="81"/>
                </a:cxn>
                <a:cxn ang="0">
                  <a:pos x="0" y="83"/>
                </a:cxn>
                <a:cxn ang="0">
                  <a:pos x="1" y="85"/>
                </a:cxn>
                <a:cxn ang="0">
                  <a:pos x="3" y="86"/>
                </a:cxn>
                <a:cxn ang="0">
                  <a:pos x="5" y="86"/>
                </a:cxn>
                <a:cxn ang="0">
                  <a:pos x="6" y="86"/>
                </a:cxn>
                <a:cxn ang="0">
                  <a:pos x="9" y="85"/>
                </a:cxn>
                <a:cxn ang="0">
                  <a:pos x="10" y="83"/>
                </a:cxn>
                <a:cxn ang="0">
                  <a:pos x="10" y="81"/>
                </a:cxn>
                <a:cxn ang="0">
                  <a:pos x="10" y="81"/>
                </a:cxn>
                <a:cxn ang="0">
                  <a:pos x="11" y="71"/>
                </a:cxn>
                <a:cxn ang="0">
                  <a:pos x="14" y="61"/>
                </a:cxn>
                <a:cxn ang="0">
                  <a:pos x="17" y="51"/>
                </a:cxn>
                <a:cxn ang="0">
                  <a:pos x="22" y="42"/>
                </a:cxn>
                <a:cxn ang="0">
                  <a:pos x="27" y="33"/>
                </a:cxn>
                <a:cxn ang="0">
                  <a:pos x="33" y="24"/>
                </a:cxn>
                <a:cxn ang="0">
                  <a:pos x="40" y="16"/>
                </a:cxn>
                <a:cxn ang="0">
                  <a:pos x="47" y="9"/>
                </a:cxn>
                <a:cxn ang="0">
                  <a:pos x="47" y="9"/>
                </a:cxn>
                <a:cxn ang="0">
                  <a:pos x="48" y="8"/>
                </a:cxn>
                <a:cxn ang="0">
                  <a:pos x="48" y="5"/>
                </a:cxn>
                <a:cxn ang="0">
                  <a:pos x="47" y="3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3" y="0"/>
                </a:cxn>
                <a:cxn ang="0">
                  <a:pos x="42" y="1"/>
                </a:cxn>
                <a:cxn ang="0">
                  <a:pos x="40" y="2"/>
                </a:cxn>
                <a:cxn ang="0">
                  <a:pos x="40" y="2"/>
                </a:cxn>
              </a:cxnLst>
              <a:rect l="0" t="0" r="r" b="b"/>
              <a:pathLst>
                <a:path w="48" h="86">
                  <a:moveTo>
                    <a:pt x="40" y="2"/>
                  </a:moveTo>
                  <a:lnTo>
                    <a:pt x="40" y="2"/>
                  </a:lnTo>
                  <a:lnTo>
                    <a:pt x="32" y="11"/>
                  </a:lnTo>
                  <a:lnTo>
                    <a:pt x="25" y="19"/>
                  </a:lnTo>
                  <a:lnTo>
                    <a:pt x="19" y="28"/>
                  </a:lnTo>
                  <a:lnTo>
                    <a:pt x="13" y="39"/>
                  </a:lnTo>
                  <a:lnTo>
                    <a:pt x="8" y="49"/>
                  </a:lnTo>
                  <a:lnTo>
                    <a:pt x="4" y="59"/>
                  </a:lnTo>
                  <a:lnTo>
                    <a:pt x="1" y="71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1" y="85"/>
                  </a:lnTo>
                  <a:lnTo>
                    <a:pt x="3" y="86"/>
                  </a:lnTo>
                  <a:lnTo>
                    <a:pt x="5" y="86"/>
                  </a:lnTo>
                  <a:lnTo>
                    <a:pt x="6" y="86"/>
                  </a:lnTo>
                  <a:lnTo>
                    <a:pt x="9" y="85"/>
                  </a:lnTo>
                  <a:lnTo>
                    <a:pt x="10" y="83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11" y="71"/>
                  </a:lnTo>
                  <a:lnTo>
                    <a:pt x="14" y="61"/>
                  </a:lnTo>
                  <a:lnTo>
                    <a:pt x="17" y="51"/>
                  </a:lnTo>
                  <a:lnTo>
                    <a:pt x="22" y="42"/>
                  </a:lnTo>
                  <a:lnTo>
                    <a:pt x="27" y="33"/>
                  </a:lnTo>
                  <a:lnTo>
                    <a:pt x="33" y="24"/>
                  </a:lnTo>
                  <a:lnTo>
                    <a:pt x="40" y="16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8" y="8"/>
                  </a:lnTo>
                  <a:lnTo>
                    <a:pt x="48" y="5"/>
                  </a:lnTo>
                  <a:lnTo>
                    <a:pt x="47" y="3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2" y="1"/>
                  </a:lnTo>
                  <a:lnTo>
                    <a:pt x="40" y="2"/>
                  </a:lnTo>
                  <a:lnTo>
                    <a:pt x="4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1" name="Freeform 825">
              <a:extLst>
                <a:ext uri="{FF2B5EF4-FFF2-40B4-BE49-F238E27FC236}">
                  <a16:creationId xmlns:a16="http://schemas.microsoft.com/office/drawing/2014/main" id="{EDF6447A-4E31-4FEA-B2EE-A3DAD687ABEE}"/>
                </a:ext>
              </a:extLst>
            </p:cNvPr>
            <p:cNvSpPr/>
            <p:nvPr/>
          </p:nvSpPr>
          <p:spPr bwMode="auto">
            <a:xfrm>
              <a:off x="6659563" y="1624013"/>
              <a:ext cx="28575" cy="46038"/>
            </a:xfrm>
            <a:custGeom>
              <a:avLst/>
              <a:gdLst/>
              <a:ahLst/>
              <a:cxnLst>
                <a:cxn ang="0">
                  <a:pos x="44" y="2"/>
                </a:cxn>
                <a:cxn ang="0">
                  <a:pos x="44" y="2"/>
                </a:cxn>
                <a:cxn ang="0">
                  <a:pos x="38" y="10"/>
                </a:cxn>
                <a:cxn ang="0">
                  <a:pos x="32" y="17"/>
                </a:cxn>
                <a:cxn ang="0">
                  <a:pos x="25" y="26"/>
                </a:cxn>
                <a:cxn ang="0">
                  <a:pos x="19" y="34"/>
                </a:cxn>
                <a:cxn ang="0">
                  <a:pos x="19" y="34"/>
                </a:cxn>
                <a:cxn ang="0">
                  <a:pos x="13" y="44"/>
                </a:cxn>
                <a:cxn ang="0">
                  <a:pos x="9" y="56"/>
                </a:cxn>
                <a:cxn ang="0">
                  <a:pos x="5" y="67"/>
                </a:cxn>
                <a:cxn ang="0">
                  <a:pos x="0" y="77"/>
                </a:cxn>
                <a:cxn ang="0">
                  <a:pos x="0" y="77"/>
                </a:cxn>
                <a:cxn ang="0">
                  <a:pos x="0" y="79"/>
                </a:cxn>
                <a:cxn ang="0">
                  <a:pos x="0" y="82"/>
                </a:cxn>
                <a:cxn ang="0">
                  <a:pos x="2" y="85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7" y="85"/>
                </a:cxn>
                <a:cxn ang="0">
                  <a:pos x="8" y="83"/>
                </a:cxn>
                <a:cxn ang="0">
                  <a:pos x="8" y="83"/>
                </a:cxn>
                <a:cxn ang="0">
                  <a:pos x="16" y="63"/>
                </a:cxn>
                <a:cxn ang="0">
                  <a:pos x="26" y="42"/>
                </a:cxn>
                <a:cxn ang="0">
                  <a:pos x="26" y="42"/>
                </a:cxn>
                <a:cxn ang="0">
                  <a:pos x="28" y="37"/>
                </a:cxn>
                <a:cxn ang="0">
                  <a:pos x="31" y="33"/>
                </a:cxn>
                <a:cxn ang="0">
                  <a:pos x="38" y="25"/>
                </a:cxn>
                <a:cxn ang="0">
                  <a:pos x="46" y="15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53" y="5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0" y="0"/>
                </a:cxn>
                <a:cxn ang="0">
                  <a:pos x="49" y="0"/>
                </a:cxn>
                <a:cxn ang="0">
                  <a:pos x="47" y="0"/>
                </a:cxn>
                <a:cxn ang="0">
                  <a:pos x="45" y="1"/>
                </a:cxn>
                <a:cxn ang="0">
                  <a:pos x="44" y="2"/>
                </a:cxn>
                <a:cxn ang="0">
                  <a:pos x="44" y="2"/>
                </a:cxn>
              </a:cxnLst>
              <a:rect l="0" t="0" r="r" b="b"/>
              <a:pathLst>
                <a:path w="53" h="85">
                  <a:moveTo>
                    <a:pt x="44" y="2"/>
                  </a:moveTo>
                  <a:lnTo>
                    <a:pt x="44" y="2"/>
                  </a:lnTo>
                  <a:lnTo>
                    <a:pt x="38" y="10"/>
                  </a:lnTo>
                  <a:lnTo>
                    <a:pt x="32" y="17"/>
                  </a:lnTo>
                  <a:lnTo>
                    <a:pt x="25" y="26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13" y="44"/>
                  </a:lnTo>
                  <a:lnTo>
                    <a:pt x="9" y="56"/>
                  </a:lnTo>
                  <a:lnTo>
                    <a:pt x="5" y="67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79"/>
                  </a:lnTo>
                  <a:lnTo>
                    <a:pt x="0" y="82"/>
                  </a:lnTo>
                  <a:lnTo>
                    <a:pt x="2" y="85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3"/>
                  </a:lnTo>
                  <a:lnTo>
                    <a:pt x="8" y="83"/>
                  </a:lnTo>
                  <a:lnTo>
                    <a:pt x="16" y="63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8" y="37"/>
                  </a:lnTo>
                  <a:lnTo>
                    <a:pt x="31" y="33"/>
                  </a:lnTo>
                  <a:lnTo>
                    <a:pt x="38" y="25"/>
                  </a:lnTo>
                  <a:lnTo>
                    <a:pt x="46" y="15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4" y="2"/>
                  </a:lnTo>
                  <a:lnTo>
                    <a:pt x="4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2" name="Freeform 826">
              <a:extLst>
                <a:ext uri="{FF2B5EF4-FFF2-40B4-BE49-F238E27FC236}">
                  <a16:creationId xmlns:a16="http://schemas.microsoft.com/office/drawing/2014/main" id="{BC119740-2A8A-4CF7-AB56-38DA4FB6DC3A}"/>
                </a:ext>
              </a:extLst>
            </p:cNvPr>
            <p:cNvSpPr/>
            <p:nvPr/>
          </p:nvSpPr>
          <p:spPr bwMode="auto">
            <a:xfrm>
              <a:off x="6746875" y="1463675"/>
              <a:ext cx="23813" cy="41275"/>
            </a:xfrm>
            <a:custGeom>
              <a:avLst/>
              <a:gdLst/>
              <a:ahLst/>
              <a:cxnLst>
                <a:cxn ang="0">
                  <a:pos x="39" y="1"/>
                </a:cxn>
                <a:cxn ang="0">
                  <a:pos x="39" y="1"/>
                </a:cxn>
                <a:cxn ang="0">
                  <a:pos x="32" y="10"/>
                </a:cxn>
                <a:cxn ang="0">
                  <a:pos x="27" y="18"/>
                </a:cxn>
                <a:cxn ang="0">
                  <a:pos x="22" y="27"/>
                </a:cxn>
                <a:cxn ang="0">
                  <a:pos x="18" y="35"/>
                </a:cxn>
                <a:cxn ang="0">
                  <a:pos x="9" y="54"/>
                </a:cxn>
                <a:cxn ang="0">
                  <a:pos x="5" y="63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4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3" y="79"/>
                </a:cxn>
                <a:cxn ang="0">
                  <a:pos x="5" y="79"/>
                </a:cxn>
                <a:cxn ang="0">
                  <a:pos x="7" y="79"/>
                </a:cxn>
                <a:cxn ang="0">
                  <a:pos x="8" y="77"/>
                </a:cxn>
                <a:cxn ang="0">
                  <a:pos x="8" y="77"/>
                </a:cxn>
                <a:cxn ang="0">
                  <a:pos x="13" y="68"/>
                </a:cxn>
                <a:cxn ang="0">
                  <a:pos x="18" y="59"/>
                </a:cxn>
                <a:cxn ang="0">
                  <a:pos x="26" y="42"/>
                </a:cxn>
                <a:cxn ang="0">
                  <a:pos x="30" y="32"/>
                </a:cxn>
                <a:cxn ang="0">
                  <a:pos x="34" y="24"/>
                </a:cxn>
                <a:cxn ang="0">
                  <a:pos x="39" y="16"/>
                </a:cxn>
                <a:cxn ang="0">
                  <a:pos x="45" y="8"/>
                </a:cxn>
                <a:cxn ang="0">
                  <a:pos x="45" y="8"/>
                </a:cxn>
                <a:cxn ang="0">
                  <a:pos x="46" y="6"/>
                </a:cxn>
                <a:cxn ang="0">
                  <a:pos x="46" y="4"/>
                </a:cxn>
                <a:cxn ang="0">
                  <a:pos x="46" y="3"/>
                </a:cxn>
                <a:cxn ang="0">
                  <a:pos x="45" y="1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40" y="0"/>
                </a:cxn>
                <a:cxn ang="0">
                  <a:pos x="39" y="1"/>
                </a:cxn>
                <a:cxn ang="0">
                  <a:pos x="39" y="1"/>
                </a:cxn>
              </a:cxnLst>
              <a:rect l="0" t="0" r="r" b="b"/>
              <a:pathLst>
                <a:path w="46" h="79">
                  <a:moveTo>
                    <a:pt x="39" y="1"/>
                  </a:moveTo>
                  <a:lnTo>
                    <a:pt x="39" y="1"/>
                  </a:lnTo>
                  <a:lnTo>
                    <a:pt x="32" y="10"/>
                  </a:lnTo>
                  <a:lnTo>
                    <a:pt x="27" y="18"/>
                  </a:lnTo>
                  <a:lnTo>
                    <a:pt x="22" y="27"/>
                  </a:lnTo>
                  <a:lnTo>
                    <a:pt x="18" y="35"/>
                  </a:lnTo>
                  <a:lnTo>
                    <a:pt x="9" y="54"/>
                  </a:lnTo>
                  <a:lnTo>
                    <a:pt x="5" y="63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7"/>
                  </a:lnTo>
                  <a:lnTo>
                    <a:pt x="8" y="77"/>
                  </a:lnTo>
                  <a:lnTo>
                    <a:pt x="13" y="68"/>
                  </a:lnTo>
                  <a:lnTo>
                    <a:pt x="18" y="59"/>
                  </a:lnTo>
                  <a:lnTo>
                    <a:pt x="26" y="42"/>
                  </a:lnTo>
                  <a:lnTo>
                    <a:pt x="30" y="32"/>
                  </a:lnTo>
                  <a:lnTo>
                    <a:pt x="34" y="24"/>
                  </a:lnTo>
                  <a:lnTo>
                    <a:pt x="39" y="16"/>
                  </a:lnTo>
                  <a:lnTo>
                    <a:pt x="45" y="8"/>
                  </a:lnTo>
                  <a:lnTo>
                    <a:pt x="45" y="8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6" y="3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9" y="1"/>
                  </a:lnTo>
                  <a:lnTo>
                    <a:pt x="39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3" name="Freeform 827">
              <a:extLst>
                <a:ext uri="{FF2B5EF4-FFF2-40B4-BE49-F238E27FC236}">
                  <a16:creationId xmlns:a16="http://schemas.microsoft.com/office/drawing/2014/main" id="{9904A393-752D-4422-941A-0F9E0350EBEA}"/>
                </a:ext>
              </a:extLst>
            </p:cNvPr>
            <p:cNvSpPr/>
            <p:nvPr/>
          </p:nvSpPr>
          <p:spPr bwMode="auto">
            <a:xfrm>
              <a:off x="6792913" y="1493838"/>
              <a:ext cx="9525" cy="7938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1" y="9"/>
                </a:cxn>
                <a:cxn ang="0">
                  <a:pos x="0" y="11"/>
                </a:cxn>
                <a:cxn ang="0">
                  <a:pos x="1" y="13"/>
                </a:cxn>
                <a:cxn ang="0">
                  <a:pos x="2" y="14"/>
                </a:cxn>
                <a:cxn ang="0">
                  <a:pos x="3" y="16"/>
                </a:cxn>
                <a:cxn ang="0">
                  <a:pos x="5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5" y="6"/>
                </a:cxn>
                <a:cxn ang="0">
                  <a:pos x="16" y="5"/>
                </a:cxn>
                <a:cxn ang="0">
                  <a:pos x="15" y="3"/>
                </a:cxn>
                <a:cxn ang="0">
                  <a:pos x="14" y="1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8" y="1"/>
                </a:cxn>
              </a:cxnLst>
              <a:rect l="0" t="0" r="r" b="b"/>
              <a:pathLst>
                <a:path w="16" h="16">
                  <a:moveTo>
                    <a:pt x="8" y="1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1" y="9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8" y="14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5" y="6"/>
                  </a:lnTo>
                  <a:lnTo>
                    <a:pt x="16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8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4" name="Freeform 828">
              <a:extLst>
                <a:ext uri="{FF2B5EF4-FFF2-40B4-BE49-F238E27FC236}">
                  <a16:creationId xmlns:a16="http://schemas.microsoft.com/office/drawing/2014/main" id="{96535E19-F8AE-4D07-9523-EEA0A6EF89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08713" y="1243013"/>
              <a:ext cx="706438" cy="620713"/>
            </a:xfrm>
            <a:custGeom>
              <a:avLst/>
              <a:gdLst/>
              <a:ahLst/>
              <a:cxnLst>
                <a:cxn ang="0">
                  <a:pos x="1208" y="1175"/>
                </a:cxn>
                <a:cxn ang="0">
                  <a:pos x="1095" y="1131"/>
                </a:cxn>
                <a:cxn ang="0">
                  <a:pos x="938" y="1062"/>
                </a:cxn>
                <a:cxn ang="0">
                  <a:pos x="899" y="1051"/>
                </a:cxn>
                <a:cxn ang="0">
                  <a:pos x="728" y="1088"/>
                </a:cxn>
                <a:cxn ang="0">
                  <a:pos x="531" y="1080"/>
                </a:cxn>
                <a:cxn ang="0">
                  <a:pos x="322" y="1026"/>
                </a:cxn>
                <a:cxn ang="0">
                  <a:pos x="161" y="920"/>
                </a:cxn>
                <a:cxn ang="0">
                  <a:pos x="51" y="762"/>
                </a:cxn>
                <a:cxn ang="0">
                  <a:pos x="8" y="609"/>
                </a:cxn>
                <a:cxn ang="0">
                  <a:pos x="4" y="424"/>
                </a:cxn>
                <a:cxn ang="0">
                  <a:pos x="39" y="285"/>
                </a:cxn>
                <a:cxn ang="0">
                  <a:pos x="97" y="185"/>
                </a:cxn>
                <a:cxn ang="0">
                  <a:pos x="167" y="114"/>
                </a:cxn>
                <a:cxn ang="0">
                  <a:pos x="255" y="62"/>
                </a:cxn>
                <a:cxn ang="0">
                  <a:pos x="439" y="14"/>
                </a:cxn>
                <a:cxn ang="0">
                  <a:pos x="700" y="5"/>
                </a:cxn>
                <a:cxn ang="0">
                  <a:pos x="714" y="7"/>
                </a:cxn>
                <a:cxn ang="0">
                  <a:pos x="803" y="0"/>
                </a:cxn>
                <a:cxn ang="0">
                  <a:pos x="994" y="43"/>
                </a:cxn>
                <a:cxn ang="0">
                  <a:pos x="1175" y="156"/>
                </a:cxn>
                <a:cxn ang="0">
                  <a:pos x="1247" y="243"/>
                </a:cxn>
                <a:cxn ang="0">
                  <a:pos x="1289" y="328"/>
                </a:cxn>
                <a:cxn ang="0">
                  <a:pos x="1324" y="456"/>
                </a:cxn>
                <a:cxn ang="0">
                  <a:pos x="1336" y="593"/>
                </a:cxn>
                <a:cxn ang="0">
                  <a:pos x="1319" y="726"/>
                </a:cxn>
                <a:cxn ang="0">
                  <a:pos x="1266" y="842"/>
                </a:cxn>
                <a:cxn ang="0">
                  <a:pos x="1204" y="907"/>
                </a:cxn>
                <a:cxn ang="0">
                  <a:pos x="1205" y="990"/>
                </a:cxn>
                <a:cxn ang="0">
                  <a:pos x="1239" y="1150"/>
                </a:cxn>
                <a:cxn ang="0">
                  <a:pos x="1234" y="1167"/>
                </a:cxn>
                <a:cxn ang="0">
                  <a:pos x="912" y="999"/>
                </a:cxn>
                <a:cxn ang="0">
                  <a:pos x="967" y="1032"/>
                </a:cxn>
                <a:cxn ang="0">
                  <a:pos x="1119" y="1098"/>
                </a:cxn>
                <a:cxn ang="0">
                  <a:pos x="1181" y="1067"/>
                </a:cxn>
                <a:cxn ang="0">
                  <a:pos x="1156" y="912"/>
                </a:cxn>
                <a:cxn ang="0">
                  <a:pos x="1170" y="893"/>
                </a:cxn>
                <a:cxn ang="0">
                  <a:pos x="1193" y="864"/>
                </a:cxn>
                <a:cxn ang="0">
                  <a:pos x="1262" y="762"/>
                </a:cxn>
                <a:cxn ang="0">
                  <a:pos x="1294" y="636"/>
                </a:cxn>
                <a:cxn ang="0">
                  <a:pos x="1293" y="502"/>
                </a:cxn>
                <a:cxn ang="0">
                  <a:pos x="1265" y="373"/>
                </a:cxn>
                <a:cxn ang="0">
                  <a:pos x="1214" y="265"/>
                </a:cxn>
                <a:cxn ang="0">
                  <a:pos x="1124" y="168"/>
                </a:cxn>
                <a:cxn ang="0">
                  <a:pos x="962" y="75"/>
                </a:cxn>
                <a:cxn ang="0">
                  <a:pos x="786" y="39"/>
                </a:cxn>
                <a:cxn ang="0">
                  <a:pos x="705" y="49"/>
                </a:cxn>
                <a:cxn ang="0">
                  <a:pos x="686" y="45"/>
                </a:cxn>
                <a:cxn ang="0">
                  <a:pos x="459" y="52"/>
                </a:cxn>
                <a:cxn ang="0">
                  <a:pos x="295" y="89"/>
                </a:cxn>
                <a:cxn ang="0">
                  <a:pos x="184" y="153"/>
                </a:cxn>
                <a:cxn ang="0">
                  <a:pos x="109" y="238"/>
                </a:cxn>
                <a:cxn ang="0">
                  <a:pos x="62" y="340"/>
                </a:cxn>
                <a:cxn ang="0">
                  <a:pos x="40" y="448"/>
                </a:cxn>
                <a:cxn ang="0">
                  <a:pos x="55" y="647"/>
                </a:cxn>
                <a:cxn ang="0">
                  <a:pos x="121" y="805"/>
                </a:cxn>
                <a:cxn ang="0">
                  <a:pos x="251" y="941"/>
                </a:cxn>
                <a:cxn ang="0">
                  <a:pos x="434" y="1017"/>
                </a:cxn>
                <a:cxn ang="0">
                  <a:pos x="592" y="1043"/>
                </a:cxn>
                <a:cxn ang="0">
                  <a:pos x="736" y="1045"/>
                </a:cxn>
                <a:cxn ang="0">
                  <a:pos x="890" y="1012"/>
                </a:cxn>
                <a:cxn ang="0">
                  <a:pos x="900" y="1005"/>
                </a:cxn>
              </a:cxnLst>
              <a:rect l="0" t="0" r="r" b="b"/>
              <a:pathLst>
                <a:path w="1336" h="1175">
                  <a:moveTo>
                    <a:pt x="1214" y="1175"/>
                  </a:moveTo>
                  <a:lnTo>
                    <a:pt x="1214" y="1175"/>
                  </a:lnTo>
                  <a:lnTo>
                    <a:pt x="1210" y="1175"/>
                  </a:lnTo>
                  <a:lnTo>
                    <a:pt x="1209" y="1175"/>
                  </a:lnTo>
                  <a:lnTo>
                    <a:pt x="1208" y="1175"/>
                  </a:lnTo>
                  <a:lnTo>
                    <a:pt x="1208" y="1175"/>
                  </a:lnTo>
                  <a:lnTo>
                    <a:pt x="1202" y="1174"/>
                  </a:lnTo>
                  <a:lnTo>
                    <a:pt x="1198" y="1173"/>
                  </a:lnTo>
                  <a:lnTo>
                    <a:pt x="1198" y="1173"/>
                  </a:lnTo>
                  <a:lnTo>
                    <a:pt x="1172" y="1162"/>
                  </a:lnTo>
                  <a:lnTo>
                    <a:pt x="1147" y="1152"/>
                  </a:lnTo>
                  <a:lnTo>
                    <a:pt x="1095" y="1131"/>
                  </a:lnTo>
                  <a:lnTo>
                    <a:pt x="1095" y="1131"/>
                  </a:lnTo>
                  <a:lnTo>
                    <a:pt x="1050" y="1113"/>
                  </a:lnTo>
                  <a:lnTo>
                    <a:pt x="1005" y="1095"/>
                  </a:lnTo>
                  <a:lnTo>
                    <a:pt x="982" y="1084"/>
                  </a:lnTo>
                  <a:lnTo>
                    <a:pt x="960" y="1073"/>
                  </a:lnTo>
                  <a:lnTo>
                    <a:pt x="938" y="1062"/>
                  </a:lnTo>
                  <a:lnTo>
                    <a:pt x="918" y="1048"/>
                  </a:lnTo>
                  <a:lnTo>
                    <a:pt x="911" y="1044"/>
                  </a:lnTo>
                  <a:lnTo>
                    <a:pt x="904" y="1048"/>
                  </a:lnTo>
                  <a:lnTo>
                    <a:pt x="904" y="1048"/>
                  </a:lnTo>
                  <a:lnTo>
                    <a:pt x="899" y="1051"/>
                  </a:lnTo>
                  <a:lnTo>
                    <a:pt x="899" y="1051"/>
                  </a:lnTo>
                  <a:lnTo>
                    <a:pt x="873" y="1061"/>
                  </a:lnTo>
                  <a:lnTo>
                    <a:pt x="847" y="1068"/>
                  </a:lnTo>
                  <a:lnTo>
                    <a:pt x="819" y="1075"/>
                  </a:lnTo>
                  <a:lnTo>
                    <a:pt x="789" y="1080"/>
                  </a:lnTo>
                  <a:lnTo>
                    <a:pt x="759" y="1084"/>
                  </a:lnTo>
                  <a:lnTo>
                    <a:pt x="728" y="1088"/>
                  </a:lnTo>
                  <a:lnTo>
                    <a:pt x="696" y="1090"/>
                  </a:lnTo>
                  <a:lnTo>
                    <a:pt x="664" y="1090"/>
                  </a:lnTo>
                  <a:lnTo>
                    <a:pt x="664" y="1090"/>
                  </a:lnTo>
                  <a:lnTo>
                    <a:pt x="620" y="1089"/>
                  </a:lnTo>
                  <a:lnTo>
                    <a:pt x="576" y="1086"/>
                  </a:lnTo>
                  <a:lnTo>
                    <a:pt x="531" y="1080"/>
                  </a:lnTo>
                  <a:lnTo>
                    <a:pt x="488" y="1073"/>
                  </a:lnTo>
                  <a:lnTo>
                    <a:pt x="445" y="1064"/>
                  </a:lnTo>
                  <a:lnTo>
                    <a:pt x="402" y="1052"/>
                  </a:lnTo>
                  <a:lnTo>
                    <a:pt x="361" y="1040"/>
                  </a:lnTo>
                  <a:lnTo>
                    <a:pt x="322" y="1026"/>
                  </a:lnTo>
                  <a:lnTo>
                    <a:pt x="322" y="1026"/>
                  </a:lnTo>
                  <a:lnTo>
                    <a:pt x="292" y="1012"/>
                  </a:lnTo>
                  <a:lnTo>
                    <a:pt x="263" y="997"/>
                  </a:lnTo>
                  <a:lnTo>
                    <a:pt x="235" y="980"/>
                  </a:lnTo>
                  <a:lnTo>
                    <a:pt x="209" y="962"/>
                  </a:lnTo>
                  <a:lnTo>
                    <a:pt x="184" y="942"/>
                  </a:lnTo>
                  <a:lnTo>
                    <a:pt x="161" y="920"/>
                  </a:lnTo>
                  <a:lnTo>
                    <a:pt x="138" y="898"/>
                  </a:lnTo>
                  <a:lnTo>
                    <a:pt x="117" y="873"/>
                  </a:lnTo>
                  <a:lnTo>
                    <a:pt x="99" y="847"/>
                  </a:lnTo>
                  <a:lnTo>
                    <a:pt x="81" y="820"/>
                  </a:lnTo>
                  <a:lnTo>
                    <a:pt x="66" y="792"/>
                  </a:lnTo>
                  <a:lnTo>
                    <a:pt x="51" y="762"/>
                  </a:lnTo>
                  <a:lnTo>
                    <a:pt x="39" y="732"/>
                  </a:lnTo>
                  <a:lnTo>
                    <a:pt x="28" y="700"/>
                  </a:lnTo>
                  <a:lnTo>
                    <a:pt x="19" y="668"/>
                  </a:lnTo>
                  <a:lnTo>
                    <a:pt x="12" y="634"/>
                  </a:lnTo>
                  <a:lnTo>
                    <a:pt x="12" y="634"/>
                  </a:lnTo>
                  <a:lnTo>
                    <a:pt x="8" y="609"/>
                  </a:lnTo>
                  <a:lnTo>
                    <a:pt x="5" y="582"/>
                  </a:lnTo>
                  <a:lnTo>
                    <a:pt x="2" y="554"/>
                  </a:lnTo>
                  <a:lnTo>
                    <a:pt x="1" y="524"/>
                  </a:lnTo>
                  <a:lnTo>
                    <a:pt x="0" y="492"/>
                  </a:lnTo>
                  <a:lnTo>
                    <a:pt x="1" y="459"/>
                  </a:lnTo>
                  <a:lnTo>
                    <a:pt x="4" y="424"/>
                  </a:lnTo>
                  <a:lnTo>
                    <a:pt x="9" y="389"/>
                  </a:lnTo>
                  <a:lnTo>
                    <a:pt x="16" y="354"/>
                  </a:lnTo>
                  <a:lnTo>
                    <a:pt x="21" y="337"/>
                  </a:lnTo>
                  <a:lnTo>
                    <a:pt x="26" y="320"/>
                  </a:lnTo>
                  <a:lnTo>
                    <a:pt x="33" y="303"/>
                  </a:lnTo>
                  <a:lnTo>
                    <a:pt x="39" y="285"/>
                  </a:lnTo>
                  <a:lnTo>
                    <a:pt x="46" y="267"/>
                  </a:lnTo>
                  <a:lnTo>
                    <a:pt x="54" y="251"/>
                  </a:lnTo>
                  <a:lnTo>
                    <a:pt x="64" y="234"/>
                  </a:lnTo>
                  <a:lnTo>
                    <a:pt x="74" y="218"/>
                  </a:lnTo>
                  <a:lnTo>
                    <a:pt x="84" y="201"/>
                  </a:lnTo>
                  <a:lnTo>
                    <a:pt x="97" y="185"/>
                  </a:lnTo>
                  <a:lnTo>
                    <a:pt x="109" y="169"/>
                  </a:lnTo>
                  <a:lnTo>
                    <a:pt x="123" y="154"/>
                  </a:lnTo>
                  <a:lnTo>
                    <a:pt x="138" y="139"/>
                  </a:lnTo>
                  <a:lnTo>
                    <a:pt x="153" y="125"/>
                  </a:lnTo>
                  <a:lnTo>
                    <a:pt x="153" y="125"/>
                  </a:lnTo>
                  <a:lnTo>
                    <a:pt x="167" y="114"/>
                  </a:lnTo>
                  <a:lnTo>
                    <a:pt x="180" y="103"/>
                  </a:lnTo>
                  <a:lnTo>
                    <a:pt x="195" y="94"/>
                  </a:lnTo>
                  <a:lnTo>
                    <a:pt x="209" y="86"/>
                  </a:lnTo>
                  <a:lnTo>
                    <a:pt x="224" y="76"/>
                  </a:lnTo>
                  <a:lnTo>
                    <a:pt x="239" y="69"/>
                  </a:lnTo>
                  <a:lnTo>
                    <a:pt x="255" y="62"/>
                  </a:lnTo>
                  <a:lnTo>
                    <a:pt x="270" y="56"/>
                  </a:lnTo>
                  <a:lnTo>
                    <a:pt x="303" y="43"/>
                  </a:lnTo>
                  <a:lnTo>
                    <a:pt x="336" y="34"/>
                  </a:lnTo>
                  <a:lnTo>
                    <a:pt x="369" y="26"/>
                  </a:lnTo>
                  <a:lnTo>
                    <a:pt x="403" y="20"/>
                  </a:lnTo>
                  <a:lnTo>
                    <a:pt x="439" y="14"/>
                  </a:lnTo>
                  <a:lnTo>
                    <a:pt x="473" y="11"/>
                  </a:lnTo>
                  <a:lnTo>
                    <a:pt x="507" y="8"/>
                  </a:lnTo>
                  <a:lnTo>
                    <a:pt x="541" y="6"/>
                  </a:lnTo>
                  <a:lnTo>
                    <a:pt x="607" y="5"/>
                  </a:lnTo>
                  <a:lnTo>
                    <a:pt x="669" y="5"/>
                  </a:lnTo>
                  <a:lnTo>
                    <a:pt x="700" y="5"/>
                  </a:lnTo>
                  <a:lnTo>
                    <a:pt x="700" y="5"/>
                  </a:lnTo>
                  <a:lnTo>
                    <a:pt x="704" y="5"/>
                  </a:lnTo>
                  <a:lnTo>
                    <a:pt x="708" y="6"/>
                  </a:lnTo>
                  <a:lnTo>
                    <a:pt x="711" y="7"/>
                  </a:lnTo>
                  <a:lnTo>
                    <a:pt x="714" y="7"/>
                  </a:lnTo>
                  <a:lnTo>
                    <a:pt x="714" y="7"/>
                  </a:lnTo>
                  <a:lnTo>
                    <a:pt x="732" y="4"/>
                  </a:lnTo>
                  <a:lnTo>
                    <a:pt x="749" y="2"/>
                  </a:lnTo>
                  <a:lnTo>
                    <a:pt x="768" y="1"/>
                  </a:lnTo>
                  <a:lnTo>
                    <a:pt x="787" y="0"/>
                  </a:lnTo>
                  <a:lnTo>
                    <a:pt x="787" y="0"/>
                  </a:lnTo>
                  <a:lnTo>
                    <a:pt x="803" y="0"/>
                  </a:lnTo>
                  <a:lnTo>
                    <a:pt x="821" y="1"/>
                  </a:lnTo>
                  <a:lnTo>
                    <a:pt x="856" y="5"/>
                  </a:lnTo>
                  <a:lnTo>
                    <a:pt x="891" y="11"/>
                  </a:lnTo>
                  <a:lnTo>
                    <a:pt x="926" y="21"/>
                  </a:lnTo>
                  <a:lnTo>
                    <a:pt x="960" y="31"/>
                  </a:lnTo>
                  <a:lnTo>
                    <a:pt x="994" y="43"/>
                  </a:lnTo>
                  <a:lnTo>
                    <a:pt x="1028" y="59"/>
                  </a:lnTo>
                  <a:lnTo>
                    <a:pt x="1060" y="75"/>
                  </a:lnTo>
                  <a:lnTo>
                    <a:pt x="1091" y="93"/>
                  </a:lnTo>
                  <a:lnTo>
                    <a:pt x="1121" y="112"/>
                  </a:lnTo>
                  <a:lnTo>
                    <a:pt x="1149" y="134"/>
                  </a:lnTo>
                  <a:lnTo>
                    <a:pt x="1175" y="156"/>
                  </a:lnTo>
                  <a:lnTo>
                    <a:pt x="1199" y="180"/>
                  </a:lnTo>
                  <a:lnTo>
                    <a:pt x="1210" y="192"/>
                  </a:lnTo>
                  <a:lnTo>
                    <a:pt x="1220" y="204"/>
                  </a:lnTo>
                  <a:lnTo>
                    <a:pt x="1230" y="217"/>
                  </a:lnTo>
                  <a:lnTo>
                    <a:pt x="1239" y="229"/>
                  </a:lnTo>
                  <a:lnTo>
                    <a:pt x="1247" y="243"/>
                  </a:lnTo>
                  <a:lnTo>
                    <a:pt x="1256" y="255"/>
                  </a:lnTo>
                  <a:lnTo>
                    <a:pt x="1256" y="255"/>
                  </a:lnTo>
                  <a:lnTo>
                    <a:pt x="1264" y="273"/>
                  </a:lnTo>
                  <a:lnTo>
                    <a:pt x="1272" y="290"/>
                  </a:lnTo>
                  <a:lnTo>
                    <a:pt x="1280" y="310"/>
                  </a:lnTo>
                  <a:lnTo>
                    <a:pt x="1289" y="328"/>
                  </a:lnTo>
                  <a:lnTo>
                    <a:pt x="1296" y="349"/>
                  </a:lnTo>
                  <a:lnTo>
                    <a:pt x="1302" y="370"/>
                  </a:lnTo>
                  <a:lnTo>
                    <a:pt x="1308" y="390"/>
                  </a:lnTo>
                  <a:lnTo>
                    <a:pt x="1314" y="412"/>
                  </a:lnTo>
                  <a:lnTo>
                    <a:pt x="1320" y="434"/>
                  </a:lnTo>
                  <a:lnTo>
                    <a:pt x="1324" y="456"/>
                  </a:lnTo>
                  <a:lnTo>
                    <a:pt x="1328" y="478"/>
                  </a:lnTo>
                  <a:lnTo>
                    <a:pt x="1331" y="501"/>
                  </a:lnTo>
                  <a:lnTo>
                    <a:pt x="1333" y="524"/>
                  </a:lnTo>
                  <a:lnTo>
                    <a:pt x="1335" y="547"/>
                  </a:lnTo>
                  <a:lnTo>
                    <a:pt x="1336" y="570"/>
                  </a:lnTo>
                  <a:lnTo>
                    <a:pt x="1336" y="593"/>
                  </a:lnTo>
                  <a:lnTo>
                    <a:pt x="1335" y="616"/>
                  </a:lnTo>
                  <a:lnTo>
                    <a:pt x="1334" y="638"/>
                  </a:lnTo>
                  <a:lnTo>
                    <a:pt x="1332" y="660"/>
                  </a:lnTo>
                  <a:lnTo>
                    <a:pt x="1328" y="683"/>
                  </a:lnTo>
                  <a:lnTo>
                    <a:pt x="1324" y="704"/>
                  </a:lnTo>
                  <a:lnTo>
                    <a:pt x="1319" y="726"/>
                  </a:lnTo>
                  <a:lnTo>
                    <a:pt x="1312" y="747"/>
                  </a:lnTo>
                  <a:lnTo>
                    <a:pt x="1305" y="767"/>
                  </a:lnTo>
                  <a:lnTo>
                    <a:pt x="1297" y="787"/>
                  </a:lnTo>
                  <a:lnTo>
                    <a:pt x="1288" y="806"/>
                  </a:lnTo>
                  <a:lnTo>
                    <a:pt x="1277" y="824"/>
                  </a:lnTo>
                  <a:lnTo>
                    <a:pt x="1266" y="842"/>
                  </a:lnTo>
                  <a:lnTo>
                    <a:pt x="1253" y="859"/>
                  </a:lnTo>
                  <a:lnTo>
                    <a:pt x="1239" y="875"/>
                  </a:lnTo>
                  <a:lnTo>
                    <a:pt x="1225" y="890"/>
                  </a:lnTo>
                  <a:lnTo>
                    <a:pt x="1208" y="904"/>
                  </a:lnTo>
                  <a:lnTo>
                    <a:pt x="1208" y="904"/>
                  </a:lnTo>
                  <a:lnTo>
                    <a:pt x="1204" y="907"/>
                  </a:lnTo>
                  <a:lnTo>
                    <a:pt x="1197" y="911"/>
                  </a:lnTo>
                  <a:lnTo>
                    <a:pt x="1197" y="918"/>
                  </a:lnTo>
                  <a:lnTo>
                    <a:pt x="1197" y="918"/>
                  </a:lnTo>
                  <a:lnTo>
                    <a:pt x="1198" y="937"/>
                  </a:lnTo>
                  <a:lnTo>
                    <a:pt x="1200" y="954"/>
                  </a:lnTo>
                  <a:lnTo>
                    <a:pt x="1205" y="990"/>
                  </a:lnTo>
                  <a:lnTo>
                    <a:pt x="1212" y="1026"/>
                  </a:lnTo>
                  <a:lnTo>
                    <a:pt x="1220" y="1061"/>
                  </a:lnTo>
                  <a:lnTo>
                    <a:pt x="1220" y="1061"/>
                  </a:lnTo>
                  <a:lnTo>
                    <a:pt x="1231" y="1104"/>
                  </a:lnTo>
                  <a:lnTo>
                    <a:pt x="1235" y="1127"/>
                  </a:lnTo>
                  <a:lnTo>
                    <a:pt x="1239" y="1150"/>
                  </a:lnTo>
                  <a:lnTo>
                    <a:pt x="1239" y="1150"/>
                  </a:lnTo>
                  <a:lnTo>
                    <a:pt x="1239" y="1154"/>
                  </a:lnTo>
                  <a:lnTo>
                    <a:pt x="1238" y="1159"/>
                  </a:lnTo>
                  <a:lnTo>
                    <a:pt x="1236" y="1163"/>
                  </a:lnTo>
                  <a:lnTo>
                    <a:pt x="1234" y="1167"/>
                  </a:lnTo>
                  <a:lnTo>
                    <a:pt x="1234" y="1167"/>
                  </a:lnTo>
                  <a:lnTo>
                    <a:pt x="1230" y="1170"/>
                  </a:lnTo>
                  <a:lnTo>
                    <a:pt x="1225" y="1173"/>
                  </a:lnTo>
                  <a:lnTo>
                    <a:pt x="1219" y="1175"/>
                  </a:lnTo>
                  <a:lnTo>
                    <a:pt x="1214" y="1175"/>
                  </a:lnTo>
                  <a:lnTo>
                    <a:pt x="1214" y="1175"/>
                  </a:lnTo>
                  <a:close/>
                  <a:moveTo>
                    <a:pt x="912" y="999"/>
                  </a:moveTo>
                  <a:lnTo>
                    <a:pt x="912" y="999"/>
                  </a:lnTo>
                  <a:lnTo>
                    <a:pt x="916" y="1000"/>
                  </a:lnTo>
                  <a:lnTo>
                    <a:pt x="920" y="1003"/>
                  </a:lnTo>
                  <a:lnTo>
                    <a:pt x="920" y="1003"/>
                  </a:lnTo>
                  <a:lnTo>
                    <a:pt x="944" y="1018"/>
                  </a:lnTo>
                  <a:lnTo>
                    <a:pt x="967" y="1032"/>
                  </a:lnTo>
                  <a:lnTo>
                    <a:pt x="992" y="1045"/>
                  </a:lnTo>
                  <a:lnTo>
                    <a:pt x="1017" y="1057"/>
                  </a:lnTo>
                  <a:lnTo>
                    <a:pt x="1043" y="1068"/>
                  </a:lnTo>
                  <a:lnTo>
                    <a:pt x="1069" y="1078"/>
                  </a:lnTo>
                  <a:lnTo>
                    <a:pt x="1119" y="1098"/>
                  </a:lnTo>
                  <a:lnTo>
                    <a:pt x="1119" y="1098"/>
                  </a:lnTo>
                  <a:lnTo>
                    <a:pt x="1173" y="1120"/>
                  </a:lnTo>
                  <a:lnTo>
                    <a:pt x="1195" y="1128"/>
                  </a:lnTo>
                  <a:lnTo>
                    <a:pt x="1189" y="1105"/>
                  </a:lnTo>
                  <a:lnTo>
                    <a:pt x="1189" y="1105"/>
                  </a:lnTo>
                  <a:lnTo>
                    <a:pt x="1181" y="1067"/>
                  </a:lnTo>
                  <a:lnTo>
                    <a:pt x="1181" y="1067"/>
                  </a:lnTo>
                  <a:lnTo>
                    <a:pt x="1172" y="1029"/>
                  </a:lnTo>
                  <a:lnTo>
                    <a:pt x="1165" y="990"/>
                  </a:lnTo>
                  <a:lnTo>
                    <a:pt x="1162" y="971"/>
                  </a:lnTo>
                  <a:lnTo>
                    <a:pt x="1158" y="951"/>
                  </a:lnTo>
                  <a:lnTo>
                    <a:pt x="1157" y="932"/>
                  </a:lnTo>
                  <a:lnTo>
                    <a:pt x="1156" y="912"/>
                  </a:lnTo>
                  <a:lnTo>
                    <a:pt x="1156" y="912"/>
                  </a:lnTo>
                  <a:lnTo>
                    <a:pt x="1156" y="907"/>
                  </a:lnTo>
                  <a:lnTo>
                    <a:pt x="1158" y="903"/>
                  </a:lnTo>
                  <a:lnTo>
                    <a:pt x="1161" y="899"/>
                  </a:lnTo>
                  <a:lnTo>
                    <a:pt x="1165" y="896"/>
                  </a:lnTo>
                  <a:lnTo>
                    <a:pt x="1170" y="893"/>
                  </a:lnTo>
                  <a:lnTo>
                    <a:pt x="1171" y="887"/>
                  </a:lnTo>
                  <a:lnTo>
                    <a:pt x="1171" y="887"/>
                  </a:lnTo>
                  <a:lnTo>
                    <a:pt x="1173" y="882"/>
                  </a:lnTo>
                  <a:lnTo>
                    <a:pt x="1177" y="878"/>
                  </a:lnTo>
                  <a:lnTo>
                    <a:pt x="1177" y="878"/>
                  </a:lnTo>
                  <a:lnTo>
                    <a:pt x="1193" y="864"/>
                  </a:lnTo>
                  <a:lnTo>
                    <a:pt x="1207" y="849"/>
                  </a:lnTo>
                  <a:lnTo>
                    <a:pt x="1220" y="833"/>
                  </a:lnTo>
                  <a:lnTo>
                    <a:pt x="1233" y="817"/>
                  </a:lnTo>
                  <a:lnTo>
                    <a:pt x="1243" y="799"/>
                  </a:lnTo>
                  <a:lnTo>
                    <a:pt x="1253" y="782"/>
                  </a:lnTo>
                  <a:lnTo>
                    <a:pt x="1262" y="762"/>
                  </a:lnTo>
                  <a:lnTo>
                    <a:pt x="1270" y="743"/>
                  </a:lnTo>
                  <a:lnTo>
                    <a:pt x="1276" y="723"/>
                  </a:lnTo>
                  <a:lnTo>
                    <a:pt x="1282" y="701"/>
                  </a:lnTo>
                  <a:lnTo>
                    <a:pt x="1287" y="681"/>
                  </a:lnTo>
                  <a:lnTo>
                    <a:pt x="1291" y="659"/>
                  </a:lnTo>
                  <a:lnTo>
                    <a:pt x="1294" y="636"/>
                  </a:lnTo>
                  <a:lnTo>
                    <a:pt x="1296" y="614"/>
                  </a:lnTo>
                  <a:lnTo>
                    <a:pt x="1297" y="592"/>
                  </a:lnTo>
                  <a:lnTo>
                    <a:pt x="1297" y="569"/>
                  </a:lnTo>
                  <a:lnTo>
                    <a:pt x="1296" y="546"/>
                  </a:lnTo>
                  <a:lnTo>
                    <a:pt x="1295" y="525"/>
                  </a:lnTo>
                  <a:lnTo>
                    <a:pt x="1293" y="502"/>
                  </a:lnTo>
                  <a:lnTo>
                    <a:pt x="1290" y="479"/>
                  </a:lnTo>
                  <a:lnTo>
                    <a:pt x="1286" y="457"/>
                  </a:lnTo>
                  <a:lnTo>
                    <a:pt x="1281" y="436"/>
                  </a:lnTo>
                  <a:lnTo>
                    <a:pt x="1276" y="414"/>
                  </a:lnTo>
                  <a:lnTo>
                    <a:pt x="1271" y="393"/>
                  </a:lnTo>
                  <a:lnTo>
                    <a:pt x="1265" y="373"/>
                  </a:lnTo>
                  <a:lnTo>
                    <a:pt x="1258" y="353"/>
                  </a:lnTo>
                  <a:lnTo>
                    <a:pt x="1250" y="334"/>
                  </a:lnTo>
                  <a:lnTo>
                    <a:pt x="1242" y="316"/>
                  </a:lnTo>
                  <a:lnTo>
                    <a:pt x="1233" y="298"/>
                  </a:lnTo>
                  <a:lnTo>
                    <a:pt x="1225" y="281"/>
                  </a:lnTo>
                  <a:lnTo>
                    <a:pt x="1214" y="265"/>
                  </a:lnTo>
                  <a:lnTo>
                    <a:pt x="1205" y="251"/>
                  </a:lnTo>
                  <a:lnTo>
                    <a:pt x="1205" y="251"/>
                  </a:lnTo>
                  <a:lnTo>
                    <a:pt x="1187" y="229"/>
                  </a:lnTo>
                  <a:lnTo>
                    <a:pt x="1169" y="208"/>
                  </a:lnTo>
                  <a:lnTo>
                    <a:pt x="1147" y="187"/>
                  </a:lnTo>
                  <a:lnTo>
                    <a:pt x="1124" y="168"/>
                  </a:lnTo>
                  <a:lnTo>
                    <a:pt x="1101" y="150"/>
                  </a:lnTo>
                  <a:lnTo>
                    <a:pt x="1075" y="132"/>
                  </a:lnTo>
                  <a:lnTo>
                    <a:pt x="1048" y="116"/>
                  </a:lnTo>
                  <a:lnTo>
                    <a:pt x="1020" y="101"/>
                  </a:lnTo>
                  <a:lnTo>
                    <a:pt x="991" y="88"/>
                  </a:lnTo>
                  <a:lnTo>
                    <a:pt x="962" y="75"/>
                  </a:lnTo>
                  <a:lnTo>
                    <a:pt x="932" y="65"/>
                  </a:lnTo>
                  <a:lnTo>
                    <a:pt x="902" y="56"/>
                  </a:lnTo>
                  <a:lnTo>
                    <a:pt x="872" y="49"/>
                  </a:lnTo>
                  <a:lnTo>
                    <a:pt x="843" y="44"/>
                  </a:lnTo>
                  <a:lnTo>
                    <a:pt x="815" y="41"/>
                  </a:lnTo>
                  <a:lnTo>
                    <a:pt x="786" y="39"/>
                  </a:lnTo>
                  <a:lnTo>
                    <a:pt x="786" y="39"/>
                  </a:lnTo>
                  <a:lnTo>
                    <a:pt x="765" y="40"/>
                  </a:lnTo>
                  <a:lnTo>
                    <a:pt x="744" y="42"/>
                  </a:lnTo>
                  <a:lnTo>
                    <a:pt x="725" y="45"/>
                  </a:lnTo>
                  <a:lnTo>
                    <a:pt x="705" y="49"/>
                  </a:lnTo>
                  <a:lnTo>
                    <a:pt x="705" y="49"/>
                  </a:lnTo>
                  <a:lnTo>
                    <a:pt x="700" y="50"/>
                  </a:lnTo>
                  <a:lnTo>
                    <a:pt x="700" y="50"/>
                  </a:lnTo>
                  <a:lnTo>
                    <a:pt x="695" y="49"/>
                  </a:lnTo>
                  <a:lnTo>
                    <a:pt x="690" y="47"/>
                  </a:lnTo>
                  <a:lnTo>
                    <a:pt x="686" y="45"/>
                  </a:lnTo>
                  <a:lnTo>
                    <a:pt x="686" y="45"/>
                  </a:lnTo>
                  <a:lnTo>
                    <a:pt x="633" y="44"/>
                  </a:lnTo>
                  <a:lnTo>
                    <a:pt x="633" y="44"/>
                  </a:lnTo>
                  <a:lnTo>
                    <a:pt x="575" y="45"/>
                  </a:lnTo>
                  <a:lnTo>
                    <a:pt x="516" y="47"/>
                  </a:lnTo>
                  <a:lnTo>
                    <a:pt x="488" y="49"/>
                  </a:lnTo>
                  <a:lnTo>
                    <a:pt x="459" y="52"/>
                  </a:lnTo>
                  <a:lnTo>
                    <a:pt x="430" y="56"/>
                  </a:lnTo>
                  <a:lnTo>
                    <a:pt x="402" y="60"/>
                  </a:lnTo>
                  <a:lnTo>
                    <a:pt x="374" y="65"/>
                  </a:lnTo>
                  <a:lnTo>
                    <a:pt x="348" y="71"/>
                  </a:lnTo>
                  <a:lnTo>
                    <a:pt x="321" y="79"/>
                  </a:lnTo>
                  <a:lnTo>
                    <a:pt x="295" y="89"/>
                  </a:lnTo>
                  <a:lnTo>
                    <a:pt x="270" y="99"/>
                  </a:lnTo>
                  <a:lnTo>
                    <a:pt x="245" y="111"/>
                  </a:lnTo>
                  <a:lnTo>
                    <a:pt x="223" y="125"/>
                  </a:lnTo>
                  <a:lnTo>
                    <a:pt x="200" y="140"/>
                  </a:lnTo>
                  <a:lnTo>
                    <a:pt x="200" y="140"/>
                  </a:lnTo>
                  <a:lnTo>
                    <a:pt x="184" y="153"/>
                  </a:lnTo>
                  <a:lnTo>
                    <a:pt x="169" y="165"/>
                  </a:lnTo>
                  <a:lnTo>
                    <a:pt x="156" y="179"/>
                  </a:lnTo>
                  <a:lnTo>
                    <a:pt x="142" y="193"/>
                  </a:lnTo>
                  <a:lnTo>
                    <a:pt x="131" y="208"/>
                  </a:lnTo>
                  <a:lnTo>
                    <a:pt x="119" y="223"/>
                  </a:lnTo>
                  <a:lnTo>
                    <a:pt x="109" y="238"/>
                  </a:lnTo>
                  <a:lnTo>
                    <a:pt x="99" y="254"/>
                  </a:lnTo>
                  <a:lnTo>
                    <a:pt x="90" y="271"/>
                  </a:lnTo>
                  <a:lnTo>
                    <a:pt x="82" y="287"/>
                  </a:lnTo>
                  <a:lnTo>
                    <a:pt x="74" y="305"/>
                  </a:lnTo>
                  <a:lnTo>
                    <a:pt x="68" y="321"/>
                  </a:lnTo>
                  <a:lnTo>
                    <a:pt x="62" y="340"/>
                  </a:lnTo>
                  <a:lnTo>
                    <a:pt x="56" y="357"/>
                  </a:lnTo>
                  <a:lnTo>
                    <a:pt x="52" y="375"/>
                  </a:lnTo>
                  <a:lnTo>
                    <a:pt x="48" y="393"/>
                  </a:lnTo>
                  <a:lnTo>
                    <a:pt x="45" y="412"/>
                  </a:lnTo>
                  <a:lnTo>
                    <a:pt x="42" y="431"/>
                  </a:lnTo>
                  <a:lnTo>
                    <a:pt x="40" y="448"/>
                  </a:lnTo>
                  <a:lnTo>
                    <a:pt x="39" y="467"/>
                  </a:lnTo>
                  <a:lnTo>
                    <a:pt x="38" y="504"/>
                  </a:lnTo>
                  <a:lnTo>
                    <a:pt x="39" y="541"/>
                  </a:lnTo>
                  <a:lnTo>
                    <a:pt x="43" y="577"/>
                  </a:lnTo>
                  <a:lnTo>
                    <a:pt x="48" y="612"/>
                  </a:lnTo>
                  <a:lnTo>
                    <a:pt x="55" y="647"/>
                  </a:lnTo>
                  <a:lnTo>
                    <a:pt x="65" y="679"/>
                  </a:lnTo>
                  <a:lnTo>
                    <a:pt x="65" y="679"/>
                  </a:lnTo>
                  <a:lnTo>
                    <a:pt x="77" y="713"/>
                  </a:lnTo>
                  <a:lnTo>
                    <a:pt x="90" y="745"/>
                  </a:lnTo>
                  <a:lnTo>
                    <a:pt x="105" y="776"/>
                  </a:lnTo>
                  <a:lnTo>
                    <a:pt x="121" y="805"/>
                  </a:lnTo>
                  <a:lnTo>
                    <a:pt x="139" y="831"/>
                  </a:lnTo>
                  <a:lnTo>
                    <a:pt x="159" y="856"/>
                  </a:lnTo>
                  <a:lnTo>
                    <a:pt x="179" y="880"/>
                  </a:lnTo>
                  <a:lnTo>
                    <a:pt x="201" y="902"/>
                  </a:lnTo>
                  <a:lnTo>
                    <a:pt x="225" y="922"/>
                  </a:lnTo>
                  <a:lnTo>
                    <a:pt x="251" y="941"/>
                  </a:lnTo>
                  <a:lnTo>
                    <a:pt x="277" y="957"/>
                  </a:lnTo>
                  <a:lnTo>
                    <a:pt x="305" y="973"/>
                  </a:lnTo>
                  <a:lnTo>
                    <a:pt x="335" y="986"/>
                  </a:lnTo>
                  <a:lnTo>
                    <a:pt x="367" y="998"/>
                  </a:lnTo>
                  <a:lnTo>
                    <a:pt x="400" y="1008"/>
                  </a:lnTo>
                  <a:lnTo>
                    <a:pt x="434" y="1017"/>
                  </a:lnTo>
                  <a:lnTo>
                    <a:pt x="434" y="1017"/>
                  </a:lnTo>
                  <a:lnTo>
                    <a:pt x="468" y="1025"/>
                  </a:lnTo>
                  <a:lnTo>
                    <a:pt x="500" y="1031"/>
                  </a:lnTo>
                  <a:lnTo>
                    <a:pt x="533" y="1036"/>
                  </a:lnTo>
                  <a:lnTo>
                    <a:pt x="562" y="1040"/>
                  </a:lnTo>
                  <a:lnTo>
                    <a:pt x="592" y="1043"/>
                  </a:lnTo>
                  <a:lnTo>
                    <a:pt x="622" y="1045"/>
                  </a:lnTo>
                  <a:lnTo>
                    <a:pt x="650" y="1046"/>
                  </a:lnTo>
                  <a:lnTo>
                    <a:pt x="678" y="1047"/>
                  </a:lnTo>
                  <a:lnTo>
                    <a:pt x="678" y="1047"/>
                  </a:lnTo>
                  <a:lnTo>
                    <a:pt x="707" y="1046"/>
                  </a:lnTo>
                  <a:lnTo>
                    <a:pt x="736" y="1045"/>
                  </a:lnTo>
                  <a:lnTo>
                    <a:pt x="764" y="1042"/>
                  </a:lnTo>
                  <a:lnTo>
                    <a:pt x="791" y="1038"/>
                  </a:lnTo>
                  <a:lnTo>
                    <a:pt x="817" y="1033"/>
                  </a:lnTo>
                  <a:lnTo>
                    <a:pt x="842" y="1028"/>
                  </a:lnTo>
                  <a:lnTo>
                    <a:pt x="866" y="1020"/>
                  </a:lnTo>
                  <a:lnTo>
                    <a:pt x="890" y="1012"/>
                  </a:lnTo>
                  <a:lnTo>
                    <a:pt x="890" y="1012"/>
                  </a:lnTo>
                  <a:lnTo>
                    <a:pt x="892" y="1011"/>
                  </a:lnTo>
                  <a:lnTo>
                    <a:pt x="895" y="1010"/>
                  </a:lnTo>
                  <a:lnTo>
                    <a:pt x="897" y="1007"/>
                  </a:lnTo>
                  <a:lnTo>
                    <a:pt x="897" y="1007"/>
                  </a:lnTo>
                  <a:lnTo>
                    <a:pt x="900" y="1005"/>
                  </a:lnTo>
                  <a:lnTo>
                    <a:pt x="903" y="1002"/>
                  </a:lnTo>
                  <a:lnTo>
                    <a:pt x="912" y="999"/>
                  </a:lnTo>
                  <a:lnTo>
                    <a:pt x="912" y="99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5" name="Freeform 829">
              <a:extLst>
                <a:ext uri="{FF2B5EF4-FFF2-40B4-BE49-F238E27FC236}">
                  <a16:creationId xmlns:a16="http://schemas.microsoft.com/office/drawing/2014/main" id="{8C14B861-B48B-42DC-A0AA-14AB16AD5504}"/>
                </a:ext>
              </a:extLst>
            </p:cNvPr>
            <p:cNvSpPr/>
            <p:nvPr/>
          </p:nvSpPr>
          <p:spPr bwMode="auto">
            <a:xfrm>
              <a:off x="6411913" y="1501775"/>
              <a:ext cx="71438" cy="65088"/>
            </a:xfrm>
            <a:custGeom>
              <a:avLst/>
              <a:gdLst/>
              <a:ahLst/>
              <a:cxnLst>
                <a:cxn ang="0">
                  <a:pos x="76" y="123"/>
                </a:cxn>
                <a:cxn ang="0">
                  <a:pos x="76" y="123"/>
                </a:cxn>
                <a:cxn ang="0">
                  <a:pos x="71" y="123"/>
                </a:cxn>
                <a:cxn ang="0">
                  <a:pos x="66" y="122"/>
                </a:cxn>
                <a:cxn ang="0">
                  <a:pos x="64" y="121"/>
                </a:cxn>
                <a:cxn ang="0">
                  <a:pos x="64" y="121"/>
                </a:cxn>
                <a:cxn ang="0">
                  <a:pos x="57" y="121"/>
                </a:cxn>
                <a:cxn ang="0">
                  <a:pos x="57" y="121"/>
                </a:cxn>
                <a:cxn ang="0">
                  <a:pos x="55" y="121"/>
                </a:cxn>
                <a:cxn ang="0">
                  <a:pos x="55" y="121"/>
                </a:cxn>
                <a:cxn ang="0">
                  <a:pos x="45" y="119"/>
                </a:cxn>
                <a:cxn ang="0">
                  <a:pos x="36" y="115"/>
                </a:cxn>
                <a:cxn ang="0">
                  <a:pos x="27" y="110"/>
                </a:cxn>
                <a:cxn ang="0">
                  <a:pos x="19" y="104"/>
                </a:cxn>
                <a:cxn ang="0">
                  <a:pos x="13" y="98"/>
                </a:cxn>
                <a:cxn ang="0">
                  <a:pos x="8" y="89"/>
                </a:cxn>
                <a:cxn ang="0">
                  <a:pos x="4" y="81"/>
                </a:cxn>
                <a:cxn ang="0">
                  <a:pos x="1" y="73"/>
                </a:cxn>
                <a:cxn ang="0">
                  <a:pos x="1" y="73"/>
                </a:cxn>
                <a:cxn ang="0">
                  <a:pos x="0" y="63"/>
                </a:cxn>
                <a:cxn ang="0">
                  <a:pos x="1" y="53"/>
                </a:cxn>
                <a:cxn ang="0">
                  <a:pos x="2" y="44"/>
                </a:cxn>
                <a:cxn ang="0">
                  <a:pos x="5" y="36"/>
                </a:cxn>
                <a:cxn ang="0">
                  <a:pos x="9" y="27"/>
                </a:cxn>
                <a:cxn ang="0">
                  <a:pos x="13" y="20"/>
                </a:cxn>
                <a:cxn ang="0">
                  <a:pos x="19" y="14"/>
                </a:cxn>
                <a:cxn ang="0">
                  <a:pos x="27" y="8"/>
                </a:cxn>
                <a:cxn ang="0">
                  <a:pos x="27" y="8"/>
                </a:cxn>
                <a:cxn ang="0">
                  <a:pos x="33" y="5"/>
                </a:cxn>
                <a:cxn ang="0">
                  <a:pos x="40" y="2"/>
                </a:cxn>
                <a:cxn ang="0">
                  <a:pos x="47" y="1"/>
                </a:cxn>
                <a:cxn ang="0">
                  <a:pos x="56" y="0"/>
                </a:cxn>
                <a:cxn ang="0">
                  <a:pos x="56" y="0"/>
                </a:cxn>
                <a:cxn ang="0">
                  <a:pos x="64" y="1"/>
                </a:cxn>
                <a:cxn ang="0">
                  <a:pos x="72" y="3"/>
                </a:cxn>
                <a:cxn ang="0">
                  <a:pos x="80" y="6"/>
                </a:cxn>
                <a:cxn ang="0">
                  <a:pos x="89" y="9"/>
                </a:cxn>
                <a:cxn ang="0">
                  <a:pos x="89" y="9"/>
                </a:cxn>
                <a:cxn ang="0">
                  <a:pos x="99" y="15"/>
                </a:cxn>
                <a:cxn ang="0">
                  <a:pos x="108" y="22"/>
                </a:cxn>
                <a:cxn ang="0">
                  <a:pos x="118" y="31"/>
                </a:cxn>
                <a:cxn ang="0">
                  <a:pos x="125" y="40"/>
                </a:cxn>
                <a:cxn ang="0">
                  <a:pos x="130" y="49"/>
                </a:cxn>
                <a:cxn ang="0">
                  <a:pos x="132" y="54"/>
                </a:cxn>
                <a:cxn ang="0">
                  <a:pos x="134" y="59"/>
                </a:cxn>
                <a:cxn ang="0">
                  <a:pos x="134" y="65"/>
                </a:cxn>
                <a:cxn ang="0">
                  <a:pos x="134" y="70"/>
                </a:cxn>
                <a:cxn ang="0">
                  <a:pos x="134" y="75"/>
                </a:cxn>
                <a:cxn ang="0">
                  <a:pos x="132" y="80"/>
                </a:cxn>
                <a:cxn ang="0">
                  <a:pos x="132" y="80"/>
                </a:cxn>
                <a:cxn ang="0">
                  <a:pos x="128" y="88"/>
                </a:cxn>
                <a:cxn ang="0">
                  <a:pos x="123" y="96"/>
                </a:cxn>
                <a:cxn ang="0">
                  <a:pos x="116" y="103"/>
                </a:cxn>
                <a:cxn ang="0">
                  <a:pos x="109" y="110"/>
                </a:cxn>
                <a:cxn ang="0">
                  <a:pos x="101" y="115"/>
                </a:cxn>
                <a:cxn ang="0">
                  <a:pos x="93" y="120"/>
                </a:cxn>
                <a:cxn ang="0">
                  <a:pos x="84" y="122"/>
                </a:cxn>
                <a:cxn ang="0">
                  <a:pos x="76" y="123"/>
                </a:cxn>
                <a:cxn ang="0">
                  <a:pos x="76" y="123"/>
                </a:cxn>
              </a:cxnLst>
              <a:rect l="0" t="0" r="r" b="b"/>
              <a:pathLst>
                <a:path w="134" h="123">
                  <a:moveTo>
                    <a:pt x="76" y="123"/>
                  </a:moveTo>
                  <a:lnTo>
                    <a:pt x="76" y="123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4" y="121"/>
                  </a:lnTo>
                  <a:lnTo>
                    <a:pt x="64" y="121"/>
                  </a:lnTo>
                  <a:lnTo>
                    <a:pt x="57" y="121"/>
                  </a:lnTo>
                  <a:lnTo>
                    <a:pt x="57" y="121"/>
                  </a:lnTo>
                  <a:lnTo>
                    <a:pt x="55" y="121"/>
                  </a:lnTo>
                  <a:lnTo>
                    <a:pt x="55" y="121"/>
                  </a:lnTo>
                  <a:lnTo>
                    <a:pt x="45" y="119"/>
                  </a:lnTo>
                  <a:lnTo>
                    <a:pt x="36" y="115"/>
                  </a:lnTo>
                  <a:lnTo>
                    <a:pt x="27" y="110"/>
                  </a:lnTo>
                  <a:lnTo>
                    <a:pt x="19" y="104"/>
                  </a:lnTo>
                  <a:lnTo>
                    <a:pt x="13" y="98"/>
                  </a:lnTo>
                  <a:lnTo>
                    <a:pt x="8" y="89"/>
                  </a:lnTo>
                  <a:lnTo>
                    <a:pt x="4" y="81"/>
                  </a:lnTo>
                  <a:lnTo>
                    <a:pt x="1" y="73"/>
                  </a:lnTo>
                  <a:lnTo>
                    <a:pt x="1" y="73"/>
                  </a:lnTo>
                  <a:lnTo>
                    <a:pt x="0" y="63"/>
                  </a:lnTo>
                  <a:lnTo>
                    <a:pt x="1" y="53"/>
                  </a:lnTo>
                  <a:lnTo>
                    <a:pt x="2" y="44"/>
                  </a:lnTo>
                  <a:lnTo>
                    <a:pt x="5" y="36"/>
                  </a:lnTo>
                  <a:lnTo>
                    <a:pt x="9" y="27"/>
                  </a:lnTo>
                  <a:lnTo>
                    <a:pt x="13" y="20"/>
                  </a:lnTo>
                  <a:lnTo>
                    <a:pt x="19" y="14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33" y="5"/>
                  </a:lnTo>
                  <a:lnTo>
                    <a:pt x="40" y="2"/>
                  </a:lnTo>
                  <a:lnTo>
                    <a:pt x="47" y="1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2" y="3"/>
                  </a:lnTo>
                  <a:lnTo>
                    <a:pt x="80" y="6"/>
                  </a:lnTo>
                  <a:lnTo>
                    <a:pt x="89" y="9"/>
                  </a:lnTo>
                  <a:lnTo>
                    <a:pt x="89" y="9"/>
                  </a:lnTo>
                  <a:lnTo>
                    <a:pt x="99" y="15"/>
                  </a:lnTo>
                  <a:lnTo>
                    <a:pt x="108" y="22"/>
                  </a:lnTo>
                  <a:lnTo>
                    <a:pt x="118" y="31"/>
                  </a:lnTo>
                  <a:lnTo>
                    <a:pt x="125" y="40"/>
                  </a:lnTo>
                  <a:lnTo>
                    <a:pt x="130" y="49"/>
                  </a:lnTo>
                  <a:lnTo>
                    <a:pt x="132" y="54"/>
                  </a:lnTo>
                  <a:lnTo>
                    <a:pt x="134" y="59"/>
                  </a:lnTo>
                  <a:lnTo>
                    <a:pt x="134" y="65"/>
                  </a:lnTo>
                  <a:lnTo>
                    <a:pt x="134" y="70"/>
                  </a:lnTo>
                  <a:lnTo>
                    <a:pt x="134" y="75"/>
                  </a:lnTo>
                  <a:lnTo>
                    <a:pt x="132" y="80"/>
                  </a:lnTo>
                  <a:lnTo>
                    <a:pt x="132" y="80"/>
                  </a:lnTo>
                  <a:lnTo>
                    <a:pt x="128" y="88"/>
                  </a:lnTo>
                  <a:lnTo>
                    <a:pt x="123" y="96"/>
                  </a:lnTo>
                  <a:lnTo>
                    <a:pt x="116" y="103"/>
                  </a:lnTo>
                  <a:lnTo>
                    <a:pt x="109" y="110"/>
                  </a:lnTo>
                  <a:lnTo>
                    <a:pt x="101" y="115"/>
                  </a:lnTo>
                  <a:lnTo>
                    <a:pt x="93" y="120"/>
                  </a:lnTo>
                  <a:lnTo>
                    <a:pt x="84" y="122"/>
                  </a:lnTo>
                  <a:lnTo>
                    <a:pt x="76" y="123"/>
                  </a:lnTo>
                  <a:lnTo>
                    <a:pt x="76" y="1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6" name="Freeform 830">
              <a:extLst>
                <a:ext uri="{FF2B5EF4-FFF2-40B4-BE49-F238E27FC236}">
                  <a16:creationId xmlns:a16="http://schemas.microsoft.com/office/drawing/2014/main" id="{A6E4B61B-A3AA-4CC6-B527-4F26BCFE070E}"/>
                </a:ext>
              </a:extLst>
            </p:cNvPr>
            <p:cNvSpPr/>
            <p:nvPr/>
          </p:nvSpPr>
          <p:spPr bwMode="auto">
            <a:xfrm>
              <a:off x="6535738" y="1511300"/>
              <a:ext cx="63500" cy="57150"/>
            </a:xfrm>
            <a:custGeom>
              <a:avLst/>
              <a:gdLst/>
              <a:ahLst/>
              <a:cxnLst>
                <a:cxn ang="0">
                  <a:pos x="66" y="110"/>
                </a:cxn>
                <a:cxn ang="0">
                  <a:pos x="46" y="106"/>
                </a:cxn>
                <a:cxn ang="0">
                  <a:pos x="44" y="106"/>
                </a:cxn>
                <a:cxn ang="0">
                  <a:pos x="42" y="106"/>
                </a:cxn>
                <a:cxn ang="0">
                  <a:pos x="38" y="106"/>
                </a:cxn>
                <a:cxn ang="0">
                  <a:pos x="33" y="104"/>
                </a:cxn>
                <a:cxn ang="0">
                  <a:pos x="29" y="100"/>
                </a:cxn>
                <a:cxn ang="0">
                  <a:pos x="28" y="99"/>
                </a:cxn>
                <a:cxn ang="0">
                  <a:pos x="11" y="83"/>
                </a:cxn>
                <a:cxn ang="0">
                  <a:pos x="1" y="62"/>
                </a:cxn>
                <a:cxn ang="0">
                  <a:pos x="0" y="52"/>
                </a:cxn>
                <a:cxn ang="0">
                  <a:pos x="3" y="33"/>
                </a:cxn>
                <a:cxn ang="0">
                  <a:pos x="7" y="26"/>
                </a:cxn>
                <a:cxn ang="0">
                  <a:pos x="15" y="18"/>
                </a:cxn>
                <a:cxn ang="0">
                  <a:pos x="35" y="5"/>
                </a:cxn>
                <a:cxn ang="0">
                  <a:pos x="49" y="1"/>
                </a:cxn>
                <a:cxn ang="0">
                  <a:pos x="58" y="0"/>
                </a:cxn>
                <a:cxn ang="0">
                  <a:pos x="61" y="0"/>
                </a:cxn>
                <a:cxn ang="0">
                  <a:pos x="63" y="0"/>
                </a:cxn>
                <a:cxn ang="0">
                  <a:pos x="80" y="1"/>
                </a:cxn>
                <a:cxn ang="0">
                  <a:pos x="89" y="4"/>
                </a:cxn>
                <a:cxn ang="0">
                  <a:pos x="102" y="11"/>
                </a:cxn>
                <a:cxn ang="0">
                  <a:pos x="112" y="21"/>
                </a:cxn>
                <a:cxn ang="0">
                  <a:pos x="119" y="35"/>
                </a:cxn>
                <a:cxn ang="0">
                  <a:pos x="120" y="43"/>
                </a:cxn>
                <a:cxn ang="0">
                  <a:pos x="120" y="60"/>
                </a:cxn>
                <a:cxn ang="0">
                  <a:pos x="116" y="76"/>
                </a:cxn>
                <a:cxn ang="0">
                  <a:pos x="109" y="91"/>
                </a:cxn>
                <a:cxn ang="0">
                  <a:pos x="99" y="100"/>
                </a:cxn>
                <a:cxn ang="0">
                  <a:pos x="99" y="103"/>
                </a:cxn>
                <a:cxn ang="0">
                  <a:pos x="93" y="105"/>
                </a:cxn>
                <a:cxn ang="0">
                  <a:pos x="85" y="109"/>
                </a:cxn>
                <a:cxn ang="0">
                  <a:pos x="76" y="109"/>
                </a:cxn>
                <a:cxn ang="0">
                  <a:pos x="66" y="110"/>
                </a:cxn>
              </a:cxnLst>
              <a:rect l="0" t="0" r="r" b="b"/>
              <a:pathLst>
                <a:path w="121" h="110">
                  <a:moveTo>
                    <a:pt x="66" y="110"/>
                  </a:moveTo>
                  <a:lnTo>
                    <a:pt x="66" y="110"/>
                  </a:lnTo>
                  <a:lnTo>
                    <a:pt x="56" y="109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44" y="106"/>
                  </a:lnTo>
                  <a:lnTo>
                    <a:pt x="42" y="106"/>
                  </a:lnTo>
                  <a:lnTo>
                    <a:pt x="42" y="106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6" y="105"/>
                  </a:lnTo>
                  <a:lnTo>
                    <a:pt x="33" y="104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28" y="99"/>
                  </a:lnTo>
                  <a:lnTo>
                    <a:pt x="28" y="99"/>
                  </a:lnTo>
                  <a:lnTo>
                    <a:pt x="18" y="92"/>
                  </a:lnTo>
                  <a:lnTo>
                    <a:pt x="11" y="83"/>
                  </a:lnTo>
                  <a:lnTo>
                    <a:pt x="4" y="73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3" y="33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11" y="21"/>
                  </a:lnTo>
                  <a:lnTo>
                    <a:pt x="15" y="18"/>
                  </a:lnTo>
                  <a:lnTo>
                    <a:pt x="24" y="10"/>
                  </a:lnTo>
                  <a:lnTo>
                    <a:pt x="35" y="5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80" y="1"/>
                  </a:lnTo>
                  <a:lnTo>
                    <a:pt x="80" y="1"/>
                  </a:lnTo>
                  <a:lnTo>
                    <a:pt x="89" y="4"/>
                  </a:lnTo>
                  <a:lnTo>
                    <a:pt x="96" y="7"/>
                  </a:lnTo>
                  <a:lnTo>
                    <a:pt x="102" y="11"/>
                  </a:lnTo>
                  <a:lnTo>
                    <a:pt x="108" y="16"/>
                  </a:lnTo>
                  <a:lnTo>
                    <a:pt x="112" y="21"/>
                  </a:lnTo>
                  <a:lnTo>
                    <a:pt x="115" y="25"/>
                  </a:lnTo>
                  <a:lnTo>
                    <a:pt x="119" y="35"/>
                  </a:lnTo>
                  <a:lnTo>
                    <a:pt x="119" y="35"/>
                  </a:lnTo>
                  <a:lnTo>
                    <a:pt x="120" y="43"/>
                  </a:lnTo>
                  <a:lnTo>
                    <a:pt x="121" y="52"/>
                  </a:lnTo>
                  <a:lnTo>
                    <a:pt x="120" y="60"/>
                  </a:lnTo>
                  <a:lnTo>
                    <a:pt x="119" y="68"/>
                  </a:lnTo>
                  <a:lnTo>
                    <a:pt x="116" y="76"/>
                  </a:lnTo>
                  <a:lnTo>
                    <a:pt x="113" y="84"/>
                  </a:lnTo>
                  <a:lnTo>
                    <a:pt x="109" y="91"/>
                  </a:lnTo>
                  <a:lnTo>
                    <a:pt x="104" y="97"/>
                  </a:lnTo>
                  <a:lnTo>
                    <a:pt x="99" y="100"/>
                  </a:lnTo>
                  <a:lnTo>
                    <a:pt x="99" y="103"/>
                  </a:lnTo>
                  <a:lnTo>
                    <a:pt x="99" y="103"/>
                  </a:lnTo>
                  <a:lnTo>
                    <a:pt x="97" y="103"/>
                  </a:lnTo>
                  <a:lnTo>
                    <a:pt x="93" y="105"/>
                  </a:lnTo>
                  <a:lnTo>
                    <a:pt x="93" y="105"/>
                  </a:lnTo>
                  <a:lnTo>
                    <a:pt x="85" y="109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76" y="109"/>
                  </a:lnTo>
                  <a:lnTo>
                    <a:pt x="66" y="110"/>
                  </a:lnTo>
                  <a:lnTo>
                    <a:pt x="66" y="1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7" name="Freeform 831">
              <a:extLst>
                <a:ext uri="{FF2B5EF4-FFF2-40B4-BE49-F238E27FC236}">
                  <a16:creationId xmlns:a16="http://schemas.microsoft.com/office/drawing/2014/main" id="{3A056338-20CC-416B-B2EA-178306014EEE}"/>
                </a:ext>
              </a:extLst>
            </p:cNvPr>
            <p:cNvSpPr/>
            <p:nvPr/>
          </p:nvSpPr>
          <p:spPr bwMode="auto">
            <a:xfrm>
              <a:off x="6656388" y="1506538"/>
              <a:ext cx="73025" cy="68263"/>
            </a:xfrm>
            <a:custGeom>
              <a:avLst/>
              <a:gdLst/>
              <a:ahLst/>
              <a:cxnLst>
                <a:cxn ang="0">
                  <a:pos x="62" y="128"/>
                </a:cxn>
                <a:cxn ang="0">
                  <a:pos x="46" y="124"/>
                </a:cxn>
                <a:cxn ang="0">
                  <a:pos x="42" y="122"/>
                </a:cxn>
                <a:cxn ang="0">
                  <a:pos x="30" y="109"/>
                </a:cxn>
                <a:cxn ang="0">
                  <a:pos x="18" y="85"/>
                </a:cxn>
                <a:cxn ang="0">
                  <a:pos x="15" y="79"/>
                </a:cxn>
                <a:cxn ang="0">
                  <a:pos x="11" y="75"/>
                </a:cxn>
                <a:cxn ang="0">
                  <a:pos x="4" y="64"/>
                </a:cxn>
                <a:cxn ang="0">
                  <a:pos x="0" y="51"/>
                </a:cxn>
                <a:cxn ang="0">
                  <a:pos x="3" y="39"/>
                </a:cxn>
                <a:cxn ang="0">
                  <a:pos x="6" y="34"/>
                </a:cxn>
                <a:cxn ang="0">
                  <a:pos x="18" y="20"/>
                </a:cxn>
                <a:cxn ang="0">
                  <a:pos x="35" y="10"/>
                </a:cxn>
                <a:cxn ang="0">
                  <a:pos x="53" y="3"/>
                </a:cxn>
                <a:cxn ang="0">
                  <a:pos x="72" y="0"/>
                </a:cxn>
                <a:cxn ang="0">
                  <a:pos x="80" y="1"/>
                </a:cxn>
                <a:cxn ang="0">
                  <a:pos x="94" y="6"/>
                </a:cxn>
                <a:cxn ang="0">
                  <a:pos x="102" y="13"/>
                </a:cxn>
                <a:cxn ang="0">
                  <a:pos x="105" y="14"/>
                </a:cxn>
                <a:cxn ang="0">
                  <a:pos x="114" y="18"/>
                </a:cxn>
                <a:cxn ang="0">
                  <a:pos x="122" y="26"/>
                </a:cxn>
                <a:cxn ang="0">
                  <a:pos x="135" y="45"/>
                </a:cxn>
                <a:cxn ang="0">
                  <a:pos x="138" y="56"/>
                </a:cxn>
                <a:cxn ang="0">
                  <a:pos x="139" y="70"/>
                </a:cxn>
                <a:cxn ang="0">
                  <a:pos x="136" y="81"/>
                </a:cxn>
                <a:cxn ang="0">
                  <a:pos x="134" y="86"/>
                </a:cxn>
                <a:cxn ang="0">
                  <a:pos x="120" y="98"/>
                </a:cxn>
                <a:cxn ang="0">
                  <a:pos x="104" y="104"/>
                </a:cxn>
                <a:cxn ang="0">
                  <a:pos x="96" y="109"/>
                </a:cxn>
                <a:cxn ang="0">
                  <a:pos x="90" y="116"/>
                </a:cxn>
                <a:cxn ang="0">
                  <a:pos x="84" y="121"/>
                </a:cxn>
                <a:cxn ang="0">
                  <a:pos x="70" y="128"/>
                </a:cxn>
                <a:cxn ang="0">
                  <a:pos x="62" y="128"/>
                </a:cxn>
              </a:cxnLst>
              <a:rect l="0" t="0" r="r" b="b"/>
              <a:pathLst>
                <a:path w="139" h="128">
                  <a:moveTo>
                    <a:pt x="62" y="128"/>
                  </a:moveTo>
                  <a:lnTo>
                    <a:pt x="62" y="128"/>
                  </a:lnTo>
                  <a:lnTo>
                    <a:pt x="54" y="127"/>
                  </a:lnTo>
                  <a:lnTo>
                    <a:pt x="46" y="124"/>
                  </a:lnTo>
                  <a:lnTo>
                    <a:pt x="46" y="124"/>
                  </a:lnTo>
                  <a:lnTo>
                    <a:pt x="42" y="122"/>
                  </a:lnTo>
                  <a:lnTo>
                    <a:pt x="38" y="118"/>
                  </a:lnTo>
                  <a:lnTo>
                    <a:pt x="30" y="109"/>
                  </a:lnTo>
                  <a:lnTo>
                    <a:pt x="24" y="98"/>
                  </a:lnTo>
                  <a:lnTo>
                    <a:pt x="18" y="85"/>
                  </a:lnTo>
                  <a:lnTo>
                    <a:pt x="17" y="81"/>
                  </a:lnTo>
                  <a:lnTo>
                    <a:pt x="15" y="79"/>
                  </a:lnTo>
                  <a:lnTo>
                    <a:pt x="15" y="79"/>
                  </a:lnTo>
                  <a:lnTo>
                    <a:pt x="11" y="75"/>
                  </a:lnTo>
                  <a:lnTo>
                    <a:pt x="7" y="70"/>
                  </a:lnTo>
                  <a:lnTo>
                    <a:pt x="4" y="64"/>
                  </a:lnTo>
                  <a:lnTo>
                    <a:pt x="2" y="58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3" y="39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11" y="27"/>
                  </a:lnTo>
                  <a:lnTo>
                    <a:pt x="18" y="20"/>
                  </a:lnTo>
                  <a:lnTo>
                    <a:pt x="26" y="15"/>
                  </a:lnTo>
                  <a:lnTo>
                    <a:pt x="35" y="10"/>
                  </a:lnTo>
                  <a:lnTo>
                    <a:pt x="44" y="6"/>
                  </a:lnTo>
                  <a:lnTo>
                    <a:pt x="53" y="3"/>
                  </a:lnTo>
                  <a:lnTo>
                    <a:pt x="62" y="1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80" y="1"/>
                  </a:lnTo>
                  <a:lnTo>
                    <a:pt x="87" y="3"/>
                  </a:lnTo>
                  <a:lnTo>
                    <a:pt x="94" y="6"/>
                  </a:lnTo>
                  <a:lnTo>
                    <a:pt x="100" y="11"/>
                  </a:lnTo>
                  <a:lnTo>
                    <a:pt x="102" y="13"/>
                  </a:lnTo>
                  <a:lnTo>
                    <a:pt x="105" y="14"/>
                  </a:lnTo>
                  <a:lnTo>
                    <a:pt x="105" y="14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18" y="22"/>
                  </a:lnTo>
                  <a:lnTo>
                    <a:pt x="122" y="26"/>
                  </a:lnTo>
                  <a:lnTo>
                    <a:pt x="130" y="35"/>
                  </a:lnTo>
                  <a:lnTo>
                    <a:pt x="135" y="45"/>
                  </a:lnTo>
                  <a:lnTo>
                    <a:pt x="138" y="56"/>
                  </a:lnTo>
                  <a:lnTo>
                    <a:pt x="138" y="56"/>
                  </a:lnTo>
                  <a:lnTo>
                    <a:pt x="139" y="63"/>
                  </a:lnTo>
                  <a:lnTo>
                    <a:pt x="139" y="70"/>
                  </a:lnTo>
                  <a:lnTo>
                    <a:pt x="137" y="78"/>
                  </a:lnTo>
                  <a:lnTo>
                    <a:pt x="136" y="81"/>
                  </a:lnTo>
                  <a:lnTo>
                    <a:pt x="134" y="86"/>
                  </a:lnTo>
                  <a:lnTo>
                    <a:pt x="134" y="86"/>
                  </a:lnTo>
                  <a:lnTo>
                    <a:pt x="128" y="92"/>
                  </a:lnTo>
                  <a:lnTo>
                    <a:pt x="120" y="98"/>
                  </a:lnTo>
                  <a:lnTo>
                    <a:pt x="113" y="101"/>
                  </a:lnTo>
                  <a:lnTo>
                    <a:pt x="104" y="104"/>
                  </a:lnTo>
                  <a:lnTo>
                    <a:pt x="99" y="105"/>
                  </a:lnTo>
                  <a:lnTo>
                    <a:pt x="96" y="109"/>
                  </a:lnTo>
                  <a:lnTo>
                    <a:pt x="96" y="109"/>
                  </a:lnTo>
                  <a:lnTo>
                    <a:pt x="90" y="116"/>
                  </a:lnTo>
                  <a:lnTo>
                    <a:pt x="90" y="116"/>
                  </a:lnTo>
                  <a:lnTo>
                    <a:pt x="84" y="121"/>
                  </a:lnTo>
                  <a:lnTo>
                    <a:pt x="78" y="125"/>
                  </a:lnTo>
                  <a:lnTo>
                    <a:pt x="70" y="128"/>
                  </a:lnTo>
                  <a:lnTo>
                    <a:pt x="62" y="128"/>
                  </a:lnTo>
                  <a:lnTo>
                    <a:pt x="62" y="12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11727C-DC77-469E-97C8-788225EC0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84718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6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592295" y="728301"/>
            <a:ext cx="5696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学生假设每个台阶的</a:t>
            </a:r>
            <a:r>
              <a:rPr lang="zh-CN" altLang="en-US" sz="2400" b="1" spc="-150" dirty="0">
                <a:solidFill>
                  <a:srgbClr val="FF0000"/>
                </a:solidFill>
                <a:cs typeface="+mn-ea"/>
                <a:sym typeface="+mn-lt"/>
              </a:rPr>
              <a:t>高度相等 </a:t>
            </a:r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</a:t>
            </a:r>
            <a:r>
              <a:rPr lang="en-US" altLang="zh-CN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32 cm </a:t>
            </a:r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）。</a:t>
            </a:r>
            <a:endParaRPr lang="zh-CN" altLang="en-US" sz="2400" i="1" spc="-15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8" name="文本框 31">
            <a:extLst>
              <a:ext uri="{FF2B5EF4-FFF2-40B4-BE49-F238E27FC236}">
                <a16:creationId xmlns:a16="http://schemas.microsoft.com/office/drawing/2014/main" id="{452BBD5B-EBC6-47B9-8A8D-0823FD4CF524}"/>
              </a:ext>
            </a:extLst>
          </p:cNvPr>
          <p:cNvSpPr txBox="1"/>
          <p:nvPr/>
        </p:nvSpPr>
        <p:spPr>
          <a:xfrm>
            <a:off x="1592294" y="1350790"/>
            <a:ext cx="56968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这个假设是</a:t>
            </a:r>
            <a:r>
              <a:rPr lang="zh-CN" altLang="en-US" sz="2400" b="1" spc="-150" dirty="0">
                <a:solidFill>
                  <a:srgbClr val="FF0000"/>
                </a:solidFill>
                <a:cs typeface="+mn-ea"/>
                <a:sym typeface="+mn-lt"/>
              </a:rPr>
              <a:t>合理</a:t>
            </a:r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的，</a:t>
            </a:r>
            <a:br>
              <a:rPr lang="en-US" altLang="zh-CN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因为它考虑到设计的</a:t>
            </a:r>
            <a:r>
              <a:rPr lang="zh-CN" altLang="en-US" sz="2400" b="1" spc="-150" dirty="0">
                <a:solidFill>
                  <a:srgbClr val="FF0000"/>
                </a:solidFill>
                <a:cs typeface="+mn-ea"/>
                <a:sym typeface="+mn-lt"/>
              </a:rPr>
              <a:t>一致性</a:t>
            </a:r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</a:t>
            </a:r>
            <a:br>
              <a:rPr lang="en-US" altLang="zh-CN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在许多建筑结构中，</a:t>
            </a:r>
            <a:br>
              <a:rPr lang="en-US" altLang="zh-CN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楼梯通常被设计成具有</a:t>
            </a:r>
            <a:r>
              <a:rPr lang="zh-CN" altLang="en-US" sz="2400" b="1" spc="-150" dirty="0">
                <a:solidFill>
                  <a:srgbClr val="FF0000"/>
                </a:solidFill>
                <a:cs typeface="+mn-ea"/>
                <a:sym typeface="+mn-lt"/>
              </a:rPr>
              <a:t>相同的梯级高度</a:t>
            </a:r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</a:t>
            </a:r>
            <a:br>
              <a:rPr lang="en-US" altLang="zh-CN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这种设计的一致性有助于确保安全</a:t>
            </a:r>
            <a:br>
              <a:rPr lang="en-US" altLang="zh-CN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和使用的便利性，</a:t>
            </a:r>
            <a:br>
              <a:rPr lang="en-US" altLang="zh-CN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因为人们在上下楼梯时</a:t>
            </a:r>
            <a:br>
              <a:rPr lang="en-US" altLang="zh-CN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通常期望梯级的高度是一致的。</a:t>
            </a:r>
            <a:endParaRPr lang="zh-CN" altLang="en-US" sz="2400" i="1" spc="-15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3AF223-AD12-43B6-9967-E3A2E8327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5990276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8207" y="127908"/>
            <a:ext cx="7047587" cy="48876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sp>
        <p:nvSpPr>
          <p:cNvPr id="37" name="KSO_Shape"/>
          <p:cNvSpPr/>
          <p:nvPr>
            <p:custDataLst>
              <p:tags r:id="rId1"/>
            </p:custDataLst>
          </p:nvPr>
        </p:nvSpPr>
        <p:spPr bwMode="auto">
          <a:xfrm>
            <a:off x="6567429" y="1677237"/>
            <a:ext cx="450056" cy="451247"/>
          </a:xfrm>
          <a:custGeom>
            <a:avLst/>
            <a:gdLst>
              <a:gd name="T0" fmla="*/ 311438 w 1909763"/>
              <a:gd name="T1" fmla="*/ 1234671 h 1912938"/>
              <a:gd name="T2" fmla="*/ 423998 w 1909763"/>
              <a:gd name="T3" fmla="*/ 1256142 h 1912938"/>
              <a:gd name="T4" fmla="*/ 469528 w 1909763"/>
              <a:gd name="T5" fmla="*/ 1335710 h 1912938"/>
              <a:gd name="T6" fmla="*/ 530235 w 1909763"/>
              <a:gd name="T7" fmla="*/ 1396649 h 1912938"/>
              <a:gd name="T8" fmla="*/ 631728 w 1909763"/>
              <a:gd name="T9" fmla="*/ 1456326 h 1912938"/>
              <a:gd name="T10" fmla="*/ 647854 w 1909763"/>
              <a:gd name="T11" fmla="*/ 1533683 h 1912938"/>
              <a:gd name="T12" fmla="*/ 0 w 1909763"/>
              <a:gd name="T13" fmla="*/ 1905000 h 1912938"/>
              <a:gd name="T14" fmla="*/ 990076 w 1909763"/>
              <a:gd name="T15" fmla="*/ 547002 h 1912938"/>
              <a:gd name="T16" fmla="*/ 1084268 w 1909763"/>
              <a:gd name="T17" fmla="*/ 595709 h 1912938"/>
              <a:gd name="T18" fmla="*/ 1176565 w 1909763"/>
              <a:gd name="T19" fmla="*/ 667504 h 1912938"/>
              <a:gd name="T20" fmla="*/ 1294781 w 1909763"/>
              <a:gd name="T21" fmla="*/ 800657 h 1912938"/>
              <a:gd name="T22" fmla="*/ 1351992 w 1909763"/>
              <a:gd name="T23" fmla="*/ 906610 h 1912938"/>
              <a:gd name="T24" fmla="*/ 1367480 w 1909763"/>
              <a:gd name="T25" fmla="*/ 971447 h 1912938"/>
              <a:gd name="T26" fmla="*/ 741633 w 1909763"/>
              <a:gd name="T27" fmla="*/ 1521772 h 1912938"/>
              <a:gd name="T28" fmla="*/ 719507 w 1909763"/>
              <a:gd name="T29" fmla="*/ 1441437 h 1912938"/>
              <a:gd name="T30" fmla="*/ 689163 w 1909763"/>
              <a:gd name="T31" fmla="*/ 1362684 h 1912938"/>
              <a:gd name="T32" fmla="*/ 605717 w 1909763"/>
              <a:gd name="T33" fmla="*/ 1309233 h 1912938"/>
              <a:gd name="T34" fmla="*/ 554511 w 1909763"/>
              <a:gd name="T35" fmla="*/ 1257047 h 1912938"/>
              <a:gd name="T36" fmla="*/ 495403 w 1909763"/>
              <a:gd name="T37" fmla="*/ 1173233 h 1912938"/>
              <a:gd name="T38" fmla="*/ 414485 w 1909763"/>
              <a:gd name="T39" fmla="*/ 1167223 h 1912938"/>
              <a:gd name="T40" fmla="*/ 334200 w 1909763"/>
              <a:gd name="T41" fmla="*/ 1137810 h 1912938"/>
              <a:gd name="T42" fmla="*/ 1102115 w 1909763"/>
              <a:gd name="T43" fmla="*/ 389221 h 1912938"/>
              <a:gd name="T44" fmla="*/ 1182317 w 1909763"/>
              <a:gd name="T45" fmla="*/ 412935 h 1912938"/>
              <a:gd name="T46" fmla="*/ 1278052 w 1909763"/>
              <a:gd name="T47" fmla="*/ 467951 h 1912938"/>
              <a:gd name="T48" fmla="*/ 1390271 w 1909763"/>
              <a:gd name="T49" fmla="*/ 569762 h 1912938"/>
              <a:gd name="T50" fmla="*/ 1465401 w 1909763"/>
              <a:gd name="T51" fmla="*/ 674102 h 1912938"/>
              <a:gd name="T52" fmla="*/ 1496150 w 1909763"/>
              <a:gd name="T53" fmla="*/ 753148 h 1912938"/>
              <a:gd name="T54" fmla="*/ 1438773 w 1909763"/>
              <a:gd name="T55" fmla="*/ 874245 h 1912938"/>
              <a:gd name="T56" fmla="*/ 1394075 w 1909763"/>
              <a:gd name="T57" fmla="*/ 754728 h 1912938"/>
              <a:gd name="T58" fmla="*/ 1286611 w 1909763"/>
              <a:gd name="T59" fmla="*/ 617822 h 1912938"/>
              <a:gd name="T60" fmla="*/ 1182317 w 1909763"/>
              <a:gd name="T61" fmla="*/ 530239 h 1912938"/>
              <a:gd name="T62" fmla="*/ 1095458 w 1909763"/>
              <a:gd name="T63" fmla="*/ 479966 h 1912938"/>
              <a:gd name="T64" fmla="*/ 1079925 w 1909763"/>
              <a:gd name="T65" fmla="*/ 387324 h 1912938"/>
              <a:gd name="T66" fmla="*/ 1274840 w 1909763"/>
              <a:gd name="T67" fmla="*/ 248813 h 1912938"/>
              <a:gd name="T68" fmla="*/ 1361157 w 1909763"/>
              <a:gd name="T69" fmla="*/ 287000 h 1912938"/>
              <a:gd name="T70" fmla="*/ 1471820 w 1909763"/>
              <a:gd name="T71" fmla="*/ 367792 h 1912938"/>
              <a:gd name="T72" fmla="*/ 1577108 w 1909763"/>
              <a:gd name="T73" fmla="*/ 484246 h 1912938"/>
              <a:gd name="T74" fmla="*/ 1629910 w 1909763"/>
              <a:gd name="T75" fmla="*/ 580818 h 1912938"/>
              <a:gd name="T76" fmla="*/ 1646668 w 1909763"/>
              <a:gd name="T77" fmla="*/ 647723 h 1912938"/>
              <a:gd name="T78" fmla="*/ 1571733 w 1909763"/>
              <a:gd name="T79" fmla="*/ 701374 h 1912938"/>
              <a:gd name="T80" fmla="*/ 1500908 w 1909763"/>
              <a:gd name="T81" fmla="*/ 566932 h 1912938"/>
              <a:gd name="T82" fmla="*/ 1381077 w 1909763"/>
              <a:gd name="T83" fmla="*/ 437539 h 1912938"/>
              <a:gd name="T84" fmla="*/ 1277685 w 1909763"/>
              <a:gd name="T85" fmla="*/ 362111 h 1912938"/>
              <a:gd name="T86" fmla="*/ 1174610 w 1909763"/>
              <a:gd name="T87" fmla="*/ 313195 h 1912938"/>
              <a:gd name="T88" fmla="*/ 1571880 w 1909763"/>
              <a:gd name="T89" fmla="*/ 0 h 1912938"/>
              <a:gd name="T90" fmla="*/ 1674374 w 1909763"/>
              <a:gd name="T91" fmla="*/ 27868 h 1912938"/>
              <a:gd name="T92" fmla="*/ 1797116 w 1909763"/>
              <a:gd name="T93" fmla="*/ 110838 h 1912938"/>
              <a:gd name="T94" fmla="*/ 1880946 w 1909763"/>
              <a:gd name="T95" fmla="*/ 216927 h 1912938"/>
              <a:gd name="T96" fmla="*/ 1901825 w 1909763"/>
              <a:gd name="T97" fmla="*/ 315415 h 1912938"/>
              <a:gd name="T98" fmla="*/ 1879681 w 1909763"/>
              <a:gd name="T99" fmla="*/ 399018 h 1912938"/>
              <a:gd name="T100" fmla="*/ 1834128 w 1909763"/>
              <a:gd name="T101" fmla="*/ 461405 h 1912938"/>
              <a:gd name="T102" fmla="*/ 1716764 w 1909763"/>
              <a:gd name="T103" fmla="*/ 551026 h 1912938"/>
              <a:gd name="T104" fmla="*/ 1686079 w 1909763"/>
              <a:gd name="T105" fmla="*/ 466156 h 1912938"/>
              <a:gd name="T106" fmla="*/ 1635148 w 1909763"/>
              <a:gd name="T107" fmla="*/ 386034 h 1912938"/>
              <a:gd name="T108" fmla="*/ 1552899 w 1909763"/>
              <a:gd name="T109" fmla="*/ 297997 h 1912938"/>
              <a:gd name="T110" fmla="*/ 1465272 w 1909763"/>
              <a:gd name="T111" fmla="*/ 231811 h 1912938"/>
              <a:gd name="T112" fmla="*/ 1387135 w 1909763"/>
              <a:gd name="T113" fmla="*/ 193176 h 1912938"/>
              <a:gd name="T114" fmla="*/ 1324816 w 1909763"/>
              <a:gd name="T115" fmla="*/ 138389 h 1912938"/>
              <a:gd name="T116" fmla="*/ 1449455 w 1909763"/>
              <a:gd name="T117" fmla="*/ 33885 h 1912938"/>
              <a:gd name="T118" fmla="*/ 1518102 w 1909763"/>
              <a:gd name="T119" fmla="*/ 4750 h 19129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909763" h="1912938">
                <a:moveTo>
                  <a:pt x="275590" y="1223963"/>
                </a:moveTo>
                <a:lnTo>
                  <a:pt x="276860" y="1225231"/>
                </a:lnTo>
                <a:lnTo>
                  <a:pt x="281623" y="1228085"/>
                </a:lnTo>
                <a:lnTo>
                  <a:pt x="285433" y="1229987"/>
                </a:lnTo>
                <a:lnTo>
                  <a:pt x="290513" y="1232207"/>
                </a:lnTo>
                <a:lnTo>
                  <a:pt x="296545" y="1235060"/>
                </a:lnTo>
                <a:lnTo>
                  <a:pt x="304165" y="1237280"/>
                </a:lnTo>
                <a:lnTo>
                  <a:pt x="312738" y="1239816"/>
                </a:lnTo>
                <a:lnTo>
                  <a:pt x="323215" y="1242036"/>
                </a:lnTo>
                <a:lnTo>
                  <a:pt x="335280" y="1244255"/>
                </a:lnTo>
                <a:lnTo>
                  <a:pt x="348933" y="1246157"/>
                </a:lnTo>
                <a:lnTo>
                  <a:pt x="364173" y="1248060"/>
                </a:lnTo>
                <a:lnTo>
                  <a:pt x="381318" y="1249328"/>
                </a:lnTo>
                <a:lnTo>
                  <a:pt x="400368" y="1249962"/>
                </a:lnTo>
                <a:lnTo>
                  <a:pt x="421958" y="1250279"/>
                </a:lnTo>
                <a:lnTo>
                  <a:pt x="425768" y="1261376"/>
                </a:lnTo>
                <a:lnTo>
                  <a:pt x="430213" y="1272474"/>
                </a:lnTo>
                <a:lnTo>
                  <a:pt x="434658" y="1282937"/>
                </a:lnTo>
                <a:lnTo>
                  <a:pt x="440055" y="1293083"/>
                </a:lnTo>
                <a:lnTo>
                  <a:pt x="445453" y="1303229"/>
                </a:lnTo>
                <a:lnTo>
                  <a:pt x="451485" y="1313375"/>
                </a:lnTo>
                <a:lnTo>
                  <a:pt x="457835" y="1322886"/>
                </a:lnTo>
                <a:lnTo>
                  <a:pt x="464185" y="1332081"/>
                </a:lnTo>
                <a:lnTo>
                  <a:pt x="471488" y="1341276"/>
                </a:lnTo>
                <a:lnTo>
                  <a:pt x="478473" y="1349837"/>
                </a:lnTo>
                <a:lnTo>
                  <a:pt x="485775" y="1358080"/>
                </a:lnTo>
                <a:lnTo>
                  <a:pt x="493395" y="1366324"/>
                </a:lnTo>
                <a:lnTo>
                  <a:pt x="500698" y="1374250"/>
                </a:lnTo>
                <a:lnTo>
                  <a:pt x="508635" y="1381860"/>
                </a:lnTo>
                <a:lnTo>
                  <a:pt x="516573" y="1388835"/>
                </a:lnTo>
                <a:lnTo>
                  <a:pt x="524510" y="1395493"/>
                </a:lnTo>
                <a:lnTo>
                  <a:pt x="532448" y="1402469"/>
                </a:lnTo>
                <a:lnTo>
                  <a:pt x="540385" y="1408810"/>
                </a:lnTo>
                <a:lnTo>
                  <a:pt x="555943" y="1420541"/>
                </a:lnTo>
                <a:lnTo>
                  <a:pt x="571500" y="1430687"/>
                </a:lnTo>
                <a:lnTo>
                  <a:pt x="586105" y="1439565"/>
                </a:lnTo>
                <a:lnTo>
                  <a:pt x="600075" y="1447492"/>
                </a:lnTo>
                <a:lnTo>
                  <a:pt x="612775" y="1453833"/>
                </a:lnTo>
                <a:lnTo>
                  <a:pt x="624523" y="1458589"/>
                </a:lnTo>
                <a:lnTo>
                  <a:pt x="634365" y="1462394"/>
                </a:lnTo>
                <a:lnTo>
                  <a:pt x="634365" y="1467784"/>
                </a:lnTo>
                <a:lnTo>
                  <a:pt x="634683" y="1473808"/>
                </a:lnTo>
                <a:lnTo>
                  <a:pt x="635318" y="1479832"/>
                </a:lnTo>
                <a:lnTo>
                  <a:pt x="636270" y="1486173"/>
                </a:lnTo>
                <a:lnTo>
                  <a:pt x="638810" y="1499173"/>
                </a:lnTo>
                <a:lnTo>
                  <a:pt x="641668" y="1512489"/>
                </a:lnTo>
                <a:lnTo>
                  <a:pt x="645795" y="1526440"/>
                </a:lnTo>
                <a:lnTo>
                  <a:pt x="650558" y="1540074"/>
                </a:lnTo>
                <a:lnTo>
                  <a:pt x="655321" y="1553707"/>
                </a:lnTo>
                <a:lnTo>
                  <a:pt x="660083" y="1566707"/>
                </a:lnTo>
                <a:lnTo>
                  <a:pt x="665481" y="1579389"/>
                </a:lnTo>
                <a:lnTo>
                  <a:pt x="670243" y="1590803"/>
                </a:lnTo>
                <a:lnTo>
                  <a:pt x="679133" y="1610144"/>
                </a:lnTo>
                <a:lnTo>
                  <a:pt x="685165" y="1623144"/>
                </a:lnTo>
                <a:lnTo>
                  <a:pt x="687388" y="1627900"/>
                </a:lnTo>
                <a:lnTo>
                  <a:pt x="0" y="1912938"/>
                </a:lnTo>
                <a:lnTo>
                  <a:pt x="275590" y="1223963"/>
                </a:lnTo>
                <a:close/>
                <a:moveTo>
                  <a:pt x="923427" y="530225"/>
                </a:moveTo>
                <a:lnTo>
                  <a:pt x="931362" y="531813"/>
                </a:lnTo>
                <a:lnTo>
                  <a:pt x="941201" y="533401"/>
                </a:lnTo>
                <a:lnTo>
                  <a:pt x="951993" y="536259"/>
                </a:lnTo>
                <a:lnTo>
                  <a:pt x="965007" y="539435"/>
                </a:lnTo>
                <a:lnTo>
                  <a:pt x="978972" y="544199"/>
                </a:lnTo>
                <a:lnTo>
                  <a:pt x="994208" y="549281"/>
                </a:lnTo>
                <a:lnTo>
                  <a:pt x="1010713" y="555950"/>
                </a:lnTo>
                <a:lnTo>
                  <a:pt x="1028805" y="564526"/>
                </a:lnTo>
                <a:lnTo>
                  <a:pt x="1038327" y="568972"/>
                </a:lnTo>
                <a:lnTo>
                  <a:pt x="1047849" y="574053"/>
                </a:lnTo>
                <a:lnTo>
                  <a:pt x="1057689" y="579453"/>
                </a:lnTo>
                <a:lnTo>
                  <a:pt x="1067845" y="585487"/>
                </a:lnTo>
                <a:lnTo>
                  <a:pt x="1078320" y="591521"/>
                </a:lnTo>
                <a:lnTo>
                  <a:pt x="1088794" y="598191"/>
                </a:lnTo>
                <a:lnTo>
                  <a:pt x="1099903" y="605495"/>
                </a:lnTo>
                <a:lnTo>
                  <a:pt x="1111012" y="613118"/>
                </a:lnTo>
                <a:lnTo>
                  <a:pt x="1122439" y="621058"/>
                </a:lnTo>
                <a:lnTo>
                  <a:pt x="1133548" y="630268"/>
                </a:lnTo>
                <a:lnTo>
                  <a:pt x="1145609" y="639161"/>
                </a:lnTo>
                <a:lnTo>
                  <a:pt x="1157353" y="649006"/>
                </a:lnTo>
                <a:lnTo>
                  <a:pt x="1169415" y="659487"/>
                </a:lnTo>
                <a:lnTo>
                  <a:pt x="1181476" y="670285"/>
                </a:lnTo>
                <a:lnTo>
                  <a:pt x="1193855" y="681719"/>
                </a:lnTo>
                <a:lnTo>
                  <a:pt x="1206234" y="693787"/>
                </a:lnTo>
                <a:lnTo>
                  <a:pt x="1224326" y="712208"/>
                </a:lnTo>
                <a:lnTo>
                  <a:pt x="1241148" y="730311"/>
                </a:lnTo>
                <a:lnTo>
                  <a:pt x="1257336" y="748731"/>
                </a:lnTo>
                <a:lnTo>
                  <a:pt x="1272888" y="767152"/>
                </a:lnTo>
                <a:lnTo>
                  <a:pt x="1287172" y="785573"/>
                </a:lnTo>
                <a:lnTo>
                  <a:pt x="1300185" y="803993"/>
                </a:lnTo>
                <a:lnTo>
                  <a:pt x="1312246" y="822096"/>
                </a:lnTo>
                <a:lnTo>
                  <a:pt x="1323356" y="840199"/>
                </a:lnTo>
                <a:lnTo>
                  <a:pt x="1333513" y="857984"/>
                </a:lnTo>
                <a:lnTo>
                  <a:pt x="1343035" y="875770"/>
                </a:lnTo>
                <a:lnTo>
                  <a:pt x="1346843" y="884345"/>
                </a:lnTo>
                <a:lnTo>
                  <a:pt x="1350970" y="892920"/>
                </a:lnTo>
                <a:lnTo>
                  <a:pt x="1354461" y="901813"/>
                </a:lnTo>
                <a:lnTo>
                  <a:pt x="1357635" y="910388"/>
                </a:lnTo>
                <a:lnTo>
                  <a:pt x="1360809" y="918963"/>
                </a:lnTo>
                <a:lnTo>
                  <a:pt x="1363349" y="927220"/>
                </a:lnTo>
                <a:lnTo>
                  <a:pt x="1365570" y="935478"/>
                </a:lnTo>
                <a:lnTo>
                  <a:pt x="1367792" y="943735"/>
                </a:lnTo>
                <a:lnTo>
                  <a:pt x="1369697" y="951675"/>
                </a:lnTo>
                <a:lnTo>
                  <a:pt x="1370966" y="959933"/>
                </a:lnTo>
                <a:lnTo>
                  <a:pt x="1372236" y="967873"/>
                </a:lnTo>
                <a:lnTo>
                  <a:pt x="1373188" y="975495"/>
                </a:lnTo>
                <a:lnTo>
                  <a:pt x="774247" y="1579563"/>
                </a:lnTo>
                <a:lnTo>
                  <a:pt x="771708" y="1576387"/>
                </a:lnTo>
                <a:lnTo>
                  <a:pt x="768851" y="1572258"/>
                </a:lnTo>
                <a:lnTo>
                  <a:pt x="765042" y="1566542"/>
                </a:lnTo>
                <a:lnTo>
                  <a:pt x="760281" y="1559237"/>
                </a:lnTo>
                <a:lnTo>
                  <a:pt x="755520" y="1550344"/>
                </a:lnTo>
                <a:lnTo>
                  <a:pt x="749807" y="1540181"/>
                </a:lnTo>
                <a:lnTo>
                  <a:pt x="744728" y="1528113"/>
                </a:lnTo>
                <a:lnTo>
                  <a:pt x="739333" y="1515091"/>
                </a:lnTo>
                <a:lnTo>
                  <a:pt x="734254" y="1500164"/>
                </a:lnTo>
                <a:lnTo>
                  <a:pt x="731715" y="1492224"/>
                </a:lnTo>
                <a:lnTo>
                  <a:pt x="729493" y="1483967"/>
                </a:lnTo>
                <a:lnTo>
                  <a:pt x="727271" y="1475392"/>
                </a:lnTo>
                <a:lnTo>
                  <a:pt x="725367" y="1466181"/>
                </a:lnTo>
                <a:lnTo>
                  <a:pt x="724097" y="1457289"/>
                </a:lnTo>
                <a:lnTo>
                  <a:pt x="722510" y="1447443"/>
                </a:lnTo>
                <a:lnTo>
                  <a:pt x="721241" y="1437280"/>
                </a:lnTo>
                <a:lnTo>
                  <a:pt x="720288" y="1427117"/>
                </a:lnTo>
                <a:lnTo>
                  <a:pt x="719336" y="1416319"/>
                </a:lnTo>
                <a:lnTo>
                  <a:pt x="719336" y="1405203"/>
                </a:lnTo>
                <a:lnTo>
                  <a:pt x="719336" y="1394087"/>
                </a:lnTo>
                <a:lnTo>
                  <a:pt x="719971" y="1382018"/>
                </a:lnTo>
                <a:lnTo>
                  <a:pt x="705688" y="1375349"/>
                </a:lnTo>
                <a:lnTo>
                  <a:pt x="692039" y="1368362"/>
                </a:lnTo>
                <a:lnTo>
                  <a:pt x="679343" y="1361692"/>
                </a:lnTo>
                <a:lnTo>
                  <a:pt x="667282" y="1355023"/>
                </a:lnTo>
                <a:lnTo>
                  <a:pt x="655855" y="1348035"/>
                </a:lnTo>
                <a:lnTo>
                  <a:pt x="645381" y="1341366"/>
                </a:lnTo>
                <a:lnTo>
                  <a:pt x="635224" y="1334696"/>
                </a:lnTo>
                <a:lnTo>
                  <a:pt x="625385" y="1327709"/>
                </a:lnTo>
                <a:lnTo>
                  <a:pt x="616497" y="1321357"/>
                </a:lnTo>
                <a:lnTo>
                  <a:pt x="608245" y="1314688"/>
                </a:lnTo>
                <a:lnTo>
                  <a:pt x="599992" y="1308018"/>
                </a:lnTo>
                <a:lnTo>
                  <a:pt x="592692" y="1301349"/>
                </a:lnTo>
                <a:lnTo>
                  <a:pt x="585709" y="1294679"/>
                </a:lnTo>
                <a:lnTo>
                  <a:pt x="579361" y="1288327"/>
                </a:lnTo>
                <a:lnTo>
                  <a:pt x="573013" y="1281975"/>
                </a:lnTo>
                <a:lnTo>
                  <a:pt x="567300" y="1275306"/>
                </a:lnTo>
                <a:lnTo>
                  <a:pt x="561904" y="1268636"/>
                </a:lnTo>
                <a:lnTo>
                  <a:pt x="556825" y="1262285"/>
                </a:lnTo>
                <a:lnTo>
                  <a:pt x="552064" y="1255933"/>
                </a:lnTo>
                <a:lnTo>
                  <a:pt x="547621" y="1249898"/>
                </a:lnTo>
                <a:lnTo>
                  <a:pt x="539686" y="1237194"/>
                </a:lnTo>
                <a:lnTo>
                  <a:pt x="532703" y="1224808"/>
                </a:lnTo>
                <a:lnTo>
                  <a:pt x="526355" y="1212739"/>
                </a:lnTo>
                <a:lnTo>
                  <a:pt x="520641" y="1200988"/>
                </a:lnTo>
                <a:lnTo>
                  <a:pt x="509850" y="1177804"/>
                </a:lnTo>
                <a:lnTo>
                  <a:pt x="497471" y="1178122"/>
                </a:lnTo>
                <a:lnTo>
                  <a:pt x="485727" y="1178122"/>
                </a:lnTo>
                <a:lnTo>
                  <a:pt x="474300" y="1178122"/>
                </a:lnTo>
                <a:lnTo>
                  <a:pt x="463509" y="1177804"/>
                </a:lnTo>
                <a:lnTo>
                  <a:pt x="453352" y="1177169"/>
                </a:lnTo>
                <a:lnTo>
                  <a:pt x="443512" y="1175898"/>
                </a:lnTo>
                <a:lnTo>
                  <a:pt x="433673" y="1174628"/>
                </a:lnTo>
                <a:lnTo>
                  <a:pt x="424785" y="1173675"/>
                </a:lnTo>
                <a:lnTo>
                  <a:pt x="416215" y="1172087"/>
                </a:lnTo>
                <a:lnTo>
                  <a:pt x="408280" y="1170182"/>
                </a:lnTo>
                <a:lnTo>
                  <a:pt x="393045" y="1167006"/>
                </a:lnTo>
                <a:lnTo>
                  <a:pt x="379714" y="1162877"/>
                </a:lnTo>
                <a:lnTo>
                  <a:pt x="367653" y="1158431"/>
                </a:lnTo>
                <a:lnTo>
                  <a:pt x="357496" y="1153984"/>
                </a:lnTo>
                <a:lnTo>
                  <a:pt x="348926" y="1149855"/>
                </a:lnTo>
                <a:lnTo>
                  <a:pt x="341308" y="1146044"/>
                </a:lnTo>
                <a:lnTo>
                  <a:pt x="335595" y="1142551"/>
                </a:lnTo>
                <a:lnTo>
                  <a:pt x="331151" y="1139375"/>
                </a:lnTo>
                <a:lnTo>
                  <a:pt x="327660" y="1137152"/>
                </a:lnTo>
                <a:lnTo>
                  <a:pt x="325438" y="1134928"/>
                </a:lnTo>
                <a:lnTo>
                  <a:pt x="923427" y="530225"/>
                </a:lnTo>
                <a:close/>
                <a:moveTo>
                  <a:pt x="1084432" y="388938"/>
                </a:moveTo>
                <a:lnTo>
                  <a:pt x="1089844" y="389573"/>
                </a:lnTo>
                <a:lnTo>
                  <a:pt x="1097165" y="389891"/>
                </a:lnTo>
                <a:lnTo>
                  <a:pt x="1106715" y="390843"/>
                </a:lnTo>
                <a:lnTo>
                  <a:pt x="1118175" y="392748"/>
                </a:lnTo>
                <a:lnTo>
                  <a:pt x="1132499" y="396241"/>
                </a:lnTo>
                <a:lnTo>
                  <a:pt x="1140458" y="398146"/>
                </a:lnTo>
                <a:lnTo>
                  <a:pt x="1148734" y="400686"/>
                </a:lnTo>
                <a:lnTo>
                  <a:pt x="1157329" y="403226"/>
                </a:lnTo>
                <a:lnTo>
                  <a:pt x="1166879" y="406718"/>
                </a:lnTo>
                <a:lnTo>
                  <a:pt x="1176747" y="410528"/>
                </a:lnTo>
                <a:lnTo>
                  <a:pt x="1187252" y="414656"/>
                </a:lnTo>
                <a:lnTo>
                  <a:pt x="1197756" y="419418"/>
                </a:lnTo>
                <a:lnTo>
                  <a:pt x="1208579" y="424816"/>
                </a:lnTo>
                <a:lnTo>
                  <a:pt x="1220358" y="430848"/>
                </a:lnTo>
                <a:lnTo>
                  <a:pt x="1232136" y="437198"/>
                </a:lnTo>
                <a:lnTo>
                  <a:pt x="1244550" y="444183"/>
                </a:lnTo>
                <a:lnTo>
                  <a:pt x="1256965" y="452121"/>
                </a:lnTo>
                <a:lnTo>
                  <a:pt x="1270017" y="460376"/>
                </a:lnTo>
                <a:lnTo>
                  <a:pt x="1283386" y="469901"/>
                </a:lnTo>
                <a:lnTo>
                  <a:pt x="1296438" y="480061"/>
                </a:lnTo>
                <a:lnTo>
                  <a:pt x="1310444" y="490856"/>
                </a:lnTo>
                <a:lnTo>
                  <a:pt x="1324450" y="502286"/>
                </a:lnTo>
                <a:lnTo>
                  <a:pt x="1338775" y="514986"/>
                </a:lnTo>
                <a:lnTo>
                  <a:pt x="1353100" y="528003"/>
                </a:lnTo>
                <a:lnTo>
                  <a:pt x="1367743" y="542291"/>
                </a:lnTo>
                <a:lnTo>
                  <a:pt x="1382386" y="557531"/>
                </a:lnTo>
                <a:lnTo>
                  <a:pt x="1396074" y="572136"/>
                </a:lnTo>
                <a:lnTo>
                  <a:pt x="1408489" y="586423"/>
                </a:lnTo>
                <a:lnTo>
                  <a:pt x="1420267" y="600393"/>
                </a:lnTo>
                <a:lnTo>
                  <a:pt x="1430772" y="613728"/>
                </a:lnTo>
                <a:lnTo>
                  <a:pt x="1440640" y="627381"/>
                </a:lnTo>
                <a:lnTo>
                  <a:pt x="1449235" y="640081"/>
                </a:lnTo>
                <a:lnTo>
                  <a:pt x="1457511" y="653098"/>
                </a:lnTo>
                <a:lnTo>
                  <a:pt x="1464833" y="665163"/>
                </a:lnTo>
                <a:lnTo>
                  <a:pt x="1471517" y="676911"/>
                </a:lnTo>
                <a:lnTo>
                  <a:pt x="1477566" y="688341"/>
                </a:lnTo>
                <a:lnTo>
                  <a:pt x="1482341" y="699136"/>
                </a:lnTo>
                <a:lnTo>
                  <a:pt x="1487434" y="709613"/>
                </a:lnTo>
                <a:lnTo>
                  <a:pt x="1490935" y="720408"/>
                </a:lnTo>
                <a:lnTo>
                  <a:pt x="1494755" y="729616"/>
                </a:lnTo>
                <a:lnTo>
                  <a:pt x="1497939" y="739141"/>
                </a:lnTo>
                <a:lnTo>
                  <a:pt x="1500167" y="747713"/>
                </a:lnTo>
                <a:lnTo>
                  <a:pt x="1502395" y="756286"/>
                </a:lnTo>
                <a:lnTo>
                  <a:pt x="1503987" y="763906"/>
                </a:lnTo>
                <a:lnTo>
                  <a:pt x="1505260" y="771526"/>
                </a:lnTo>
                <a:lnTo>
                  <a:pt x="1507170" y="784543"/>
                </a:lnTo>
                <a:lnTo>
                  <a:pt x="1508125" y="795338"/>
                </a:lnTo>
                <a:lnTo>
                  <a:pt x="1508125" y="804228"/>
                </a:lnTo>
                <a:lnTo>
                  <a:pt x="1507807" y="810261"/>
                </a:lnTo>
                <a:lnTo>
                  <a:pt x="1506852" y="815341"/>
                </a:lnTo>
                <a:lnTo>
                  <a:pt x="1444778" y="877888"/>
                </a:lnTo>
                <a:lnTo>
                  <a:pt x="1442550" y="864553"/>
                </a:lnTo>
                <a:lnTo>
                  <a:pt x="1439048" y="851218"/>
                </a:lnTo>
                <a:lnTo>
                  <a:pt x="1435228" y="836296"/>
                </a:lnTo>
                <a:lnTo>
                  <a:pt x="1430135" y="821691"/>
                </a:lnTo>
                <a:lnTo>
                  <a:pt x="1424087" y="806451"/>
                </a:lnTo>
                <a:lnTo>
                  <a:pt x="1416765" y="790576"/>
                </a:lnTo>
                <a:lnTo>
                  <a:pt x="1408807" y="774383"/>
                </a:lnTo>
                <a:lnTo>
                  <a:pt x="1399894" y="757873"/>
                </a:lnTo>
                <a:lnTo>
                  <a:pt x="1390026" y="741363"/>
                </a:lnTo>
                <a:lnTo>
                  <a:pt x="1378884" y="724536"/>
                </a:lnTo>
                <a:lnTo>
                  <a:pt x="1367106" y="707073"/>
                </a:lnTo>
                <a:lnTo>
                  <a:pt x="1353737" y="689928"/>
                </a:lnTo>
                <a:lnTo>
                  <a:pt x="1340048" y="672466"/>
                </a:lnTo>
                <a:lnTo>
                  <a:pt x="1325087" y="655003"/>
                </a:lnTo>
                <a:lnTo>
                  <a:pt x="1308852" y="637541"/>
                </a:lnTo>
                <a:lnTo>
                  <a:pt x="1291981" y="620396"/>
                </a:lnTo>
                <a:lnTo>
                  <a:pt x="1278611" y="607061"/>
                </a:lnTo>
                <a:lnTo>
                  <a:pt x="1264923" y="594361"/>
                </a:lnTo>
                <a:lnTo>
                  <a:pt x="1251235" y="582296"/>
                </a:lnTo>
                <a:lnTo>
                  <a:pt x="1238184" y="570866"/>
                </a:lnTo>
                <a:lnTo>
                  <a:pt x="1224814" y="560388"/>
                </a:lnTo>
                <a:lnTo>
                  <a:pt x="1212081" y="550228"/>
                </a:lnTo>
                <a:lnTo>
                  <a:pt x="1199348" y="541021"/>
                </a:lnTo>
                <a:lnTo>
                  <a:pt x="1187252" y="532448"/>
                </a:lnTo>
                <a:lnTo>
                  <a:pt x="1175155" y="524511"/>
                </a:lnTo>
                <a:lnTo>
                  <a:pt x="1163059" y="516573"/>
                </a:lnTo>
                <a:lnTo>
                  <a:pt x="1151917" y="509588"/>
                </a:lnTo>
                <a:lnTo>
                  <a:pt x="1140776" y="502921"/>
                </a:lnTo>
                <a:lnTo>
                  <a:pt x="1129953" y="496888"/>
                </a:lnTo>
                <a:lnTo>
                  <a:pt x="1119766" y="491808"/>
                </a:lnTo>
                <a:lnTo>
                  <a:pt x="1109580" y="486411"/>
                </a:lnTo>
                <a:lnTo>
                  <a:pt x="1100030" y="481966"/>
                </a:lnTo>
                <a:lnTo>
                  <a:pt x="1082522" y="474028"/>
                </a:lnTo>
                <a:lnTo>
                  <a:pt x="1066287" y="467678"/>
                </a:lnTo>
                <a:lnTo>
                  <a:pt x="1052599" y="462598"/>
                </a:lnTo>
                <a:lnTo>
                  <a:pt x="1040821" y="459106"/>
                </a:lnTo>
                <a:lnTo>
                  <a:pt x="1031590" y="456248"/>
                </a:lnTo>
                <a:lnTo>
                  <a:pt x="1024905" y="454343"/>
                </a:lnTo>
                <a:lnTo>
                  <a:pt x="1019175" y="453391"/>
                </a:lnTo>
                <a:lnTo>
                  <a:pt x="1084432" y="388938"/>
                </a:lnTo>
                <a:close/>
                <a:moveTo>
                  <a:pt x="1213168" y="238125"/>
                </a:moveTo>
                <a:lnTo>
                  <a:pt x="1218883" y="238125"/>
                </a:lnTo>
                <a:lnTo>
                  <a:pt x="1226186" y="238759"/>
                </a:lnTo>
                <a:lnTo>
                  <a:pt x="1236028" y="239709"/>
                </a:lnTo>
                <a:lnTo>
                  <a:pt x="1248411" y="242245"/>
                </a:lnTo>
                <a:lnTo>
                  <a:pt x="1263016" y="245414"/>
                </a:lnTo>
                <a:lnTo>
                  <a:pt x="1270953" y="247315"/>
                </a:lnTo>
                <a:lnTo>
                  <a:pt x="1280161" y="249850"/>
                </a:lnTo>
                <a:lnTo>
                  <a:pt x="1289051" y="253020"/>
                </a:lnTo>
                <a:lnTo>
                  <a:pt x="1298893" y="256506"/>
                </a:lnTo>
                <a:lnTo>
                  <a:pt x="1309053" y="260625"/>
                </a:lnTo>
                <a:lnTo>
                  <a:pt x="1319848" y="264745"/>
                </a:lnTo>
                <a:lnTo>
                  <a:pt x="1330961" y="269816"/>
                </a:lnTo>
                <a:lnTo>
                  <a:pt x="1342391" y="275203"/>
                </a:lnTo>
                <a:lnTo>
                  <a:pt x="1354456" y="281541"/>
                </a:lnTo>
                <a:lnTo>
                  <a:pt x="1366838" y="288196"/>
                </a:lnTo>
                <a:lnTo>
                  <a:pt x="1379538" y="295802"/>
                </a:lnTo>
                <a:lnTo>
                  <a:pt x="1392873" y="303725"/>
                </a:lnTo>
                <a:lnTo>
                  <a:pt x="1405891" y="312598"/>
                </a:lnTo>
                <a:lnTo>
                  <a:pt x="1419861" y="322422"/>
                </a:lnTo>
                <a:lnTo>
                  <a:pt x="1433831" y="332880"/>
                </a:lnTo>
                <a:lnTo>
                  <a:pt x="1448436" y="344289"/>
                </a:lnTo>
                <a:lnTo>
                  <a:pt x="1463041" y="356332"/>
                </a:lnTo>
                <a:lnTo>
                  <a:pt x="1477963" y="369325"/>
                </a:lnTo>
                <a:lnTo>
                  <a:pt x="1492886" y="383269"/>
                </a:lnTo>
                <a:lnTo>
                  <a:pt x="1508126" y="398164"/>
                </a:lnTo>
                <a:lnTo>
                  <a:pt x="1523366" y="413692"/>
                </a:lnTo>
                <a:lnTo>
                  <a:pt x="1537653" y="428587"/>
                </a:lnTo>
                <a:lnTo>
                  <a:pt x="1550353" y="443481"/>
                </a:lnTo>
                <a:lnTo>
                  <a:pt x="1562418" y="458376"/>
                </a:lnTo>
                <a:lnTo>
                  <a:pt x="1573848" y="472637"/>
                </a:lnTo>
                <a:lnTo>
                  <a:pt x="1583691" y="486264"/>
                </a:lnTo>
                <a:lnTo>
                  <a:pt x="1593216" y="499891"/>
                </a:lnTo>
                <a:lnTo>
                  <a:pt x="1601471" y="512884"/>
                </a:lnTo>
                <a:lnTo>
                  <a:pt x="1609091" y="525878"/>
                </a:lnTo>
                <a:lnTo>
                  <a:pt x="1616076" y="538237"/>
                </a:lnTo>
                <a:lnTo>
                  <a:pt x="1622108" y="549963"/>
                </a:lnTo>
                <a:lnTo>
                  <a:pt x="1627823" y="561371"/>
                </a:lnTo>
                <a:lnTo>
                  <a:pt x="1632268" y="572780"/>
                </a:lnTo>
                <a:lnTo>
                  <a:pt x="1636713" y="583238"/>
                </a:lnTo>
                <a:lnTo>
                  <a:pt x="1640206" y="593379"/>
                </a:lnTo>
                <a:lnTo>
                  <a:pt x="1643699" y="603203"/>
                </a:lnTo>
                <a:lnTo>
                  <a:pt x="1646239" y="612077"/>
                </a:lnTo>
                <a:lnTo>
                  <a:pt x="1648143" y="620633"/>
                </a:lnTo>
                <a:lnTo>
                  <a:pt x="1650049" y="628873"/>
                </a:lnTo>
                <a:lnTo>
                  <a:pt x="1651636" y="636478"/>
                </a:lnTo>
                <a:lnTo>
                  <a:pt x="1652589" y="643767"/>
                </a:lnTo>
                <a:lnTo>
                  <a:pt x="1653541" y="650422"/>
                </a:lnTo>
                <a:lnTo>
                  <a:pt x="1654176" y="661514"/>
                </a:lnTo>
                <a:lnTo>
                  <a:pt x="1654176" y="670705"/>
                </a:lnTo>
                <a:lnTo>
                  <a:pt x="1653859" y="677043"/>
                </a:lnTo>
                <a:lnTo>
                  <a:pt x="1652906" y="682747"/>
                </a:lnTo>
                <a:lnTo>
                  <a:pt x="1588136" y="747713"/>
                </a:lnTo>
                <a:lnTo>
                  <a:pt x="1585596" y="733769"/>
                </a:lnTo>
                <a:lnTo>
                  <a:pt x="1582421" y="719508"/>
                </a:lnTo>
                <a:lnTo>
                  <a:pt x="1578293" y="704297"/>
                </a:lnTo>
                <a:lnTo>
                  <a:pt x="1572896" y="689085"/>
                </a:lnTo>
                <a:lnTo>
                  <a:pt x="1566546" y="672923"/>
                </a:lnTo>
                <a:lnTo>
                  <a:pt x="1559561" y="656761"/>
                </a:lnTo>
                <a:lnTo>
                  <a:pt x="1550671" y="639964"/>
                </a:lnTo>
                <a:lnTo>
                  <a:pt x="1541463" y="622534"/>
                </a:lnTo>
                <a:lnTo>
                  <a:pt x="1531303" y="605105"/>
                </a:lnTo>
                <a:lnTo>
                  <a:pt x="1519556" y="587358"/>
                </a:lnTo>
                <a:lnTo>
                  <a:pt x="1507173" y="569294"/>
                </a:lnTo>
                <a:lnTo>
                  <a:pt x="1493521" y="551230"/>
                </a:lnTo>
                <a:lnTo>
                  <a:pt x="1479233" y="533166"/>
                </a:lnTo>
                <a:lnTo>
                  <a:pt x="1463676" y="514786"/>
                </a:lnTo>
                <a:lnTo>
                  <a:pt x="1446848" y="497039"/>
                </a:lnTo>
                <a:lnTo>
                  <a:pt x="1429386" y="478975"/>
                </a:lnTo>
                <a:lnTo>
                  <a:pt x="1415098" y="465031"/>
                </a:lnTo>
                <a:lnTo>
                  <a:pt x="1400811" y="451721"/>
                </a:lnTo>
                <a:lnTo>
                  <a:pt x="1386841" y="439362"/>
                </a:lnTo>
                <a:lnTo>
                  <a:pt x="1372871" y="427636"/>
                </a:lnTo>
                <a:lnTo>
                  <a:pt x="1359536" y="416544"/>
                </a:lnTo>
                <a:lnTo>
                  <a:pt x="1345883" y="406086"/>
                </a:lnTo>
                <a:lnTo>
                  <a:pt x="1332548" y="396262"/>
                </a:lnTo>
                <a:lnTo>
                  <a:pt x="1319848" y="387389"/>
                </a:lnTo>
                <a:lnTo>
                  <a:pt x="1307148" y="378832"/>
                </a:lnTo>
                <a:lnTo>
                  <a:pt x="1295083" y="370909"/>
                </a:lnTo>
                <a:lnTo>
                  <a:pt x="1283018" y="363620"/>
                </a:lnTo>
                <a:lnTo>
                  <a:pt x="1271271" y="356648"/>
                </a:lnTo>
                <a:lnTo>
                  <a:pt x="1260158" y="350627"/>
                </a:lnTo>
                <a:lnTo>
                  <a:pt x="1249681" y="344606"/>
                </a:lnTo>
                <a:lnTo>
                  <a:pt x="1239203" y="339219"/>
                </a:lnTo>
                <a:lnTo>
                  <a:pt x="1229361" y="334782"/>
                </a:lnTo>
                <a:lnTo>
                  <a:pt x="1210628" y="326542"/>
                </a:lnTo>
                <a:lnTo>
                  <a:pt x="1193801" y="319887"/>
                </a:lnTo>
                <a:lnTo>
                  <a:pt x="1179513" y="314500"/>
                </a:lnTo>
                <a:lnTo>
                  <a:pt x="1167766" y="310697"/>
                </a:lnTo>
                <a:lnTo>
                  <a:pt x="1157923" y="307845"/>
                </a:lnTo>
                <a:lnTo>
                  <a:pt x="1150621" y="306260"/>
                </a:lnTo>
                <a:lnTo>
                  <a:pt x="1144588" y="304992"/>
                </a:lnTo>
                <a:lnTo>
                  <a:pt x="1213168" y="238125"/>
                </a:lnTo>
                <a:close/>
                <a:moveTo>
                  <a:pt x="1555569" y="0"/>
                </a:moveTo>
                <a:lnTo>
                  <a:pt x="1566687" y="0"/>
                </a:lnTo>
                <a:lnTo>
                  <a:pt x="1578441" y="0"/>
                </a:lnTo>
                <a:lnTo>
                  <a:pt x="1589876" y="1272"/>
                </a:lnTo>
                <a:lnTo>
                  <a:pt x="1601948" y="2862"/>
                </a:lnTo>
                <a:lnTo>
                  <a:pt x="1614337" y="5088"/>
                </a:lnTo>
                <a:lnTo>
                  <a:pt x="1627043" y="7950"/>
                </a:lnTo>
                <a:lnTo>
                  <a:pt x="1640385" y="11766"/>
                </a:lnTo>
                <a:lnTo>
                  <a:pt x="1653409" y="16218"/>
                </a:lnTo>
                <a:lnTo>
                  <a:pt x="1667386" y="21624"/>
                </a:lnTo>
                <a:lnTo>
                  <a:pt x="1681363" y="27984"/>
                </a:lnTo>
                <a:lnTo>
                  <a:pt x="1695976" y="35298"/>
                </a:lnTo>
                <a:lnTo>
                  <a:pt x="1710588" y="42930"/>
                </a:lnTo>
                <a:lnTo>
                  <a:pt x="1725836" y="52152"/>
                </a:lnTo>
                <a:lnTo>
                  <a:pt x="1741084" y="62010"/>
                </a:lnTo>
                <a:lnTo>
                  <a:pt x="1756649" y="72822"/>
                </a:lnTo>
                <a:lnTo>
                  <a:pt x="1772850" y="84588"/>
                </a:lnTo>
                <a:lnTo>
                  <a:pt x="1789051" y="97626"/>
                </a:lnTo>
                <a:lnTo>
                  <a:pt x="1804617" y="111300"/>
                </a:lnTo>
                <a:lnTo>
                  <a:pt x="1819547" y="124656"/>
                </a:lnTo>
                <a:lnTo>
                  <a:pt x="1832571" y="138330"/>
                </a:lnTo>
                <a:lnTo>
                  <a:pt x="1844642" y="151686"/>
                </a:lnTo>
                <a:lnTo>
                  <a:pt x="1856078" y="165042"/>
                </a:lnTo>
                <a:lnTo>
                  <a:pt x="1865608" y="178398"/>
                </a:lnTo>
                <a:lnTo>
                  <a:pt x="1874502" y="191755"/>
                </a:lnTo>
                <a:lnTo>
                  <a:pt x="1881809" y="204475"/>
                </a:lnTo>
                <a:lnTo>
                  <a:pt x="1888797" y="217831"/>
                </a:lnTo>
                <a:lnTo>
                  <a:pt x="1894197" y="230869"/>
                </a:lnTo>
                <a:lnTo>
                  <a:pt x="1898962" y="243907"/>
                </a:lnTo>
                <a:lnTo>
                  <a:pt x="1902457" y="256309"/>
                </a:lnTo>
                <a:lnTo>
                  <a:pt x="1905633" y="268711"/>
                </a:lnTo>
                <a:lnTo>
                  <a:pt x="1907857" y="281113"/>
                </a:lnTo>
                <a:lnTo>
                  <a:pt x="1908810" y="293197"/>
                </a:lnTo>
                <a:lnTo>
                  <a:pt x="1909763" y="305281"/>
                </a:lnTo>
                <a:lnTo>
                  <a:pt x="1909763" y="316729"/>
                </a:lnTo>
                <a:lnTo>
                  <a:pt x="1908492" y="328177"/>
                </a:lnTo>
                <a:lnTo>
                  <a:pt x="1907539" y="339307"/>
                </a:lnTo>
                <a:lnTo>
                  <a:pt x="1905316" y="350437"/>
                </a:lnTo>
                <a:lnTo>
                  <a:pt x="1902457" y="360931"/>
                </a:lnTo>
                <a:lnTo>
                  <a:pt x="1899598" y="371425"/>
                </a:lnTo>
                <a:lnTo>
                  <a:pt x="1895786" y="381601"/>
                </a:lnTo>
                <a:lnTo>
                  <a:pt x="1891656" y="391459"/>
                </a:lnTo>
                <a:lnTo>
                  <a:pt x="1887527" y="400681"/>
                </a:lnTo>
                <a:lnTo>
                  <a:pt x="1882762" y="409903"/>
                </a:lnTo>
                <a:lnTo>
                  <a:pt x="1877361" y="418490"/>
                </a:lnTo>
                <a:lnTo>
                  <a:pt x="1871643" y="426758"/>
                </a:lnTo>
                <a:lnTo>
                  <a:pt x="1865925" y="434708"/>
                </a:lnTo>
                <a:lnTo>
                  <a:pt x="1860208" y="442340"/>
                </a:lnTo>
                <a:lnTo>
                  <a:pt x="1854172" y="449336"/>
                </a:lnTo>
                <a:lnTo>
                  <a:pt x="1847501" y="456014"/>
                </a:lnTo>
                <a:lnTo>
                  <a:pt x="1841783" y="463328"/>
                </a:lnTo>
                <a:lnTo>
                  <a:pt x="1830983" y="476048"/>
                </a:lnTo>
                <a:lnTo>
                  <a:pt x="1801122" y="514208"/>
                </a:lnTo>
                <a:lnTo>
                  <a:pt x="1764909" y="560636"/>
                </a:lnTo>
                <a:lnTo>
                  <a:pt x="1730283" y="604838"/>
                </a:lnTo>
                <a:lnTo>
                  <a:pt x="1729648" y="593708"/>
                </a:lnTo>
                <a:lnTo>
                  <a:pt x="1728377" y="581306"/>
                </a:lnTo>
                <a:lnTo>
                  <a:pt x="1726471" y="567632"/>
                </a:lnTo>
                <a:lnTo>
                  <a:pt x="1723930" y="553322"/>
                </a:lnTo>
                <a:lnTo>
                  <a:pt x="1720118" y="537740"/>
                </a:lnTo>
                <a:lnTo>
                  <a:pt x="1715353" y="521840"/>
                </a:lnTo>
                <a:lnTo>
                  <a:pt x="1712494" y="513254"/>
                </a:lnTo>
                <a:lnTo>
                  <a:pt x="1709318" y="504668"/>
                </a:lnTo>
                <a:lnTo>
                  <a:pt x="1705823" y="496082"/>
                </a:lnTo>
                <a:lnTo>
                  <a:pt x="1702011" y="487178"/>
                </a:lnTo>
                <a:lnTo>
                  <a:pt x="1697882" y="477638"/>
                </a:lnTo>
                <a:lnTo>
                  <a:pt x="1693117" y="468098"/>
                </a:lnTo>
                <a:lnTo>
                  <a:pt x="1688034" y="458876"/>
                </a:lnTo>
                <a:lnTo>
                  <a:pt x="1682952" y="449018"/>
                </a:lnTo>
                <a:lnTo>
                  <a:pt x="1677234" y="439160"/>
                </a:lnTo>
                <a:lnTo>
                  <a:pt x="1670881" y="428984"/>
                </a:lnTo>
                <a:lnTo>
                  <a:pt x="1664527" y="418808"/>
                </a:lnTo>
                <a:lnTo>
                  <a:pt x="1657221" y="408631"/>
                </a:lnTo>
                <a:lnTo>
                  <a:pt x="1649915" y="398137"/>
                </a:lnTo>
                <a:lnTo>
                  <a:pt x="1641973" y="387643"/>
                </a:lnTo>
                <a:lnTo>
                  <a:pt x="1633079" y="376831"/>
                </a:lnTo>
                <a:lnTo>
                  <a:pt x="1624184" y="365701"/>
                </a:lnTo>
                <a:lnTo>
                  <a:pt x="1614337" y="354889"/>
                </a:lnTo>
                <a:lnTo>
                  <a:pt x="1604489" y="343441"/>
                </a:lnTo>
                <a:lnTo>
                  <a:pt x="1593688" y="332311"/>
                </a:lnTo>
                <a:lnTo>
                  <a:pt x="1582570" y="320863"/>
                </a:lnTo>
                <a:lnTo>
                  <a:pt x="1571134" y="310051"/>
                </a:lnTo>
                <a:lnTo>
                  <a:pt x="1559381" y="299239"/>
                </a:lnTo>
                <a:lnTo>
                  <a:pt x="1548263" y="289381"/>
                </a:lnTo>
                <a:lnTo>
                  <a:pt x="1536827" y="279523"/>
                </a:lnTo>
                <a:lnTo>
                  <a:pt x="1525709" y="270619"/>
                </a:lnTo>
                <a:lnTo>
                  <a:pt x="1514590" y="262351"/>
                </a:lnTo>
                <a:lnTo>
                  <a:pt x="1503472" y="254083"/>
                </a:lnTo>
                <a:lnTo>
                  <a:pt x="1492672" y="246451"/>
                </a:lnTo>
                <a:lnTo>
                  <a:pt x="1481871" y="239137"/>
                </a:lnTo>
                <a:lnTo>
                  <a:pt x="1471388" y="232777"/>
                </a:lnTo>
                <a:lnTo>
                  <a:pt x="1460905" y="226417"/>
                </a:lnTo>
                <a:lnTo>
                  <a:pt x="1450740" y="220693"/>
                </a:lnTo>
                <a:lnTo>
                  <a:pt x="1440575" y="215287"/>
                </a:lnTo>
                <a:lnTo>
                  <a:pt x="1430410" y="210199"/>
                </a:lnTo>
                <a:lnTo>
                  <a:pt x="1420562" y="205747"/>
                </a:lnTo>
                <a:lnTo>
                  <a:pt x="1411350" y="201613"/>
                </a:lnTo>
                <a:lnTo>
                  <a:pt x="1401820" y="197479"/>
                </a:lnTo>
                <a:lnTo>
                  <a:pt x="1392925" y="193981"/>
                </a:lnTo>
                <a:lnTo>
                  <a:pt x="1375136" y="187620"/>
                </a:lnTo>
                <a:lnTo>
                  <a:pt x="1358300" y="182850"/>
                </a:lnTo>
                <a:lnTo>
                  <a:pt x="1342417" y="178716"/>
                </a:lnTo>
                <a:lnTo>
                  <a:pt x="1327805" y="175536"/>
                </a:lnTo>
                <a:lnTo>
                  <a:pt x="1314145" y="173310"/>
                </a:lnTo>
                <a:lnTo>
                  <a:pt x="1301756" y="171720"/>
                </a:lnTo>
                <a:lnTo>
                  <a:pt x="1290638" y="171084"/>
                </a:lnTo>
                <a:lnTo>
                  <a:pt x="1330346" y="138966"/>
                </a:lnTo>
                <a:lnTo>
                  <a:pt x="1370689" y="105894"/>
                </a:lnTo>
                <a:lnTo>
                  <a:pt x="1405950" y="76638"/>
                </a:lnTo>
                <a:lnTo>
                  <a:pt x="1419609" y="64554"/>
                </a:lnTo>
                <a:lnTo>
                  <a:pt x="1429774" y="55650"/>
                </a:lnTo>
                <a:lnTo>
                  <a:pt x="1435810" y="49926"/>
                </a:lnTo>
                <a:lnTo>
                  <a:pt x="1442163" y="44520"/>
                </a:lnTo>
                <a:lnTo>
                  <a:pt x="1448834" y="39432"/>
                </a:lnTo>
                <a:lnTo>
                  <a:pt x="1455505" y="34026"/>
                </a:lnTo>
                <a:lnTo>
                  <a:pt x="1463129" y="29256"/>
                </a:lnTo>
                <a:lnTo>
                  <a:pt x="1470753" y="24486"/>
                </a:lnTo>
                <a:lnTo>
                  <a:pt x="1479012" y="20352"/>
                </a:lnTo>
                <a:lnTo>
                  <a:pt x="1487271" y="16218"/>
                </a:lnTo>
                <a:lnTo>
                  <a:pt x="1495848" y="13038"/>
                </a:lnTo>
                <a:lnTo>
                  <a:pt x="1505378" y="9540"/>
                </a:lnTo>
                <a:lnTo>
                  <a:pt x="1514590" y="6996"/>
                </a:lnTo>
                <a:lnTo>
                  <a:pt x="1524438" y="4770"/>
                </a:lnTo>
                <a:lnTo>
                  <a:pt x="1534285" y="2544"/>
                </a:lnTo>
                <a:lnTo>
                  <a:pt x="1544768" y="1272"/>
                </a:lnTo>
                <a:lnTo>
                  <a:pt x="155556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69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200">
              <a:solidFill>
                <a:srgbClr val="0068B7"/>
              </a:solidFill>
              <a:cs typeface="+mn-ea"/>
              <a:sym typeface="+mn-lt"/>
            </a:endParaRPr>
          </a:p>
        </p:txBody>
      </p:sp>
      <p:sp>
        <p:nvSpPr>
          <p:cNvPr id="43" name="任意多边形 13"/>
          <p:cNvSpPr/>
          <p:nvPr>
            <p:custDataLst>
              <p:tags r:id="rId2"/>
            </p:custDataLst>
          </p:nvPr>
        </p:nvSpPr>
        <p:spPr>
          <a:xfrm flipH="1">
            <a:off x="2070241" y="2866435"/>
            <a:ext cx="4496225" cy="223347"/>
          </a:xfrm>
          <a:custGeom>
            <a:avLst/>
            <a:gdLst>
              <a:gd name="connsiteX0" fmla="*/ 0 w 3556000"/>
              <a:gd name="connsiteY0" fmla="*/ 0 h 220464"/>
              <a:gd name="connsiteX1" fmla="*/ 304800 w 3556000"/>
              <a:gd name="connsiteY1" fmla="*/ 215900 h 220464"/>
              <a:gd name="connsiteX2" fmla="*/ 1168400 w 3556000"/>
              <a:gd name="connsiteY2" fmla="*/ 152400 h 220464"/>
              <a:gd name="connsiteX3" fmla="*/ 2590800 w 3556000"/>
              <a:gd name="connsiteY3" fmla="*/ 38100 h 220464"/>
              <a:gd name="connsiteX4" fmla="*/ 3556000 w 3556000"/>
              <a:gd name="connsiteY4" fmla="*/ 165100 h 22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6000" h="220464">
                <a:moveTo>
                  <a:pt x="0" y="0"/>
                </a:moveTo>
                <a:cubicBezTo>
                  <a:pt x="55033" y="95250"/>
                  <a:pt x="110067" y="190500"/>
                  <a:pt x="304800" y="215900"/>
                </a:cubicBezTo>
                <a:cubicBezTo>
                  <a:pt x="499533" y="241300"/>
                  <a:pt x="1168400" y="152400"/>
                  <a:pt x="1168400" y="152400"/>
                </a:cubicBezTo>
                <a:cubicBezTo>
                  <a:pt x="1549400" y="122767"/>
                  <a:pt x="2192867" y="35983"/>
                  <a:pt x="2590800" y="38100"/>
                </a:cubicBezTo>
                <a:cubicBezTo>
                  <a:pt x="2988733" y="40217"/>
                  <a:pt x="3272366" y="102658"/>
                  <a:pt x="3556000" y="165100"/>
                </a:cubicBezTo>
              </a:path>
            </a:pathLst>
          </a:custGeom>
          <a:noFill/>
          <a:ln w="19050">
            <a:solidFill>
              <a:srgbClr val="6969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4" name="KSO_Shape"/>
          <p:cNvSpPr/>
          <p:nvPr>
            <p:custDataLst>
              <p:tags r:id="rId3"/>
            </p:custDataLst>
          </p:nvPr>
        </p:nvSpPr>
        <p:spPr bwMode="auto">
          <a:xfrm>
            <a:off x="6600994" y="2386614"/>
            <a:ext cx="450056" cy="451247"/>
          </a:xfrm>
          <a:custGeom>
            <a:avLst/>
            <a:gdLst>
              <a:gd name="T0" fmla="*/ 311438 w 1909763"/>
              <a:gd name="T1" fmla="*/ 1234671 h 1912938"/>
              <a:gd name="T2" fmla="*/ 423998 w 1909763"/>
              <a:gd name="T3" fmla="*/ 1256142 h 1912938"/>
              <a:gd name="T4" fmla="*/ 469528 w 1909763"/>
              <a:gd name="T5" fmla="*/ 1335710 h 1912938"/>
              <a:gd name="T6" fmla="*/ 530235 w 1909763"/>
              <a:gd name="T7" fmla="*/ 1396649 h 1912938"/>
              <a:gd name="T8" fmla="*/ 631728 w 1909763"/>
              <a:gd name="T9" fmla="*/ 1456326 h 1912938"/>
              <a:gd name="T10" fmla="*/ 647854 w 1909763"/>
              <a:gd name="T11" fmla="*/ 1533683 h 1912938"/>
              <a:gd name="T12" fmla="*/ 0 w 1909763"/>
              <a:gd name="T13" fmla="*/ 1905000 h 1912938"/>
              <a:gd name="T14" fmla="*/ 990076 w 1909763"/>
              <a:gd name="T15" fmla="*/ 547002 h 1912938"/>
              <a:gd name="T16" fmla="*/ 1084268 w 1909763"/>
              <a:gd name="T17" fmla="*/ 595709 h 1912938"/>
              <a:gd name="T18" fmla="*/ 1176565 w 1909763"/>
              <a:gd name="T19" fmla="*/ 667504 h 1912938"/>
              <a:gd name="T20" fmla="*/ 1294781 w 1909763"/>
              <a:gd name="T21" fmla="*/ 800657 h 1912938"/>
              <a:gd name="T22" fmla="*/ 1351992 w 1909763"/>
              <a:gd name="T23" fmla="*/ 906610 h 1912938"/>
              <a:gd name="T24" fmla="*/ 1367480 w 1909763"/>
              <a:gd name="T25" fmla="*/ 971447 h 1912938"/>
              <a:gd name="T26" fmla="*/ 741633 w 1909763"/>
              <a:gd name="T27" fmla="*/ 1521772 h 1912938"/>
              <a:gd name="T28" fmla="*/ 719507 w 1909763"/>
              <a:gd name="T29" fmla="*/ 1441437 h 1912938"/>
              <a:gd name="T30" fmla="*/ 689163 w 1909763"/>
              <a:gd name="T31" fmla="*/ 1362684 h 1912938"/>
              <a:gd name="T32" fmla="*/ 605717 w 1909763"/>
              <a:gd name="T33" fmla="*/ 1309233 h 1912938"/>
              <a:gd name="T34" fmla="*/ 554511 w 1909763"/>
              <a:gd name="T35" fmla="*/ 1257047 h 1912938"/>
              <a:gd name="T36" fmla="*/ 495403 w 1909763"/>
              <a:gd name="T37" fmla="*/ 1173233 h 1912938"/>
              <a:gd name="T38" fmla="*/ 414485 w 1909763"/>
              <a:gd name="T39" fmla="*/ 1167223 h 1912938"/>
              <a:gd name="T40" fmla="*/ 334200 w 1909763"/>
              <a:gd name="T41" fmla="*/ 1137810 h 1912938"/>
              <a:gd name="T42" fmla="*/ 1102115 w 1909763"/>
              <a:gd name="T43" fmla="*/ 389221 h 1912938"/>
              <a:gd name="T44" fmla="*/ 1182317 w 1909763"/>
              <a:gd name="T45" fmla="*/ 412935 h 1912938"/>
              <a:gd name="T46" fmla="*/ 1278052 w 1909763"/>
              <a:gd name="T47" fmla="*/ 467951 h 1912938"/>
              <a:gd name="T48" fmla="*/ 1390271 w 1909763"/>
              <a:gd name="T49" fmla="*/ 569762 h 1912938"/>
              <a:gd name="T50" fmla="*/ 1465401 w 1909763"/>
              <a:gd name="T51" fmla="*/ 674102 h 1912938"/>
              <a:gd name="T52" fmla="*/ 1496150 w 1909763"/>
              <a:gd name="T53" fmla="*/ 753148 h 1912938"/>
              <a:gd name="T54" fmla="*/ 1438773 w 1909763"/>
              <a:gd name="T55" fmla="*/ 874245 h 1912938"/>
              <a:gd name="T56" fmla="*/ 1394075 w 1909763"/>
              <a:gd name="T57" fmla="*/ 754728 h 1912938"/>
              <a:gd name="T58" fmla="*/ 1286611 w 1909763"/>
              <a:gd name="T59" fmla="*/ 617822 h 1912938"/>
              <a:gd name="T60" fmla="*/ 1182317 w 1909763"/>
              <a:gd name="T61" fmla="*/ 530239 h 1912938"/>
              <a:gd name="T62" fmla="*/ 1095458 w 1909763"/>
              <a:gd name="T63" fmla="*/ 479966 h 1912938"/>
              <a:gd name="T64" fmla="*/ 1079925 w 1909763"/>
              <a:gd name="T65" fmla="*/ 387324 h 1912938"/>
              <a:gd name="T66" fmla="*/ 1274840 w 1909763"/>
              <a:gd name="T67" fmla="*/ 248813 h 1912938"/>
              <a:gd name="T68" fmla="*/ 1361157 w 1909763"/>
              <a:gd name="T69" fmla="*/ 287000 h 1912938"/>
              <a:gd name="T70" fmla="*/ 1471820 w 1909763"/>
              <a:gd name="T71" fmla="*/ 367792 h 1912938"/>
              <a:gd name="T72" fmla="*/ 1577108 w 1909763"/>
              <a:gd name="T73" fmla="*/ 484246 h 1912938"/>
              <a:gd name="T74" fmla="*/ 1629910 w 1909763"/>
              <a:gd name="T75" fmla="*/ 580818 h 1912938"/>
              <a:gd name="T76" fmla="*/ 1646668 w 1909763"/>
              <a:gd name="T77" fmla="*/ 647723 h 1912938"/>
              <a:gd name="T78" fmla="*/ 1571733 w 1909763"/>
              <a:gd name="T79" fmla="*/ 701374 h 1912938"/>
              <a:gd name="T80" fmla="*/ 1500908 w 1909763"/>
              <a:gd name="T81" fmla="*/ 566932 h 1912938"/>
              <a:gd name="T82" fmla="*/ 1381077 w 1909763"/>
              <a:gd name="T83" fmla="*/ 437539 h 1912938"/>
              <a:gd name="T84" fmla="*/ 1277685 w 1909763"/>
              <a:gd name="T85" fmla="*/ 362111 h 1912938"/>
              <a:gd name="T86" fmla="*/ 1174610 w 1909763"/>
              <a:gd name="T87" fmla="*/ 313195 h 1912938"/>
              <a:gd name="T88" fmla="*/ 1571880 w 1909763"/>
              <a:gd name="T89" fmla="*/ 0 h 1912938"/>
              <a:gd name="T90" fmla="*/ 1674374 w 1909763"/>
              <a:gd name="T91" fmla="*/ 27868 h 1912938"/>
              <a:gd name="T92" fmla="*/ 1797116 w 1909763"/>
              <a:gd name="T93" fmla="*/ 110838 h 1912938"/>
              <a:gd name="T94" fmla="*/ 1880946 w 1909763"/>
              <a:gd name="T95" fmla="*/ 216927 h 1912938"/>
              <a:gd name="T96" fmla="*/ 1901825 w 1909763"/>
              <a:gd name="T97" fmla="*/ 315415 h 1912938"/>
              <a:gd name="T98" fmla="*/ 1879681 w 1909763"/>
              <a:gd name="T99" fmla="*/ 399018 h 1912938"/>
              <a:gd name="T100" fmla="*/ 1834128 w 1909763"/>
              <a:gd name="T101" fmla="*/ 461405 h 1912938"/>
              <a:gd name="T102" fmla="*/ 1716764 w 1909763"/>
              <a:gd name="T103" fmla="*/ 551026 h 1912938"/>
              <a:gd name="T104" fmla="*/ 1686079 w 1909763"/>
              <a:gd name="T105" fmla="*/ 466156 h 1912938"/>
              <a:gd name="T106" fmla="*/ 1635148 w 1909763"/>
              <a:gd name="T107" fmla="*/ 386034 h 1912938"/>
              <a:gd name="T108" fmla="*/ 1552899 w 1909763"/>
              <a:gd name="T109" fmla="*/ 297997 h 1912938"/>
              <a:gd name="T110" fmla="*/ 1465272 w 1909763"/>
              <a:gd name="T111" fmla="*/ 231811 h 1912938"/>
              <a:gd name="T112" fmla="*/ 1387135 w 1909763"/>
              <a:gd name="T113" fmla="*/ 193176 h 1912938"/>
              <a:gd name="T114" fmla="*/ 1324816 w 1909763"/>
              <a:gd name="T115" fmla="*/ 138389 h 1912938"/>
              <a:gd name="T116" fmla="*/ 1449455 w 1909763"/>
              <a:gd name="T117" fmla="*/ 33885 h 1912938"/>
              <a:gd name="T118" fmla="*/ 1518102 w 1909763"/>
              <a:gd name="T119" fmla="*/ 4750 h 19129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909763" h="1912938">
                <a:moveTo>
                  <a:pt x="275590" y="1223963"/>
                </a:moveTo>
                <a:lnTo>
                  <a:pt x="276860" y="1225231"/>
                </a:lnTo>
                <a:lnTo>
                  <a:pt x="281623" y="1228085"/>
                </a:lnTo>
                <a:lnTo>
                  <a:pt x="285433" y="1229987"/>
                </a:lnTo>
                <a:lnTo>
                  <a:pt x="290513" y="1232207"/>
                </a:lnTo>
                <a:lnTo>
                  <a:pt x="296545" y="1235060"/>
                </a:lnTo>
                <a:lnTo>
                  <a:pt x="304165" y="1237280"/>
                </a:lnTo>
                <a:lnTo>
                  <a:pt x="312738" y="1239816"/>
                </a:lnTo>
                <a:lnTo>
                  <a:pt x="323215" y="1242036"/>
                </a:lnTo>
                <a:lnTo>
                  <a:pt x="335280" y="1244255"/>
                </a:lnTo>
                <a:lnTo>
                  <a:pt x="348933" y="1246157"/>
                </a:lnTo>
                <a:lnTo>
                  <a:pt x="364173" y="1248060"/>
                </a:lnTo>
                <a:lnTo>
                  <a:pt x="381318" y="1249328"/>
                </a:lnTo>
                <a:lnTo>
                  <a:pt x="400368" y="1249962"/>
                </a:lnTo>
                <a:lnTo>
                  <a:pt x="421958" y="1250279"/>
                </a:lnTo>
                <a:lnTo>
                  <a:pt x="425768" y="1261376"/>
                </a:lnTo>
                <a:lnTo>
                  <a:pt x="430213" y="1272474"/>
                </a:lnTo>
                <a:lnTo>
                  <a:pt x="434658" y="1282937"/>
                </a:lnTo>
                <a:lnTo>
                  <a:pt x="440055" y="1293083"/>
                </a:lnTo>
                <a:lnTo>
                  <a:pt x="445453" y="1303229"/>
                </a:lnTo>
                <a:lnTo>
                  <a:pt x="451485" y="1313375"/>
                </a:lnTo>
                <a:lnTo>
                  <a:pt x="457835" y="1322886"/>
                </a:lnTo>
                <a:lnTo>
                  <a:pt x="464185" y="1332081"/>
                </a:lnTo>
                <a:lnTo>
                  <a:pt x="471488" y="1341276"/>
                </a:lnTo>
                <a:lnTo>
                  <a:pt x="478473" y="1349837"/>
                </a:lnTo>
                <a:lnTo>
                  <a:pt x="485775" y="1358080"/>
                </a:lnTo>
                <a:lnTo>
                  <a:pt x="493395" y="1366324"/>
                </a:lnTo>
                <a:lnTo>
                  <a:pt x="500698" y="1374250"/>
                </a:lnTo>
                <a:lnTo>
                  <a:pt x="508635" y="1381860"/>
                </a:lnTo>
                <a:lnTo>
                  <a:pt x="516573" y="1388835"/>
                </a:lnTo>
                <a:lnTo>
                  <a:pt x="524510" y="1395493"/>
                </a:lnTo>
                <a:lnTo>
                  <a:pt x="532448" y="1402469"/>
                </a:lnTo>
                <a:lnTo>
                  <a:pt x="540385" y="1408810"/>
                </a:lnTo>
                <a:lnTo>
                  <a:pt x="555943" y="1420541"/>
                </a:lnTo>
                <a:lnTo>
                  <a:pt x="571500" y="1430687"/>
                </a:lnTo>
                <a:lnTo>
                  <a:pt x="586105" y="1439565"/>
                </a:lnTo>
                <a:lnTo>
                  <a:pt x="600075" y="1447492"/>
                </a:lnTo>
                <a:lnTo>
                  <a:pt x="612775" y="1453833"/>
                </a:lnTo>
                <a:lnTo>
                  <a:pt x="624523" y="1458589"/>
                </a:lnTo>
                <a:lnTo>
                  <a:pt x="634365" y="1462394"/>
                </a:lnTo>
                <a:lnTo>
                  <a:pt x="634365" y="1467784"/>
                </a:lnTo>
                <a:lnTo>
                  <a:pt x="634683" y="1473808"/>
                </a:lnTo>
                <a:lnTo>
                  <a:pt x="635318" y="1479832"/>
                </a:lnTo>
                <a:lnTo>
                  <a:pt x="636270" y="1486173"/>
                </a:lnTo>
                <a:lnTo>
                  <a:pt x="638810" y="1499173"/>
                </a:lnTo>
                <a:lnTo>
                  <a:pt x="641668" y="1512489"/>
                </a:lnTo>
                <a:lnTo>
                  <a:pt x="645795" y="1526440"/>
                </a:lnTo>
                <a:lnTo>
                  <a:pt x="650558" y="1540074"/>
                </a:lnTo>
                <a:lnTo>
                  <a:pt x="655321" y="1553707"/>
                </a:lnTo>
                <a:lnTo>
                  <a:pt x="660083" y="1566707"/>
                </a:lnTo>
                <a:lnTo>
                  <a:pt x="665481" y="1579389"/>
                </a:lnTo>
                <a:lnTo>
                  <a:pt x="670243" y="1590803"/>
                </a:lnTo>
                <a:lnTo>
                  <a:pt x="679133" y="1610144"/>
                </a:lnTo>
                <a:lnTo>
                  <a:pt x="685165" y="1623144"/>
                </a:lnTo>
                <a:lnTo>
                  <a:pt x="687388" y="1627900"/>
                </a:lnTo>
                <a:lnTo>
                  <a:pt x="0" y="1912938"/>
                </a:lnTo>
                <a:lnTo>
                  <a:pt x="275590" y="1223963"/>
                </a:lnTo>
                <a:close/>
                <a:moveTo>
                  <a:pt x="923427" y="530225"/>
                </a:moveTo>
                <a:lnTo>
                  <a:pt x="931362" y="531813"/>
                </a:lnTo>
                <a:lnTo>
                  <a:pt x="941201" y="533401"/>
                </a:lnTo>
                <a:lnTo>
                  <a:pt x="951993" y="536259"/>
                </a:lnTo>
                <a:lnTo>
                  <a:pt x="965007" y="539435"/>
                </a:lnTo>
                <a:lnTo>
                  <a:pt x="978972" y="544199"/>
                </a:lnTo>
                <a:lnTo>
                  <a:pt x="994208" y="549281"/>
                </a:lnTo>
                <a:lnTo>
                  <a:pt x="1010713" y="555950"/>
                </a:lnTo>
                <a:lnTo>
                  <a:pt x="1028805" y="564526"/>
                </a:lnTo>
                <a:lnTo>
                  <a:pt x="1038327" y="568972"/>
                </a:lnTo>
                <a:lnTo>
                  <a:pt x="1047849" y="574053"/>
                </a:lnTo>
                <a:lnTo>
                  <a:pt x="1057689" y="579453"/>
                </a:lnTo>
                <a:lnTo>
                  <a:pt x="1067845" y="585487"/>
                </a:lnTo>
                <a:lnTo>
                  <a:pt x="1078320" y="591521"/>
                </a:lnTo>
                <a:lnTo>
                  <a:pt x="1088794" y="598191"/>
                </a:lnTo>
                <a:lnTo>
                  <a:pt x="1099903" y="605495"/>
                </a:lnTo>
                <a:lnTo>
                  <a:pt x="1111012" y="613118"/>
                </a:lnTo>
                <a:lnTo>
                  <a:pt x="1122439" y="621058"/>
                </a:lnTo>
                <a:lnTo>
                  <a:pt x="1133548" y="630268"/>
                </a:lnTo>
                <a:lnTo>
                  <a:pt x="1145609" y="639161"/>
                </a:lnTo>
                <a:lnTo>
                  <a:pt x="1157353" y="649006"/>
                </a:lnTo>
                <a:lnTo>
                  <a:pt x="1169415" y="659487"/>
                </a:lnTo>
                <a:lnTo>
                  <a:pt x="1181476" y="670285"/>
                </a:lnTo>
                <a:lnTo>
                  <a:pt x="1193855" y="681719"/>
                </a:lnTo>
                <a:lnTo>
                  <a:pt x="1206234" y="693787"/>
                </a:lnTo>
                <a:lnTo>
                  <a:pt x="1224326" y="712208"/>
                </a:lnTo>
                <a:lnTo>
                  <a:pt x="1241148" y="730311"/>
                </a:lnTo>
                <a:lnTo>
                  <a:pt x="1257336" y="748731"/>
                </a:lnTo>
                <a:lnTo>
                  <a:pt x="1272888" y="767152"/>
                </a:lnTo>
                <a:lnTo>
                  <a:pt x="1287172" y="785573"/>
                </a:lnTo>
                <a:lnTo>
                  <a:pt x="1300185" y="803993"/>
                </a:lnTo>
                <a:lnTo>
                  <a:pt x="1312246" y="822096"/>
                </a:lnTo>
                <a:lnTo>
                  <a:pt x="1323356" y="840199"/>
                </a:lnTo>
                <a:lnTo>
                  <a:pt x="1333513" y="857984"/>
                </a:lnTo>
                <a:lnTo>
                  <a:pt x="1343035" y="875770"/>
                </a:lnTo>
                <a:lnTo>
                  <a:pt x="1346843" y="884345"/>
                </a:lnTo>
                <a:lnTo>
                  <a:pt x="1350970" y="892920"/>
                </a:lnTo>
                <a:lnTo>
                  <a:pt x="1354461" y="901813"/>
                </a:lnTo>
                <a:lnTo>
                  <a:pt x="1357635" y="910388"/>
                </a:lnTo>
                <a:lnTo>
                  <a:pt x="1360809" y="918963"/>
                </a:lnTo>
                <a:lnTo>
                  <a:pt x="1363349" y="927220"/>
                </a:lnTo>
                <a:lnTo>
                  <a:pt x="1365570" y="935478"/>
                </a:lnTo>
                <a:lnTo>
                  <a:pt x="1367792" y="943735"/>
                </a:lnTo>
                <a:lnTo>
                  <a:pt x="1369697" y="951675"/>
                </a:lnTo>
                <a:lnTo>
                  <a:pt x="1370966" y="959933"/>
                </a:lnTo>
                <a:lnTo>
                  <a:pt x="1372236" y="967873"/>
                </a:lnTo>
                <a:lnTo>
                  <a:pt x="1373188" y="975495"/>
                </a:lnTo>
                <a:lnTo>
                  <a:pt x="774247" y="1579563"/>
                </a:lnTo>
                <a:lnTo>
                  <a:pt x="771708" y="1576387"/>
                </a:lnTo>
                <a:lnTo>
                  <a:pt x="768851" y="1572258"/>
                </a:lnTo>
                <a:lnTo>
                  <a:pt x="765042" y="1566542"/>
                </a:lnTo>
                <a:lnTo>
                  <a:pt x="760281" y="1559237"/>
                </a:lnTo>
                <a:lnTo>
                  <a:pt x="755520" y="1550344"/>
                </a:lnTo>
                <a:lnTo>
                  <a:pt x="749807" y="1540181"/>
                </a:lnTo>
                <a:lnTo>
                  <a:pt x="744728" y="1528113"/>
                </a:lnTo>
                <a:lnTo>
                  <a:pt x="739333" y="1515091"/>
                </a:lnTo>
                <a:lnTo>
                  <a:pt x="734254" y="1500164"/>
                </a:lnTo>
                <a:lnTo>
                  <a:pt x="731715" y="1492224"/>
                </a:lnTo>
                <a:lnTo>
                  <a:pt x="729493" y="1483967"/>
                </a:lnTo>
                <a:lnTo>
                  <a:pt x="727271" y="1475392"/>
                </a:lnTo>
                <a:lnTo>
                  <a:pt x="725367" y="1466181"/>
                </a:lnTo>
                <a:lnTo>
                  <a:pt x="724097" y="1457289"/>
                </a:lnTo>
                <a:lnTo>
                  <a:pt x="722510" y="1447443"/>
                </a:lnTo>
                <a:lnTo>
                  <a:pt x="721241" y="1437280"/>
                </a:lnTo>
                <a:lnTo>
                  <a:pt x="720288" y="1427117"/>
                </a:lnTo>
                <a:lnTo>
                  <a:pt x="719336" y="1416319"/>
                </a:lnTo>
                <a:lnTo>
                  <a:pt x="719336" y="1405203"/>
                </a:lnTo>
                <a:lnTo>
                  <a:pt x="719336" y="1394087"/>
                </a:lnTo>
                <a:lnTo>
                  <a:pt x="719971" y="1382018"/>
                </a:lnTo>
                <a:lnTo>
                  <a:pt x="705688" y="1375349"/>
                </a:lnTo>
                <a:lnTo>
                  <a:pt x="692039" y="1368362"/>
                </a:lnTo>
                <a:lnTo>
                  <a:pt x="679343" y="1361692"/>
                </a:lnTo>
                <a:lnTo>
                  <a:pt x="667282" y="1355023"/>
                </a:lnTo>
                <a:lnTo>
                  <a:pt x="655855" y="1348035"/>
                </a:lnTo>
                <a:lnTo>
                  <a:pt x="645381" y="1341366"/>
                </a:lnTo>
                <a:lnTo>
                  <a:pt x="635224" y="1334696"/>
                </a:lnTo>
                <a:lnTo>
                  <a:pt x="625385" y="1327709"/>
                </a:lnTo>
                <a:lnTo>
                  <a:pt x="616497" y="1321357"/>
                </a:lnTo>
                <a:lnTo>
                  <a:pt x="608245" y="1314688"/>
                </a:lnTo>
                <a:lnTo>
                  <a:pt x="599992" y="1308018"/>
                </a:lnTo>
                <a:lnTo>
                  <a:pt x="592692" y="1301349"/>
                </a:lnTo>
                <a:lnTo>
                  <a:pt x="585709" y="1294679"/>
                </a:lnTo>
                <a:lnTo>
                  <a:pt x="579361" y="1288327"/>
                </a:lnTo>
                <a:lnTo>
                  <a:pt x="573013" y="1281975"/>
                </a:lnTo>
                <a:lnTo>
                  <a:pt x="567300" y="1275306"/>
                </a:lnTo>
                <a:lnTo>
                  <a:pt x="561904" y="1268636"/>
                </a:lnTo>
                <a:lnTo>
                  <a:pt x="556825" y="1262285"/>
                </a:lnTo>
                <a:lnTo>
                  <a:pt x="552064" y="1255933"/>
                </a:lnTo>
                <a:lnTo>
                  <a:pt x="547621" y="1249898"/>
                </a:lnTo>
                <a:lnTo>
                  <a:pt x="539686" y="1237194"/>
                </a:lnTo>
                <a:lnTo>
                  <a:pt x="532703" y="1224808"/>
                </a:lnTo>
                <a:lnTo>
                  <a:pt x="526355" y="1212739"/>
                </a:lnTo>
                <a:lnTo>
                  <a:pt x="520641" y="1200988"/>
                </a:lnTo>
                <a:lnTo>
                  <a:pt x="509850" y="1177804"/>
                </a:lnTo>
                <a:lnTo>
                  <a:pt x="497471" y="1178122"/>
                </a:lnTo>
                <a:lnTo>
                  <a:pt x="485727" y="1178122"/>
                </a:lnTo>
                <a:lnTo>
                  <a:pt x="474300" y="1178122"/>
                </a:lnTo>
                <a:lnTo>
                  <a:pt x="463509" y="1177804"/>
                </a:lnTo>
                <a:lnTo>
                  <a:pt x="453352" y="1177169"/>
                </a:lnTo>
                <a:lnTo>
                  <a:pt x="443512" y="1175898"/>
                </a:lnTo>
                <a:lnTo>
                  <a:pt x="433673" y="1174628"/>
                </a:lnTo>
                <a:lnTo>
                  <a:pt x="424785" y="1173675"/>
                </a:lnTo>
                <a:lnTo>
                  <a:pt x="416215" y="1172087"/>
                </a:lnTo>
                <a:lnTo>
                  <a:pt x="408280" y="1170182"/>
                </a:lnTo>
                <a:lnTo>
                  <a:pt x="393045" y="1167006"/>
                </a:lnTo>
                <a:lnTo>
                  <a:pt x="379714" y="1162877"/>
                </a:lnTo>
                <a:lnTo>
                  <a:pt x="367653" y="1158431"/>
                </a:lnTo>
                <a:lnTo>
                  <a:pt x="357496" y="1153984"/>
                </a:lnTo>
                <a:lnTo>
                  <a:pt x="348926" y="1149855"/>
                </a:lnTo>
                <a:lnTo>
                  <a:pt x="341308" y="1146044"/>
                </a:lnTo>
                <a:lnTo>
                  <a:pt x="335595" y="1142551"/>
                </a:lnTo>
                <a:lnTo>
                  <a:pt x="331151" y="1139375"/>
                </a:lnTo>
                <a:lnTo>
                  <a:pt x="327660" y="1137152"/>
                </a:lnTo>
                <a:lnTo>
                  <a:pt x="325438" y="1134928"/>
                </a:lnTo>
                <a:lnTo>
                  <a:pt x="923427" y="530225"/>
                </a:lnTo>
                <a:close/>
                <a:moveTo>
                  <a:pt x="1084432" y="388938"/>
                </a:moveTo>
                <a:lnTo>
                  <a:pt x="1089844" y="389573"/>
                </a:lnTo>
                <a:lnTo>
                  <a:pt x="1097165" y="389891"/>
                </a:lnTo>
                <a:lnTo>
                  <a:pt x="1106715" y="390843"/>
                </a:lnTo>
                <a:lnTo>
                  <a:pt x="1118175" y="392748"/>
                </a:lnTo>
                <a:lnTo>
                  <a:pt x="1132499" y="396241"/>
                </a:lnTo>
                <a:lnTo>
                  <a:pt x="1140458" y="398146"/>
                </a:lnTo>
                <a:lnTo>
                  <a:pt x="1148734" y="400686"/>
                </a:lnTo>
                <a:lnTo>
                  <a:pt x="1157329" y="403226"/>
                </a:lnTo>
                <a:lnTo>
                  <a:pt x="1166879" y="406718"/>
                </a:lnTo>
                <a:lnTo>
                  <a:pt x="1176747" y="410528"/>
                </a:lnTo>
                <a:lnTo>
                  <a:pt x="1187252" y="414656"/>
                </a:lnTo>
                <a:lnTo>
                  <a:pt x="1197756" y="419418"/>
                </a:lnTo>
                <a:lnTo>
                  <a:pt x="1208579" y="424816"/>
                </a:lnTo>
                <a:lnTo>
                  <a:pt x="1220358" y="430848"/>
                </a:lnTo>
                <a:lnTo>
                  <a:pt x="1232136" y="437198"/>
                </a:lnTo>
                <a:lnTo>
                  <a:pt x="1244550" y="444183"/>
                </a:lnTo>
                <a:lnTo>
                  <a:pt x="1256965" y="452121"/>
                </a:lnTo>
                <a:lnTo>
                  <a:pt x="1270017" y="460376"/>
                </a:lnTo>
                <a:lnTo>
                  <a:pt x="1283386" y="469901"/>
                </a:lnTo>
                <a:lnTo>
                  <a:pt x="1296438" y="480061"/>
                </a:lnTo>
                <a:lnTo>
                  <a:pt x="1310444" y="490856"/>
                </a:lnTo>
                <a:lnTo>
                  <a:pt x="1324450" y="502286"/>
                </a:lnTo>
                <a:lnTo>
                  <a:pt x="1338775" y="514986"/>
                </a:lnTo>
                <a:lnTo>
                  <a:pt x="1353100" y="528003"/>
                </a:lnTo>
                <a:lnTo>
                  <a:pt x="1367743" y="542291"/>
                </a:lnTo>
                <a:lnTo>
                  <a:pt x="1382386" y="557531"/>
                </a:lnTo>
                <a:lnTo>
                  <a:pt x="1396074" y="572136"/>
                </a:lnTo>
                <a:lnTo>
                  <a:pt x="1408489" y="586423"/>
                </a:lnTo>
                <a:lnTo>
                  <a:pt x="1420267" y="600393"/>
                </a:lnTo>
                <a:lnTo>
                  <a:pt x="1430772" y="613728"/>
                </a:lnTo>
                <a:lnTo>
                  <a:pt x="1440640" y="627381"/>
                </a:lnTo>
                <a:lnTo>
                  <a:pt x="1449235" y="640081"/>
                </a:lnTo>
                <a:lnTo>
                  <a:pt x="1457511" y="653098"/>
                </a:lnTo>
                <a:lnTo>
                  <a:pt x="1464833" y="665163"/>
                </a:lnTo>
                <a:lnTo>
                  <a:pt x="1471517" y="676911"/>
                </a:lnTo>
                <a:lnTo>
                  <a:pt x="1477566" y="688341"/>
                </a:lnTo>
                <a:lnTo>
                  <a:pt x="1482341" y="699136"/>
                </a:lnTo>
                <a:lnTo>
                  <a:pt x="1487434" y="709613"/>
                </a:lnTo>
                <a:lnTo>
                  <a:pt x="1490935" y="720408"/>
                </a:lnTo>
                <a:lnTo>
                  <a:pt x="1494755" y="729616"/>
                </a:lnTo>
                <a:lnTo>
                  <a:pt x="1497939" y="739141"/>
                </a:lnTo>
                <a:lnTo>
                  <a:pt x="1500167" y="747713"/>
                </a:lnTo>
                <a:lnTo>
                  <a:pt x="1502395" y="756286"/>
                </a:lnTo>
                <a:lnTo>
                  <a:pt x="1503987" y="763906"/>
                </a:lnTo>
                <a:lnTo>
                  <a:pt x="1505260" y="771526"/>
                </a:lnTo>
                <a:lnTo>
                  <a:pt x="1507170" y="784543"/>
                </a:lnTo>
                <a:lnTo>
                  <a:pt x="1508125" y="795338"/>
                </a:lnTo>
                <a:lnTo>
                  <a:pt x="1508125" y="804228"/>
                </a:lnTo>
                <a:lnTo>
                  <a:pt x="1507807" y="810261"/>
                </a:lnTo>
                <a:lnTo>
                  <a:pt x="1506852" y="815341"/>
                </a:lnTo>
                <a:lnTo>
                  <a:pt x="1444778" y="877888"/>
                </a:lnTo>
                <a:lnTo>
                  <a:pt x="1442550" y="864553"/>
                </a:lnTo>
                <a:lnTo>
                  <a:pt x="1439048" y="851218"/>
                </a:lnTo>
                <a:lnTo>
                  <a:pt x="1435228" y="836296"/>
                </a:lnTo>
                <a:lnTo>
                  <a:pt x="1430135" y="821691"/>
                </a:lnTo>
                <a:lnTo>
                  <a:pt x="1424087" y="806451"/>
                </a:lnTo>
                <a:lnTo>
                  <a:pt x="1416765" y="790576"/>
                </a:lnTo>
                <a:lnTo>
                  <a:pt x="1408807" y="774383"/>
                </a:lnTo>
                <a:lnTo>
                  <a:pt x="1399894" y="757873"/>
                </a:lnTo>
                <a:lnTo>
                  <a:pt x="1390026" y="741363"/>
                </a:lnTo>
                <a:lnTo>
                  <a:pt x="1378884" y="724536"/>
                </a:lnTo>
                <a:lnTo>
                  <a:pt x="1367106" y="707073"/>
                </a:lnTo>
                <a:lnTo>
                  <a:pt x="1353737" y="689928"/>
                </a:lnTo>
                <a:lnTo>
                  <a:pt x="1340048" y="672466"/>
                </a:lnTo>
                <a:lnTo>
                  <a:pt x="1325087" y="655003"/>
                </a:lnTo>
                <a:lnTo>
                  <a:pt x="1308852" y="637541"/>
                </a:lnTo>
                <a:lnTo>
                  <a:pt x="1291981" y="620396"/>
                </a:lnTo>
                <a:lnTo>
                  <a:pt x="1278611" y="607061"/>
                </a:lnTo>
                <a:lnTo>
                  <a:pt x="1264923" y="594361"/>
                </a:lnTo>
                <a:lnTo>
                  <a:pt x="1251235" y="582296"/>
                </a:lnTo>
                <a:lnTo>
                  <a:pt x="1238184" y="570866"/>
                </a:lnTo>
                <a:lnTo>
                  <a:pt x="1224814" y="560388"/>
                </a:lnTo>
                <a:lnTo>
                  <a:pt x="1212081" y="550228"/>
                </a:lnTo>
                <a:lnTo>
                  <a:pt x="1199348" y="541021"/>
                </a:lnTo>
                <a:lnTo>
                  <a:pt x="1187252" y="532448"/>
                </a:lnTo>
                <a:lnTo>
                  <a:pt x="1175155" y="524511"/>
                </a:lnTo>
                <a:lnTo>
                  <a:pt x="1163059" y="516573"/>
                </a:lnTo>
                <a:lnTo>
                  <a:pt x="1151917" y="509588"/>
                </a:lnTo>
                <a:lnTo>
                  <a:pt x="1140776" y="502921"/>
                </a:lnTo>
                <a:lnTo>
                  <a:pt x="1129953" y="496888"/>
                </a:lnTo>
                <a:lnTo>
                  <a:pt x="1119766" y="491808"/>
                </a:lnTo>
                <a:lnTo>
                  <a:pt x="1109580" y="486411"/>
                </a:lnTo>
                <a:lnTo>
                  <a:pt x="1100030" y="481966"/>
                </a:lnTo>
                <a:lnTo>
                  <a:pt x="1082522" y="474028"/>
                </a:lnTo>
                <a:lnTo>
                  <a:pt x="1066287" y="467678"/>
                </a:lnTo>
                <a:lnTo>
                  <a:pt x="1052599" y="462598"/>
                </a:lnTo>
                <a:lnTo>
                  <a:pt x="1040821" y="459106"/>
                </a:lnTo>
                <a:lnTo>
                  <a:pt x="1031590" y="456248"/>
                </a:lnTo>
                <a:lnTo>
                  <a:pt x="1024905" y="454343"/>
                </a:lnTo>
                <a:lnTo>
                  <a:pt x="1019175" y="453391"/>
                </a:lnTo>
                <a:lnTo>
                  <a:pt x="1084432" y="388938"/>
                </a:lnTo>
                <a:close/>
                <a:moveTo>
                  <a:pt x="1213168" y="238125"/>
                </a:moveTo>
                <a:lnTo>
                  <a:pt x="1218883" y="238125"/>
                </a:lnTo>
                <a:lnTo>
                  <a:pt x="1226186" y="238759"/>
                </a:lnTo>
                <a:lnTo>
                  <a:pt x="1236028" y="239709"/>
                </a:lnTo>
                <a:lnTo>
                  <a:pt x="1248411" y="242245"/>
                </a:lnTo>
                <a:lnTo>
                  <a:pt x="1263016" y="245414"/>
                </a:lnTo>
                <a:lnTo>
                  <a:pt x="1270953" y="247315"/>
                </a:lnTo>
                <a:lnTo>
                  <a:pt x="1280161" y="249850"/>
                </a:lnTo>
                <a:lnTo>
                  <a:pt x="1289051" y="253020"/>
                </a:lnTo>
                <a:lnTo>
                  <a:pt x="1298893" y="256506"/>
                </a:lnTo>
                <a:lnTo>
                  <a:pt x="1309053" y="260625"/>
                </a:lnTo>
                <a:lnTo>
                  <a:pt x="1319848" y="264745"/>
                </a:lnTo>
                <a:lnTo>
                  <a:pt x="1330961" y="269816"/>
                </a:lnTo>
                <a:lnTo>
                  <a:pt x="1342391" y="275203"/>
                </a:lnTo>
                <a:lnTo>
                  <a:pt x="1354456" y="281541"/>
                </a:lnTo>
                <a:lnTo>
                  <a:pt x="1366838" y="288196"/>
                </a:lnTo>
                <a:lnTo>
                  <a:pt x="1379538" y="295802"/>
                </a:lnTo>
                <a:lnTo>
                  <a:pt x="1392873" y="303725"/>
                </a:lnTo>
                <a:lnTo>
                  <a:pt x="1405891" y="312598"/>
                </a:lnTo>
                <a:lnTo>
                  <a:pt x="1419861" y="322422"/>
                </a:lnTo>
                <a:lnTo>
                  <a:pt x="1433831" y="332880"/>
                </a:lnTo>
                <a:lnTo>
                  <a:pt x="1448436" y="344289"/>
                </a:lnTo>
                <a:lnTo>
                  <a:pt x="1463041" y="356332"/>
                </a:lnTo>
                <a:lnTo>
                  <a:pt x="1477963" y="369325"/>
                </a:lnTo>
                <a:lnTo>
                  <a:pt x="1492886" y="383269"/>
                </a:lnTo>
                <a:lnTo>
                  <a:pt x="1508126" y="398164"/>
                </a:lnTo>
                <a:lnTo>
                  <a:pt x="1523366" y="413692"/>
                </a:lnTo>
                <a:lnTo>
                  <a:pt x="1537653" y="428587"/>
                </a:lnTo>
                <a:lnTo>
                  <a:pt x="1550353" y="443481"/>
                </a:lnTo>
                <a:lnTo>
                  <a:pt x="1562418" y="458376"/>
                </a:lnTo>
                <a:lnTo>
                  <a:pt x="1573848" y="472637"/>
                </a:lnTo>
                <a:lnTo>
                  <a:pt x="1583691" y="486264"/>
                </a:lnTo>
                <a:lnTo>
                  <a:pt x="1593216" y="499891"/>
                </a:lnTo>
                <a:lnTo>
                  <a:pt x="1601471" y="512884"/>
                </a:lnTo>
                <a:lnTo>
                  <a:pt x="1609091" y="525878"/>
                </a:lnTo>
                <a:lnTo>
                  <a:pt x="1616076" y="538237"/>
                </a:lnTo>
                <a:lnTo>
                  <a:pt x="1622108" y="549963"/>
                </a:lnTo>
                <a:lnTo>
                  <a:pt x="1627823" y="561371"/>
                </a:lnTo>
                <a:lnTo>
                  <a:pt x="1632268" y="572780"/>
                </a:lnTo>
                <a:lnTo>
                  <a:pt x="1636713" y="583238"/>
                </a:lnTo>
                <a:lnTo>
                  <a:pt x="1640206" y="593379"/>
                </a:lnTo>
                <a:lnTo>
                  <a:pt x="1643699" y="603203"/>
                </a:lnTo>
                <a:lnTo>
                  <a:pt x="1646239" y="612077"/>
                </a:lnTo>
                <a:lnTo>
                  <a:pt x="1648143" y="620633"/>
                </a:lnTo>
                <a:lnTo>
                  <a:pt x="1650049" y="628873"/>
                </a:lnTo>
                <a:lnTo>
                  <a:pt x="1651636" y="636478"/>
                </a:lnTo>
                <a:lnTo>
                  <a:pt x="1652589" y="643767"/>
                </a:lnTo>
                <a:lnTo>
                  <a:pt x="1653541" y="650422"/>
                </a:lnTo>
                <a:lnTo>
                  <a:pt x="1654176" y="661514"/>
                </a:lnTo>
                <a:lnTo>
                  <a:pt x="1654176" y="670705"/>
                </a:lnTo>
                <a:lnTo>
                  <a:pt x="1653859" y="677043"/>
                </a:lnTo>
                <a:lnTo>
                  <a:pt x="1652906" y="682747"/>
                </a:lnTo>
                <a:lnTo>
                  <a:pt x="1588136" y="747713"/>
                </a:lnTo>
                <a:lnTo>
                  <a:pt x="1585596" y="733769"/>
                </a:lnTo>
                <a:lnTo>
                  <a:pt x="1582421" y="719508"/>
                </a:lnTo>
                <a:lnTo>
                  <a:pt x="1578293" y="704297"/>
                </a:lnTo>
                <a:lnTo>
                  <a:pt x="1572896" y="689085"/>
                </a:lnTo>
                <a:lnTo>
                  <a:pt x="1566546" y="672923"/>
                </a:lnTo>
                <a:lnTo>
                  <a:pt x="1559561" y="656761"/>
                </a:lnTo>
                <a:lnTo>
                  <a:pt x="1550671" y="639964"/>
                </a:lnTo>
                <a:lnTo>
                  <a:pt x="1541463" y="622534"/>
                </a:lnTo>
                <a:lnTo>
                  <a:pt x="1531303" y="605105"/>
                </a:lnTo>
                <a:lnTo>
                  <a:pt x="1519556" y="587358"/>
                </a:lnTo>
                <a:lnTo>
                  <a:pt x="1507173" y="569294"/>
                </a:lnTo>
                <a:lnTo>
                  <a:pt x="1493521" y="551230"/>
                </a:lnTo>
                <a:lnTo>
                  <a:pt x="1479233" y="533166"/>
                </a:lnTo>
                <a:lnTo>
                  <a:pt x="1463676" y="514786"/>
                </a:lnTo>
                <a:lnTo>
                  <a:pt x="1446848" y="497039"/>
                </a:lnTo>
                <a:lnTo>
                  <a:pt x="1429386" y="478975"/>
                </a:lnTo>
                <a:lnTo>
                  <a:pt x="1415098" y="465031"/>
                </a:lnTo>
                <a:lnTo>
                  <a:pt x="1400811" y="451721"/>
                </a:lnTo>
                <a:lnTo>
                  <a:pt x="1386841" y="439362"/>
                </a:lnTo>
                <a:lnTo>
                  <a:pt x="1372871" y="427636"/>
                </a:lnTo>
                <a:lnTo>
                  <a:pt x="1359536" y="416544"/>
                </a:lnTo>
                <a:lnTo>
                  <a:pt x="1345883" y="406086"/>
                </a:lnTo>
                <a:lnTo>
                  <a:pt x="1332548" y="396262"/>
                </a:lnTo>
                <a:lnTo>
                  <a:pt x="1319848" y="387389"/>
                </a:lnTo>
                <a:lnTo>
                  <a:pt x="1307148" y="378832"/>
                </a:lnTo>
                <a:lnTo>
                  <a:pt x="1295083" y="370909"/>
                </a:lnTo>
                <a:lnTo>
                  <a:pt x="1283018" y="363620"/>
                </a:lnTo>
                <a:lnTo>
                  <a:pt x="1271271" y="356648"/>
                </a:lnTo>
                <a:lnTo>
                  <a:pt x="1260158" y="350627"/>
                </a:lnTo>
                <a:lnTo>
                  <a:pt x="1249681" y="344606"/>
                </a:lnTo>
                <a:lnTo>
                  <a:pt x="1239203" y="339219"/>
                </a:lnTo>
                <a:lnTo>
                  <a:pt x="1229361" y="334782"/>
                </a:lnTo>
                <a:lnTo>
                  <a:pt x="1210628" y="326542"/>
                </a:lnTo>
                <a:lnTo>
                  <a:pt x="1193801" y="319887"/>
                </a:lnTo>
                <a:lnTo>
                  <a:pt x="1179513" y="314500"/>
                </a:lnTo>
                <a:lnTo>
                  <a:pt x="1167766" y="310697"/>
                </a:lnTo>
                <a:lnTo>
                  <a:pt x="1157923" y="307845"/>
                </a:lnTo>
                <a:lnTo>
                  <a:pt x="1150621" y="306260"/>
                </a:lnTo>
                <a:lnTo>
                  <a:pt x="1144588" y="304992"/>
                </a:lnTo>
                <a:lnTo>
                  <a:pt x="1213168" y="238125"/>
                </a:lnTo>
                <a:close/>
                <a:moveTo>
                  <a:pt x="1555569" y="0"/>
                </a:moveTo>
                <a:lnTo>
                  <a:pt x="1566687" y="0"/>
                </a:lnTo>
                <a:lnTo>
                  <a:pt x="1578441" y="0"/>
                </a:lnTo>
                <a:lnTo>
                  <a:pt x="1589876" y="1272"/>
                </a:lnTo>
                <a:lnTo>
                  <a:pt x="1601948" y="2862"/>
                </a:lnTo>
                <a:lnTo>
                  <a:pt x="1614337" y="5088"/>
                </a:lnTo>
                <a:lnTo>
                  <a:pt x="1627043" y="7950"/>
                </a:lnTo>
                <a:lnTo>
                  <a:pt x="1640385" y="11766"/>
                </a:lnTo>
                <a:lnTo>
                  <a:pt x="1653409" y="16218"/>
                </a:lnTo>
                <a:lnTo>
                  <a:pt x="1667386" y="21624"/>
                </a:lnTo>
                <a:lnTo>
                  <a:pt x="1681363" y="27984"/>
                </a:lnTo>
                <a:lnTo>
                  <a:pt x="1695976" y="35298"/>
                </a:lnTo>
                <a:lnTo>
                  <a:pt x="1710588" y="42930"/>
                </a:lnTo>
                <a:lnTo>
                  <a:pt x="1725836" y="52152"/>
                </a:lnTo>
                <a:lnTo>
                  <a:pt x="1741084" y="62010"/>
                </a:lnTo>
                <a:lnTo>
                  <a:pt x="1756649" y="72822"/>
                </a:lnTo>
                <a:lnTo>
                  <a:pt x="1772850" y="84588"/>
                </a:lnTo>
                <a:lnTo>
                  <a:pt x="1789051" y="97626"/>
                </a:lnTo>
                <a:lnTo>
                  <a:pt x="1804617" y="111300"/>
                </a:lnTo>
                <a:lnTo>
                  <a:pt x="1819547" y="124656"/>
                </a:lnTo>
                <a:lnTo>
                  <a:pt x="1832571" y="138330"/>
                </a:lnTo>
                <a:lnTo>
                  <a:pt x="1844642" y="151686"/>
                </a:lnTo>
                <a:lnTo>
                  <a:pt x="1856078" y="165042"/>
                </a:lnTo>
                <a:lnTo>
                  <a:pt x="1865608" y="178398"/>
                </a:lnTo>
                <a:lnTo>
                  <a:pt x="1874502" y="191755"/>
                </a:lnTo>
                <a:lnTo>
                  <a:pt x="1881809" y="204475"/>
                </a:lnTo>
                <a:lnTo>
                  <a:pt x="1888797" y="217831"/>
                </a:lnTo>
                <a:lnTo>
                  <a:pt x="1894197" y="230869"/>
                </a:lnTo>
                <a:lnTo>
                  <a:pt x="1898962" y="243907"/>
                </a:lnTo>
                <a:lnTo>
                  <a:pt x="1902457" y="256309"/>
                </a:lnTo>
                <a:lnTo>
                  <a:pt x="1905633" y="268711"/>
                </a:lnTo>
                <a:lnTo>
                  <a:pt x="1907857" y="281113"/>
                </a:lnTo>
                <a:lnTo>
                  <a:pt x="1908810" y="293197"/>
                </a:lnTo>
                <a:lnTo>
                  <a:pt x="1909763" y="305281"/>
                </a:lnTo>
                <a:lnTo>
                  <a:pt x="1909763" y="316729"/>
                </a:lnTo>
                <a:lnTo>
                  <a:pt x="1908492" y="328177"/>
                </a:lnTo>
                <a:lnTo>
                  <a:pt x="1907539" y="339307"/>
                </a:lnTo>
                <a:lnTo>
                  <a:pt x="1905316" y="350437"/>
                </a:lnTo>
                <a:lnTo>
                  <a:pt x="1902457" y="360931"/>
                </a:lnTo>
                <a:lnTo>
                  <a:pt x="1899598" y="371425"/>
                </a:lnTo>
                <a:lnTo>
                  <a:pt x="1895786" y="381601"/>
                </a:lnTo>
                <a:lnTo>
                  <a:pt x="1891656" y="391459"/>
                </a:lnTo>
                <a:lnTo>
                  <a:pt x="1887527" y="400681"/>
                </a:lnTo>
                <a:lnTo>
                  <a:pt x="1882762" y="409903"/>
                </a:lnTo>
                <a:lnTo>
                  <a:pt x="1877361" y="418490"/>
                </a:lnTo>
                <a:lnTo>
                  <a:pt x="1871643" y="426758"/>
                </a:lnTo>
                <a:lnTo>
                  <a:pt x="1865925" y="434708"/>
                </a:lnTo>
                <a:lnTo>
                  <a:pt x="1860208" y="442340"/>
                </a:lnTo>
                <a:lnTo>
                  <a:pt x="1854172" y="449336"/>
                </a:lnTo>
                <a:lnTo>
                  <a:pt x="1847501" y="456014"/>
                </a:lnTo>
                <a:lnTo>
                  <a:pt x="1841783" y="463328"/>
                </a:lnTo>
                <a:lnTo>
                  <a:pt x="1830983" y="476048"/>
                </a:lnTo>
                <a:lnTo>
                  <a:pt x="1801122" y="514208"/>
                </a:lnTo>
                <a:lnTo>
                  <a:pt x="1764909" y="560636"/>
                </a:lnTo>
                <a:lnTo>
                  <a:pt x="1730283" y="604838"/>
                </a:lnTo>
                <a:lnTo>
                  <a:pt x="1729648" y="593708"/>
                </a:lnTo>
                <a:lnTo>
                  <a:pt x="1728377" y="581306"/>
                </a:lnTo>
                <a:lnTo>
                  <a:pt x="1726471" y="567632"/>
                </a:lnTo>
                <a:lnTo>
                  <a:pt x="1723930" y="553322"/>
                </a:lnTo>
                <a:lnTo>
                  <a:pt x="1720118" y="537740"/>
                </a:lnTo>
                <a:lnTo>
                  <a:pt x="1715353" y="521840"/>
                </a:lnTo>
                <a:lnTo>
                  <a:pt x="1712494" y="513254"/>
                </a:lnTo>
                <a:lnTo>
                  <a:pt x="1709318" y="504668"/>
                </a:lnTo>
                <a:lnTo>
                  <a:pt x="1705823" y="496082"/>
                </a:lnTo>
                <a:lnTo>
                  <a:pt x="1702011" y="487178"/>
                </a:lnTo>
                <a:lnTo>
                  <a:pt x="1697882" y="477638"/>
                </a:lnTo>
                <a:lnTo>
                  <a:pt x="1693117" y="468098"/>
                </a:lnTo>
                <a:lnTo>
                  <a:pt x="1688034" y="458876"/>
                </a:lnTo>
                <a:lnTo>
                  <a:pt x="1682952" y="449018"/>
                </a:lnTo>
                <a:lnTo>
                  <a:pt x="1677234" y="439160"/>
                </a:lnTo>
                <a:lnTo>
                  <a:pt x="1670881" y="428984"/>
                </a:lnTo>
                <a:lnTo>
                  <a:pt x="1664527" y="418808"/>
                </a:lnTo>
                <a:lnTo>
                  <a:pt x="1657221" y="408631"/>
                </a:lnTo>
                <a:lnTo>
                  <a:pt x="1649915" y="398137"/>
                </a:lnTo>
                <a:lnTo>
                  <a:pt x="1641973" y="387643"/>
                </a:lnTo>
                <a:lnTo>
                  <a:pt x="1633079" y="376831"/>
                </a:lnTo>
                <a:lnTo>
                  <a:pt x="1624184" y="365701"/>
                </a:lnTo>
                <a:lnTo>
                  <a:pt x="1614337" y="354889"/>
                </a:lnTo>
                <a:lnTo>
                  <a:pt x="1604489" y="343441"/>
                </a:lnTo>
                <a:lnTo>
                  <a:pt x="1593688" y="332311"/>
                </a:lnTo>
                <a:lnTo>
                  <a:pt x="1582570" y="320863"/>
                </a:lnTo>
                <a:lnTo>
                  <a:pt x="1571134" y="310051"/>
                </a:lnTo>
                <a:lnTo>
                  <a:pt x="1559381" y="299239"/>
                </a:lnTo>
                <a:lnTo>
                  <a:pt x="1548263" y="289381"/>
                </a:lnTo>
                <a:lnTo>
                  <a:pt x="1536827" y="279523"/>
                </a:lnTo>
                <a:lnTo>
                  <a:pt x="1525709" y="270619"/>
                </a:lnTo>
                <a:lnTo>
                  <a:pt x="1514590" y="262351"/>
                </a:lnTo>
                <a:lnTo>
                  <a:pt x="1503472" y="254083"/>
                </a:lnTo>
                <a:lnTo>
                  <a:pt x="1492672" y="246451"/>
                </a:lnTo>
                <a:lnTo>
                  <a:pt x="1481871" y="239137"/>
                </a:lnTo>
                <a:lnTo>
                  <a:pt x="1471388" y="232777"/>
                </a:lnTo>
                <a:lnTo>
                  <a:pt x="1460905" y="226417"/>
                </a:lnTo>
                <a:lnTo>
                  <a:pt x="1450740" y="220693"/>
                </a:lnTo>
                <a:lnTo>
                  <a:pt x="1440575" y="215287"/>
                </a:lnTo>
                <a:lnTo>
                  <a:pt x="1430410" y="210199"/>
                </a:lnTo>
                <a:lnTo>
                  <a:pt x="1420562" y="205747"/>
                </a:lnTo>
                <a:lnTo>
                  <a:pt x="1411350" y="201613"/>
                </a:lnTo>
                <a:lnTo>
                  <a:pt x="1401820" y="197479"/>
                </a:lnTo>
                <a:lnTo>
                  <a:pt x="1392925" y="193981"/>
                </a:lnTo>
                <a:lnTo>
                  <a:pt x="1375136" y="187620"/>
                </a:lnTo>
                <a:lnTo>
                  <a:pt x="1358300" y="182850"/>
                </a:lnTo>
                <a:lnTo>
                  <a:pt x="1342417" y="178716"/>
                </a:lnTo>
                <a:lnTo>
                  <a:pt x="1327805" y="175536"/>
                </a:lnTo>
                <a:lnTo>
                  <a:pt x="1314145" y="173310"/>
                </a:lnTo>
                <a:lnTo>
                  <a:pt x="1301756" y="171720"/>
                </a:lnTo>
                <a:lnTo>
                  <a:pt x="1290638" y="171084"/>
                </a:lnTo>
                <a:lnTo>
                  <a:pt x="1330346" y="138966"/>
                </a:lnTo>
                <a:lnTo>
                  <a:pt x="1370689" y="105894"/>
                </a:lnTo>
                <a:lnTo>
                  <a:pt x="1405950" y="76638"/>
                </a:lnTo>
                <a:lnTo>
                  <a:pt x="1419609" y="64554"/>
                </a:lnTo>
                <a:lnTo>
                  <a:pt x="1429774" y="55650"/>
                </a:lnTo>
                <a:lnTo>
                  <a:pt x="1435810" y="49926"/>
                </a:lnTo>
                <a:lnTo>
                  <a:pt x="1442163" y="44520"/>
                </a:lnTo>
                <a:lnTo>
                  <a:pt x="1448834" y="39432"/>
                </a:lnTo>
                <a:lnTo>
                  <a:pt x="1455505" y="34026"/>
                </a:lnTo>
                <a:lnTo>
                  <a:pt x="1463129" y="29256"/>
                </a:lnTo>
                <a:lnTo>
                  <a:pt x="1470753" y="24486"/>
                </a:lnTo>
                <a:lnTo>
                  <a:pt x="1479012" y="20352"/>
                </a:lnTo>
                <a:lnTo>
                  <a:pt x="1487271" y="16218"/>
                </a:lnTo>
                <a:lnTo>
                  <a:pt x="1495848" y="13038"/>
                </a:lnTo>
                <a:lnTo>
                  <a:pt x="1505378" y="9540"/>
                </a:lnTo>
                <a:lnTo>
                  <a:pt x="1514590" y="6996"/>
                </a:lnTo>
                <a:lnTo>
                  <a:pt x="1524438" y="4770"/>
                </a:lnTo>
                <a:lnTo>
                  <a:pt x="1534285" y="2544"/>
                </a:lnTo>
                <a:lnTo>
                  <a:pt x="1544768" y="1272"/>
                </a:lnTo>
                <a:lnTo>
                  <a:pt x="155556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69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200">
              <a:solidFill>
                <a:srgbClr val="0068B7"/>
              </a:solidFill>
              <a:cs typeface="+mn-ea"/>
              <a:sym typeface="+mn-lt"/>
            </a:endParaRPr>
          </a:p>
        </p:txBody>
      </p:sp>
      <p:sp>
        <p:nvSpPr>
          <p:cNvPr id="47" name="KSO_Shape"/>
          <p:cNvSpPr/>
          <p:nvPr>
            <p:custDataLst>
              <p:tags r:id="rId4"/>
            </p:custDataLst>
          </p:nvPr>
        </p:nvSpPr>
        <p:spPr bwMode="auto">
          <a:xfrm>
            <a:off x="6600994" y="3101035"/>
            <a:ext cx="450056" cy="451247"/>
          </a:xfrm>
          <a:custGeom>
            <a:avLst/>
            <a:gdLst>
              <a:gd name="T0" fmla="*/ 311438 w 1909763"/>
              <a:gd name="T1" fmla="*/ 1234671 h 1912938"/>
              <a:gd name="T2" fmla="*/ 423998 w 1909763"/>
              <a:gd name="T3" fmla="*/ 1256142 h 1912938"/>
              <a:gd name="T4" fmla="*/ 469528 w 1909763"/>
              <a:gd name="T5" fmla="*/ 1335710 h 1912938"/>
              <a:gd name="T6" fmla="*/ 530235 w 1909763"/>
              <a:gd name="T7" fmla="*/ 1396649 h 1912938"/>
              <a:gd name="T8" fmla="*/ 631728 w 1909763"/>
              <a:gd name="T9" fmla="*/ 1456326 h 1912938"/>
              <a:gd name="T10" fmla="*/ 647854 w 1909763"/>
              <a:gd name="T11" fmla="*/ 1533683 h 1912938"/>
              <a:gd name="T12" fmla="*/ 0 w 1909763"/>
              <a:gd name="T13" fmla="*/ 1905000 h 1912938"/>
              <a:gd name="T14" fmla="*/ 990076 w 1909763"/>
              <a:gd name="T15" fmla="*/ 547002 h 1912938"/>
              <a:gd name="T16" fmla="*/ 1084268 w 1909763"/>
              <a:gd name="T17" fmla="*/ 595709 h 1912938"/>
              <a:gd name="T18" fmla="*/ 1176565 w 1909763"/>
              <a:gd name="T19" fmla="*/ 667504 h 1912938"/>
              <a:gd name="T20" fmla="*/ 1294781 w 1909763"/>
              <a:gd name="T21" fmla="*/ 800657 h 1912938"/>
              <a:gd name="T22" fmla="*/ 1351992 w 1909763"/>
              <a:gd name="T23" fmla="*/ 906610 h 1912938"/>
              <a:gd name="T24" fmla="*/ 1367480 w 1909763"/>
              <a:gd name="T25" fmla="*/ 971447 h 1912938"/>
              <a:gd name="T26" fmla="*/ 741633 w 1909763"/>
              <a:gd name="T27" fmla="*/ 1521772 h 1912938"/>
              <a:gd name="T28" fmla="*/ 719507 w 1909763"/>
              <a:gd name="T29" fmla="*/ 1441437 h 1912938"/>
              <a:gd name="T30" fmla="*/ 689163 w 1909763"/>
              <a:gd name="T31" fmla="*/ 1362684 h 1912938"/>
              <a:gd name="T32" fmla="*/ 605717 w 1909763"/>
              <a:gd name="T33" fmla="*/ 1309233 h 1912938"/>
              <a:gd name="T34" fmla="*/ 554511 w 1909763"/>
              <a:gd name="T35" fmla="*/ 1257047 h 1912938"/>
              <a:gd name="T36" fmla="*/ 495403 w 1909763"/>
              <a:gd name="T37" fmla="*/ 1173233 h 1912938"/>
              <a:gd name="T38" fmla="*/ 414485 w 1909763"/>
              <a:gd name="T39" fmla="*/ 1167223 h 1912938"/>
              <a:gd name="T40" fmla="*/ 334200 w 1909763"/>
              <a:gd name="T41" fmla="*/ 1137810 h 1912938"/>
              <a:gd name="T42" fmla="*/ 1102115 w 1909763"/>
              <a:gd name="T43" fmla="*/ 389221 h 1912938"/>
              <a:gd name="T44" fmla="*/ 1182317 w 1909763"/>
              <a:gd name="T45" fmla="*/ 412935 h 1912938"/>
              <a:gd name="T46" fmla="*/ 1278052 w 1909763"/>
              <a:gd name="T47" fmla="*/ 467951 h 1912938"/>
              <a:gd name="T48" fmla="*/ 1390271 w 1909763"/>
              <a:gd name="T49" fmla="*/ 569762 h 1912938"/>
              <a:gd name="T50" fmla="*/ 1465401 w 1909763"/>
              <a:gd name="T51" fmla="*/ 674102 h 1912938"/>
              <a:gd name="T52" fmla="*/ 1496150 w 1909763"/>
              <a:gd name="T53" fmla="*/ 753148 h 1912938"/>
              <a:gd name="T54" fmla="*/ 1438773 w 1909763"/>
              <a:gd name="T55" fmla="*/ 874245 h 1912938"/>
              <a:gd name="T56" fmla="*/ 1394075 w 1909763"/>
              <a:gd name="T57" fmla="*/ 754728 h 1912938"/>
              <a:gd name="T58" fmla="*/ 1286611 w 1909763"/>
              <a:gd name="T59" fmla="*/ 617822 h 1912938"/>
              <a:gd name="T60" fmla="*/ 1182317 w 1909763"/>
              <a:gd name="T61" fmla="*/ 530239 h 1912938"/>
              <a:gd name="T62" fmla="*/ 1095458 w 1909763"/>
              <a:gd name="T63" fmla="*/ 479966 h 1912938"/>
              <a:gd name="T64" fmla="*/ 1079925 w 1909763"/>
              <a:gd name="T65" fmla="*/ 387324 h 1912938"/>
              <a:gd name="T66" fmla="*/ 1274840 w 1909763"/>
              <a:gd name="T67" fmla="*/ 248813 h 1912938"/>
              <a:gd name="T68" fmla="*/ 1361157 w 1909763"/>
              <a:gd name="T69" fmla="*/ 287000 h 1912938"/>
              <a:gd name="T70" fmla="*/ 1471820 w 1909763"/>
              <a:gd name="T71" fmla="*/ 367792 h 1912938"/>
              <a:gd name="T72" fmla="*/ 1577108 w 1909763"/>
              <a:gd name="T73" fmla="*/ 484246 h 1912938"/>
              <a:gd name="T74" fmla="*/ 1629910 w 1909763"/>
              <a:gd name="T75" fmla="*/ 580818 h 1912938"/>
              <a:gd name="T76" fmla="*/ 1646668 w 1909763"/>
              <a:gd name="T77" fmla="*/ 647723 h 1912938"/>
              <a:gd name="T78" fmla="*/ 1571733 w 1909763"/>
              <a:gd name="T79" fmla="*/ 701374 h 1912938"/>
              <a:gd name="T80" fmla="*/ 1500908 w 1909763"/>
              <a:gd name="T81" fmla="*/ 566932 h 1912938"/>
              <a:gd name="T82" fmla="*/ 1381077 w 1909763"/>
              <a:gd name="T83" fmla="*/ 437539 h 1912938"/>
              <a:gd name="T84" fmla="*/ 1277685 w 1909763"/>
              <a:gd name="T85" fmla="*/ 362111 h 1912938"/>
              <a:gd name="T86" fmla="*/ 1174610 w 1909763"/>
              <a:gd name="T87" fmla="*/ 313195 h 1912938"/>
              <a:gd name="T88" fmla="*/ 1571880 w 1909763"/>
              <a:gd name="T89" fmla="*/ 0 h 1912938"/>
              <a:gd name="T90" fmla="*/ 1674374 w 1909763"/>
              <a:gd name="T91" fmla="*/ 27868 h 1912938"/>
              <a:gd name="T92" fmla="*/ 1797116 w 1909763"/>
              <a:gd name="T93" fmla="*/ 110838 h 1912938"/>
              <a:gd name="T94" fmla="*/ 1880946 w 1909763"/>
              <a:gd name="T95" fmla="*/ 216927 h 1912938"/>
              <a:gd name="T96" fmla="*/ 1901825 w 1909763"/>
              <a:gd name="T97" fmla="*/ 315415 h 1912938"/>
              <a:gd name="T98" fmla="*/ 1879681 w 1909763"/>
              <a:gd name="T99" fmla="*/ 399018 h 1912938"/>
              <a:gd name="T100" fmla="*/ 1834128 w 1909763"/>
              <a:gd name="T101" fmla="*/ 461405 h 1912938"/>
              <a:gd name="T102" fmla="*/ 1716764 w 1909763"/>
              <a:gd name="T103" fmla="*/ 551026 h 1912938"/>
              <a:gd name="T104" fmla="*/ 1686079 w 1909763"/>
              <a:gd name="T105" fmla="*/ 466156 h 1912938"/>
              <a:gd name="T106" fmla="*/ 1635148 w 1909763"/>
              <a:gd name="T107" fmla="*/ 386034 h 1912938"/>
              <a:gd name="T108" fmla="*/ 1552899 w 1909763"/>
              <a:gd name="T109" fmla="*/ 297997 h 1912938"/>
              <a:gd name="T110" fmla="*/ 1465272 w 1909763"/>
              <a:gd name="T111" fmla="*/ 231811 h 1912938"/>
              <a:gd name="T112" fmla="*/ 1387135 w 1909763"/>
              <a:gd name="T113" fmla="*/ 193176 h 1912938"/>
              <a:gd name="T114" fmla="*/ 1324816 w 1909763"/>
              <a:gd name="T115" fmla="*/ 138389 h 1912938"/>
              <a:gd name="T116" fmla="*/ 1449455 w 1909763"/>
              <a:gd name="T117" fmla="*/ 33885 h 1912938"/>
              <a:gd name="T118" fmla="*/ 1518102 w 1909763"/>
              <a:gd name="T119" fmla="*/ 4750 h 19129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909763" h="1912938">
                <a:moveTo>
                  <a:pt x="275590" y="1223963"/>
                </a:moveTo>
                <a:lnTo>
                  <a:pt x="276860" y="1225231"/>
                </a:lnTo>
                <a:lnTo>
                  <a:pt x="281623" y="1228085"/>
                </a:lnTo>
                <a:lnTo>
                  <a:pt x="285433" y="1229987"/>
                </a:lnTo>
                <a:lnTo>
                  <a:pt x="290513" y="1232207"/>
                </a:lnTo>
                <a:lnTo>
                  <a:pt x="296545" y="1235060"/>
                </a:lnTo>
                <a:lnTo>
                  <a:pt x="304165" y="1237280"/>
                </a:lnTo>
                <a:lnTo>
                  <a:pt x="312738" y="1239816"/>
                </a:lnTo>
                <a:lnTo>
                  <a:pt x="323215" y="1242036"/>
                </a:lnTo>
                <a:lnTo>
                  <a:pt x="335280" y="1244255"/>
                </a:lnTo>
                <a:lnTo>
                  <a:pt x="348933" y="1246157"/>
                </a:lnTo>
                <a:lnTo>
                  <a:pt x="364173" y="1248060"/>
                </a:lnTo>
                <a:lnTo>
                  <a:pt x="381318" y="1249328"/>
                </a:lnTo>
                <a:lnTo>
                  <a:pt x="400368" y="1249962"/>
                </a:lnTo>
                <a:lnTo>
                  <a:pt x="421958" y="1250279"/>
                </a:lnTo>
                <a:lnTo>
                  <a:pt x="425768" y="1261376"/>
                </a:lnTo>
                <a:lnTo>
                  <a:pt x="430213" y="1272474"/>
                </a:lnTo>
                <a:lnTo>
                  <a:pt x="434658" y="1282937"/>
                </a:lnTo>
                <a:lnTo>
                  <a:pt x="440055" y="1293083"/>
                </a:lnTo>
                <a:lnTo>
                  <a:pt x="445453" y="1303229"/>
                </a:lnTo>
                <a:lnTo>
                  <a:pt x="451485" y="1313375"/>
                </a:lnTo>
                <a:lnTo>
                  <a:pt x="457835" y="1322886"/>
                </a:lnTo>
                <a:lnTo>
                  <a:pt x="464185" y="1332081"/>
                </a:lnTo>
                <a:lnTo>
                  <a:pt x="471488" y="1341276"/>
                </a:lnTo>
                <a:lnTo>
                  <a:pt x="478473" y="1349837"/>
                </a:lnTo>
                <a:lnTo>
                  <a:pt x="485775" y="1358080"/>
                </a:lnTo>
                <a:lnTo>
                  <a:pt x="493395" y="1366324"/>
                </a:lnTo>
                <a:lnTo>
                  <a:pt x="500698" y="1374250"/>
                </a:lnTo>
                <a:lnTo>
                  <a:pt x="508635" y="1381860"/>
                </a:lnTo>
                <a:lnTo>
                  <a:pt x="516573" y="1388835"/>
                </a:lnTo>
                <a:lnTo>
                  <a:pt x="524510" y="1395493"/>
                </a:lnTo>
                <a:lnTo>
                  <a:pt x="532448" y="1402469"/>
                </a:lnTo>
                <a:lnTo>
                  <a:pt x="540385" y="1408810"/>
                </a:lnTo>
                <a:lnTo>
                  <a:pt x="555943" y="1420541"/>
                </a:lnTo>
                <a:lnTo>
                  <a:pt x="571500" y="1430687"/>
                </a:lnTo>
                <a:lnTo>
                  <a:pt x="586105" y="1439565"/>
                </a:lnTo>
                <a:lnTo>
                  <a:pt x="600075" y="1447492"/>
                </a:lnTo>
                <a:lnTo>
                  <a:pt x="612775" y="1453833"/>
                </a:lnTo>
                <a:lnTo>
                  <a:pt x="624523" y="1458589"/>
                </a:lnTo>
                <a:lnTo>
                  <a:pt x="634365" y="1462394"/>
                </a:lnTo>
                <a:lnTo>
                  <a:pt x="634365" y="1467784"/>
                </a:lnTo>
                <a:lnTo>
                  <a:pt x="634683" y="1473808"/>
                </a:lnTo>
                <a:lnTo>
                  <a:pt x="635318" y="1479832"/>
                </a:lnTo>
                <a:lnTo>
                  <a:pt x="636270" y="1486173"/>
                </a:lnTo>
                <a:lnTo>
                  <a:pt x="638810" y="1499173"/>
                </a:lnTo>
                <a:lnTo>
                  <a:pt x="641668" y="1512489"/>
                </a:lnTo>
                <a:lnTo>
                  <a:pt x="645795" y="1526440"/>
                </a:lnTo>
                <a:lnTo>
                  <a:pt x="650558" y="1540074"/>
                </a:lnTo>
                <a:lnTo>
                  <a:pt x="655321" y="1553707"/>
                </a:lnTo>
                <a:lnTo>
                  <a:pt x="660083" y="1566707"/>
                </a:lnTo>
                <a:lnTo>
                  <a:pt x="665481" y="1579389"/>
                </a:lnTo>
                <a:lnTo>
                  <a:pt x="670243" y="1590803"/>
                </a:lnTo>
                <a:lnTo>
                  <a:pt x="679133" y="1610144"/>
                </a:lnTo>
                <a:lnTo>
                  <a:pt x="685165" y="1623144"/>
                </a:lnTo>
                <a:lnTo>
                  <a:pt x="687388" y="1627900"/>
                </a:lnTo>
                <a:lnTo>
                  <a:pt x="0" y="1912938"/>
                </a:lnTo>
                <a:lnTo>
                  <a:pt x="275590" y="1223963"/>
                </a:lnTo>
                <a:close/>
                <a:moveTo>
                  <a:pt x="923427" y="530225"/>
                </a:moveTo>
                <a:lnTo>
                  <a:pt x="931362" y="531813"/>
                </a:lnTo>
                <a:lnTo>
                  <a:pt x="941201" y="533401"/>
                </a:lnTo>
                <a:lnTo>
                  <a:pt x="951993" y="536259"/>
                </a:lnTo>
                <a:lnTo>
                  <a:pt x="965007" y="539435"/>
                </a:lnTo>
                <a:lnTo>
                  <a:pt x="978972" y="544199"/>
                </a:lnTo>
                <a:lnTo>
                  <a:pt x="994208" y="549281"/>
                </a:lnTo>
                <a:lnTo>
                  <a:pt x="1010713" y="555950"/>
                </a:lnTo>
                <a:lnTo>
                  <a:pt x="1028805" y="564526"/>
                </a:lnTo>
                <a:lnTo>
                  <a:pt x="1038327" y="568972"/>
                </a:lnTo>
                <a:lnTo>
                  <a:pt x="1047849" y="574053"/>
                </a:lnTo>
                <a:lnTo>
                  <a:pt x="1057689" y="579453"/>
                </a:lnTo>
                <a:lnTo>
                  <a:pt x="1067845" y="585487"/>
                </a:lnTo>
                <a:lnTo>
                  <a:pt x="1078320" y="591521"/>
                </a:lnTo>
                <a:lnTo>
                  <a:pt x="1088794" y="598191"/>
                </a:lnTo>
                <a:lnTo>
                  <a:pt x="1099903" y="605495"/>
                </a:lnTo>
                <a:lnTo>
                  <a:pt x="1111012" y="613118"/>
                </a:lnTo>
                <a:lnTo>
                  <a:pt x="1122439" y="621058"/>
                </a:lnTo>
                <a:lnTo>
                  <a:pt x="1133548" y="630268"/>
                </a:lnTo>
                <a:lnTo>
                  <a:pt x="1145609" y="639161"/>
                </a:lnTo>
                <a:lnTo>
                  <a:pt x="1157353" y="649006"/>
                </a:lnTo>
                <a:lnTo>
                  <a:pt x="1169415" y="659487"/>
                </a:lnTo>
                <a:lnTo>
                  <a:pt x="1181476" y="670285"/>
                </a:lnTo>
                <a:lnTo>
                  <a:pt x="1193855" y="681719"/>
                </a:lnTo>
                <a:lnTo>
                  <a:pt x="1206234" y="693787"/>
                </a:lnTo>
                <a:lnTo>
                  <a:pt x="1224326" y="712208"/>
                </a:lnTo>
                <a:lnTo>
                  <a:pt x="1241148" y="730311"/>
                </a:lnTo>
                <a:lnTo>
                  <a:pt x="1257336" y="748731"/>
                </a:lnTo>
                <a:lnTo>
                  <a:pt x="1272888" y="767152"/>
                </a:lnTo>
                <a:lnTo>
                  <a:pt x="1287172" y="785573"/>
                </a:lnTo>
                <a:lnTo>
                  <a:pt x="1300185" y="803993"/>
                </a:lnTo>
                <a:lnTo>
                  <a:pt x="1312246" y="822096"/>
                </a:lnTo>
                <a:lnTo>
                  <a:pt x="1323356" y="840199"/>
                </a:lnTo>
                <a:lnTo>
                  <a:pt x="1333513" y="857984"/>
                </a:lnTo>
                <a:lnTo>
                  <a:pt x="1343035" y="875770"/>
                </a:lnTo>
                <a:lnTo>
                  <a:pt x="1346843" y="884345"/>
                </a:lnTo>
                <a:lnTo>
                  <a:pt x="1350970" y="892920"/>
                </a:lnTo>
                <a:lnTo>
                  <a:pt x="1354461" y="901813"/>
                </a:lnTo>
                <a:lnTo>
                  <a:pt x="1357635" y="910388"/>
                </a:lnTo>
                <a:lnTo>
                  <a:pt x="1360809" y="918963"/>
                </a:lnTo>
                <a:lnTo>
                  <a:pt x="1363349" y="927220"/>
                </a:lnTo>
                <a:lnTo>
                  <a:pt x="1365570" y="935478"/>
                </a:lnTo>
                <a:lnTo>
                  <a:pt x="1367792" y="943735"/>
                </a:lnTo>
                <a:lnTo>
                  <a:pt x="1369697" y="951675"/>
                </a:lnTo>
                <a:lnTo>
                  <a:pt x="1370966" y="959933"/>
                </a:lnTo>
                <a:lnTo>
                  <a:pt x="1372236" y="967873"/>
                </a:lnTo>
                <a:lnTo>
                  <a:pt x="1373188" y="975495"/>
                </a:lnTo>
                <a:lnTo>
                  <a:pt x="774247" y="1579563"/>
                </a:lnTo>
                <a:lnTo>
                  <a:pt x="771708" y="1576387"/>
                </a:lnTo>
                <a:lnTo>
                  <a:pt x="768851" y="1572258"/>
                </a:lnTo>
                <a:lnTo>
                  <a:pt x="765042" y="1566542"/>
                </a:lnTo>
                <a:lnTo>
                  <a:pt x="760281" y="1559237"/>
                </a:lnTo>
                <a:lnTo>
                  <a:pt x="755520" y="1550344"/>
                </a:lnTo>
                <a:lnTo>
                  <a:pt x="749807" y="1540181"/>
                </a:lnTo>
                <a:lnTo>
                  <a:pt x="744728" y="1528113"/>
                </a:lnTo>
                <a:lnTo>
                  <a:pt x="739333" y="1515091"/>
                </a:lnTo>
                <a:lnTo>
                  <a:pt x="734254" y="1500164"/>
                </a:lnTo>
                <a:lnTo>
                  <a:pt x="731715" y="1492224"/>
                </a:lnTo>
                <a:lnTo>
                  <a:pt x="729493" y="1483967"/>
                </a:lnTo>
                <a:lnTo>
                  <a:pt x="727271" y="1475392"/>
                </a:lnTo>
                <a:lnTo>
                  <a:pt x="725367" y="1466181"/>
                </a:lnTo>
                <a:lnTo>
                  <a:pt x="724097" y="1457289"/>
                </a:lnTo>
                <a:lnTo>
                  <a:pt x="722510" y="1447443"/>
                </a:lnTo>
                <a:lnTo>
                  <a:pt x="721241" y="1437280"/>
                </a:lnTo>
                <a:lnTo>
                  <a:pt x="720288" y="1427117"/>
                </a:lnTo>
                <a:lnTo>
                  <a:pt x="719336" y="1416319"/>
                </a:lnTo>
                <a:lnTo>
                  <a:pt x="719336" y="1405203"/>
                </a:lnTo>
                <a:lnTo>
                  <a:pt x="719336" y="1394087"/>
                </a:lnTo>
                <a:lnTo>
                  <a:pt x="719971" y="1382018"/>
                </a:lnTo>
                <a:lnTo>
                  <a:pt x="705688" y="1375349"/>
                </a:lnTo>
                <a:lnTo>
                  <a:pt x="692039" y="1368362"/>
                </a:lnTo>
                <a:lnTo>
                  <a:pt x="679343" y="1361692"/>
                </a:lnTo>
                <a:lnTo>
                  <a:pt x="667282" y="1355023"/>
                </a:lnTo>
                <a:lnTo>
                  <a:pt x="655855" y="1348035"/>
                </a:lnTo>
                <a:lnTo>
                  <a:pt x="645381" y="1341366"/>
                </a:lnTo>
                <a:lnTo>
                  <a:pt x="635224" y="1334696"/>
                </a:lnTo>
                <a:lnTo>
                  <a:pt x="625385" y="1327709"/>
                </a:lnTo>
                <a:lnTo>
                  <a:pt x="616497" y="1321357"/>
                </a:lnTo>
                <a:lnTo>
                  <a:pt x="608245" y="1314688"/>
                </a:lnTo>
                <a:lnTo>
                  <a:pt x="599992" y="1308018"/>
                </a:lnTo>
                <a:lnTo>
                  <a:pt x="592692" y="1301349"/>
                </a:lnTo>
                <a:lnTo>
                  <a:pt x="585709" y="1294679"/>
                </a:lnTo>
                <a:lnTo>
                  <a:pt x="579361" y="1288327"/>
                </a:lnTo>
                <a:lnTo>
                  <a:pt x="573013" y="1281975"/>
                </a:lnTo>
                <a:lnTo>
                  <a:pt x="567300" y="1275306"/>
                </a:lnTo>
                <a:lnTo>
                  <a:pt x="561904" y="1268636"/>
                </a:lnTo>
                <a:lnTo>
                  <a:pt x="556825" y="1262285"/>
                </a:lnTo>
                <a:lnTo>
                  <a:pt x="552064" y="1255933"/>
                </a:lnTo>
                <a:lnTo>
                  <a:pt x="547621" y="1249898"/>
                </a:lnTo>
                <a:lnTo>
                  <a:pt x="539686" y="1237194"/>
                </a:lnTo>
                <a:lnTo>
                  <a:pt x="532703" y="1224808"/>
                </a:lnTo>
                <a:lnTo>
                  <a:pt x="526355" y="1212739"/>
                </a:lnTo>
                <a:lnTo>
                  <a:pt x="520641" y="1200988"/>
                </a:lnTo>
                <a:lnTo>
                  <a:pt x="509850" y="1177804"/>
                </a:lnTo>
                <a:lnTo>
                  <a:pt x="497471" y="1178122"/>
                </a:lnTo>
                <a:lnTo>
                  <a:pt x="485727" y="1178122"/>
                </a:lnTo>
                <a:lnTo>
                  <a:pt x="474300" y="1178122"/>
                </a:lnTo>
                <a:lnTo>
                  <a:pt x="463509" y="1177804"/>
                </a:lnTo>
                <a:lnTo>
                  <a:pt x="453352" y="1177169"/>
                </a:lnTo>
                <a:lnTo>
                  <a:pt x="443512" y="1175898"/>
                </a:lnTo>
                <a:lnTo>
                  <a:pt x="433673" y="1174628"/>
                </a:lnTo>
                <a:lnTo>
                  <a:pt x="424785" y="1173675"/>
                </a:lnTo>
                <a:lnTo>
                  <a:pt x="416215" y="1172087"/>
                </a:lnTo>
                <a:lnTo>
                  <a:pt x="408280" y="1170182"/>
                </a:lnTo>
                <a:lnTo>
                  <a:pt x="393045" y="1167006"/>
                </a:lnTo>
                <a:lnTo>
                  <a:pt x="379714" y="1162877"/>
                </a:lnTo>
                <a:lnTo>
                  <a:pt x="367653" y="1158431"/>
                </a:lnTo>
                <a:lnTo>
                  <a:pt x="357496" y="1153984"/>
                </a:lnTo>
                <a:lnTo>
                  <a:pt x="348926" y="1149855"/>
                </a:lnTo>
                <a:lnTo>
                  <a:pt x="341308" y="1146044"/>
                </a:lnTo>
                <a:lnTo>
                  <a:pt x="335595" y="1142551"/>
                </a:lnTo>
                <a:lnTo>
                  <a:pt x="331151" y="1139375"/>
                </a:lnTo>
                <a:lnTo>
                  <a:pt x="327660" y="1137152"/>
                </a:lnTo>
                <a:lnTo>
                  <a:pt x="325438" y="1134928"/>
                </a:lnTo>
                <a:lnTo>
                  <a:pt x="923427" y="530225"/>
                </a:lnTo>
                <a:close/>
                <a:moveTo>
                  <a:pt x="1084432" y="388938"/>
                </a:moveTo>
                <a:lnTo>
                  <a:pt x="1089844" y="389573"/>
                </a:lnTo>
                <a:lnTo>
                  <a:pt x="1097165" y="389891"/>
                </a:lnTo>
                <a:lnTo>
                  <a:pt x="1106715" y="390843"/>
                </a:lnTo>
                <a:lnTo>
                  <a:pt x="1118175" y="392748"/>
                </a:lnTo>
                <a:lnTo>
                  <a:pt x="1132499" y="396241"/>
                </a:lnTo>
                <a:lnTo>
                  <a:pt x="1140458" y="398146"/>
                </a:lnTo>
                <a:lnTo>
                  <a:pt x="1148734" y="400686"/>
                </a:lnTo>
                <a:lnTo>
                  <a:pt x="1157329" y="403226"/>
                </a:lnTo>
                <a:lnTo>
                  <a:pt x="1166879" y="406718"/>
                </a:lnTo>
                <a:lnTo>
                  <a:pt x="1176747" y="410528"/>
                </a:lnTo>
                <a:lnTo>
                  <a:pt x="1187252" y="414656"/>
                </a:lnTo>
                <a:lnTo>
                  <a:pt x="1197756" y="419418"/>
                </a:lnTo>
                <a:lnTo>
                  <a:pt x="1208579" y="424816"/>
                </a:lnTo>
                <a:lnTo>
                  <a:pt x="1220358" y="430848"/>
                </a:lnTo>
                <a:lnTo>
                  <a:pt x="1232136" y="437198"/>
                </a:lnTo>
                <a:lnTo>
                  <a:pt x="1244550" y="444183"/>
                </a:lnTo>
                <a:lnTo>
                  <a:pt x="1256965" y="452121"/>
                </a:lnTo>
                <a:lnTo>
                  <a:pt x="1270017" y="460376"/>
                </a:lnTo>
                <a:lnTo>
                  <a:pt x="1283386" y="469901"/>
                </a:lnTo>
                <a:lnTo>
                  <a:pt x="1296438" y="480061"/>
                </a:lnTo>
                <a:lnTo>
                  <a:pt x="1310444" y="490856"/>
                </a:lnTo>
                <a:lnTo>
                  <a:pt x="1324450" y="502286"/>
                </a:lnTo>
                <a:lnTo>
                  <a:pt x="1338775" y="514986"/>
                </a:lnTo>
                <a:lnTo>
                  <a:pt x="1353100" y="528003"/>
                </a:lnTo>
                <a:lnTo>
                  <a:pt x="1367743" y="542291"/>
                </a:lnTo>
                <a:lnTo>
                  <a:pt x="1382386" y="557531"/>
                </a:lnTo>
                <a:lnTo>
                  <a:pt x="1396074" y="572136"/>
                </a:lnTo>
                <a:lnTo>
                  <a:pt x="1408489" y="586423"/>
                </a:lnTo>
                <a:lnTo>
                  <a:pt x="1420267" y="600393"/>
                </a:lnTo>
                <a:lnTo>
                  <a:pt x="1430772" y="613728"/>
                </a:lnTo>
                <a:lnTo>
                  <a:pt x="1440640" y="627381"/>
                </a:lnTo>
                <a:lnTo>
                  <a:pt x="1449235" y="640081"/>
                </a:lnTo>
                <a:lnTo>
                  <a:pt x="1457511" y="653098"/>
                </a:lnTo>
                <a:lnTo>
                  <a:pt x="1464833" y="665163"/>
                </a:lnTo>
                <a:lnTo>
                  <a:pt x="1471517" y="676911"/>
                </a:lnTo>
                <a:lnTo>
                  <a:pt x="1477566" y="688341"/>
                </a:lnTo>
                <a:lnTo>
                  <a:pt x="1482341" y="699136"/>
                </a:lnTo>
                <a:lnTo>
                  <a:pt x="1487434" y="709613"/>
                </a:lnTo>
                <a:lnTo>
                  <a:pt x="1490935" y="720408"/>
                </a:lnTo>
                <a:lnTo>
                  <a:pt x="1494755" y="729616"/>
                </a:lnTo>
                <a:lnTo>
                  <a:pt x="1497939" y="739141"/>
                </a:lnTo>
                <a:lnTo>
                  <a:pt x="1500167" y="747713"/>
                </a:lnTo>
                <a:lnTo>
                  <a:pt x="1502395" y="756286"/>
                </a:lnTo>
                <a:lnTo>
                  <a:pt x="1503987" y="763906"/>
                </a:lnTo>
                <a:lnTo>
                  <a:pt x="1505260" y="771526"/>
                </a:lnTo>
                <a:lnTo>
                  <a:pt x="1507170" y="784543"/>
                </a:lnTo>
                <a:lnTo>
                  <a:pt x="1508125" y="795338"/>
                </a:lnTo>
                <a:lnTo>
                  <a:pt x="1508125" y="804228"/>
                </a:lnTo>
                <a:lnTo>
                  <a:pt x="1507807" y="810261"/>
                </a:lnTo>
                <a:lnTo>
                  <a:pt x="1506852" y="815341"/>
                </a:lnTo>
                <a:lnTo>
                  <a:pt x="1444778" y="877888"/>
                </a:lnTo>
                <a:lnTo>
                  <a:pt x="1442550" y="864553"/>
                </a:lnTo>
                <a:lnTo>
                  <a:pt x="1439048" y="851218"/>
                </a:lnTo>
                <a:lnTo>
                  <a:pt x="1435228" y="836296"/>
                </a:lnTo>
                <a:lnTo>
                  <a:pt x="1430135" y="821691"/>
                </a:lnTo>
                <a:lnTo>
                  <a:pt x="1424087" y="806451"/>
                </a:lnTo>
                <a:lnTo>
                  <a:pt x="1416765" y="790576"/>
                </a:lnTo>
                <a:lnTo>
                  <a:pt x="1408807" y="774383"/>
                </a:lnTo>
                <a:lnTo>
                  <a:pt x="1399894" y="757873"/>
                </a:lnTo>
                <a:lnTo>
                  <a:pt x="1390026" y="741363"/>
                </a:lnTo>
                <a:lnTo>
                  <a:pt x="1378884" y="724536"/>
                </a:lnTo>
                <a:lnTo>
                  <a:pt x="1367106" y="707073"/>
                </a:lnTo>
                <a:lnTo>
                  <a:pt x="1353737" y="689928"/>
                </a:lnTo>
                <a:lnTo>
                  <a:pt x="1340048" y="672466"/>
                </a:lnTo>
                <a:lnTo>
                  <a:pt x="1325087" y="655003"/>
                </a:lnTo>
                <a:lnTo>
                  <a:pt x="1308852" y="637541"/>
                </a:lnTo>
                <a:lnTo>
                  <a:pt x="1291981" y="620396"/>
                </a:lnTo>
                <a:lnTo>
                  <a:pt x="1278611" y="607061"/>
                </a:lnTo>
                <a:lnTo>
                  <a:pt x="1264923" y="594361"/>
                </a:lnTo>
                <a:lnTo>
                  <a:pt x="1251235" y="582296"/>
                </a:lnTo>
                <a:lnTo>
                  <a:pt x="1238184" y="570866"/>
                </a:lnTo>
                <a:lnTo>
                  <a:pt x="1224814" y="560388"/>
                </a:lnTo>
                <a:lnTo>
                  <a:pt x="1212081" y="550228"/>
                </a:lnTo>
                <a:lnTo>
                  <a:pt x="1199348" y="541021"/>
                </a:lnTo>
                <a:lnTo>
                  <a:pt x="1187252" y="532448"/>
                </a:lnTo>
                <a:lnTo>
                  <a:pt x="1175155" y="524511"/>
                </a:lnTo>
                <a:lnTo>
                  <a:pt x="1163059" y="516573"/>
                </a:lnTo>
                <a:lnTo>
                  <a:pt x="1151917" y="509588"/>
                </a:lnTo>
                <a:lnTo>
                  <a:pt x="1140776" y="502921"/>
                </a:lnTo>
                <a:lnTo>
                  <a:pt x="1129953" y="496888"/>
                </a:lnTo>
                <a:lnTo>
                  <a:pt x="1119766" y="491808"/>
                </a:lnTo>
                <a:lnTo>
                  <a:pt x="1109580" y="486411"/>
                </a:lnTo>
                <a:lnTo>
                  <a:pt x="1100030" y="481966"/>
                </a:lnTo>
                <a:lnTo>
                  <a:pt x="1082522" y="474028"/>
                </a:lnTo>
                <a:lnTo>
                  <a:pt x="1066287" y="467678"/>
                </a:lnTo>
                <a:lnTo>
                  <a:pt x="1052599" y="462598"/>
                </a:lnTo>
                <a:lnTo>
                  <a:pt x="1040821" y="459106"/>
                </a:lnTo>
                <a:lnTo>
                  <a:pt x="1031590" y="456248"/>
                </a:lnTo>
                <a:lnTo>
                  <a:pt x="1024905" y="454343"/>
                </a:lnTo>
                <a:lnTo>
                  <a:pt x="1019175" y="453391"/>
                </a:lnTo>
                <a:lnTo>
                  <a:pt x="1084432" y="388938"/>
                </a:lnTo>
                <a:close/>
                <a:moveTo>
                  <a:pt x="1213168" y="238125"/>
                </a:moveTo>
                <a:lnTo>
                  <a:pt x="1218883" y="238125"/>
                </a:lnTo>
                <a:lnTo>
                  <a:pt x="1226186" y="238759"/>
                </a:lnTo>
                <a:lnTo>
                  <a:pt x="1236028" y="239709"/>
                </a:lnTo>
                <a:lnTo>
                  <a:pt x="1248411" y="242245"/>
                </a:lnTo>
                <a:lnTo>
                  <a:pt x="1263016" y="245414"/>
                </a:lnTo>
                <a:lnTo>
                  <a:pt x="1270953" y="247315"/>
                </a:lnTo>
                <a:lnTo>
                  <a:pt x="1280161" y="249850"/>
                </a:lnTo>
                <a:lnTo>
                  <a:pt x="1289051" y="253020"/>
                </a:lnTo>
                <a:lnTo>
                  <a:pt x="1298893" y="256506"/>
                </a:lnTo>
                <a:lnTo>
                  <a:pt x="1309053" y="260625"/>
                </a:lnTo>
                <a:lnTo>
                  <a:pt x="1319848" y="264745"/>
                </a:lnTo>
                <a:lnTo>
                  <a:pt x="1330961" y="269816"/>
                </a:lnTo>
                <a:lnTo>
                  <a:pt x="1342391" y="275203"/>
                </a:lnTo>
                <a:lnTo>
                  <a:pt x="1354456" y="281541"/>
                </a:lnTo>
                <a:lnTo>
                  <a:pt x="1366838" y="288196"/>
                </a:lnTo>
                <a:lnTo>
                  <a:pt x="1379538" y="295802"/>
                </a:lnTo>
                <a:lnTo>
                  <a:pt x="1392873" y="303725"/>
                </a:lnTo>
                <a:lnTo>
                  <a:pt x="1405891" y="312598"/>
                </a:lnTo>
                <a:lnTo>
                  <a:pt x="1419861" y="322422"/>
                </a:lnTo>
                <a:lnTo>
                  <a:pt x="1433831" y="332880"/>
                </a:lnTo>
                <a:lnTo>
                  <a:pt x="1448436" y="344289"/>
                </a:lnTo>
                <a:lnTo>
                  <a:pt x="1463041" y="356332"/>
                </a:lnTo>
                <a:lnTo>
                  <a:pt x="1477963" y="369325"/>
                </a:lnTo>
                <a:lnTo>
                  <a:pt x="1492886" y="383269"/>
                </a:lnTo>
                <a:lnTo>
                  <a:pt x="1508126" y="398164"/>
                </a:lnTo>
                <a:lnTo>
                  <a:pt x="1523366" y="413692"/>
                </a:lnTo>
                <a:lnTo>
                  <a:pt x="1537653" y="428587"/>
                </a:lnTo>
                <a:lnTo>
                  <a:pt x="1550353" y="443481"/>
                </a:lnTo>
                <a:lnTo>
                  <a:pt x="1562418" y="458376"/>
                </a:lnTo>
                <a:lnTo>
                  <a:pt x="1573848" y="472637"/>
                </a:lnTo>
                <a:lnTo>
                  <a:pt x="1583691" y="486264"/>
                </a:lnTo>
                <a:lnTo>
                  <a:pt x="1593216" y="499891"/>
                </a:lnTo>
                <a:lnTo>
                  <a:pt x="1601471" y="512884"/>
                </a:lnTo>
                <a:lnTo>
                  <a:pt x="1609091" y="525878"/>
                </a:lnTo>
                <a:lnTo>
                  <a:pt x="1616076" y="538237"/>
                </a:lnTo>
                <a:lnTo>
                  <a:pt x="1622108" y="549963"/>
                </a:lnTo>
                <a:lnTo>
                  <a:pt x="1627823" y="561371"/>
                </a:lnTo>
                <a:lnTo>
                  <a:pt x="1632268" y="572780"/>
                </a:lnTo>
                <a:lnTo>
                  <a:pt x="1636713" y="583238"/>
                </a:lnTo>
                <a:lnTo>
                  <a:pt x="1640206" y="593379"/>
                </a:lnTo>
                <a:lnTo>
                  <a:pt x="1643699" y="603203"/>
                </a:lnTo>
                <a:lnTo>
                  <a:pt x="1646239" y="612077"/>
                </a:lnTo>
                <a:lnTo>
                  <a:pt x="1648143" y="620633"/>
                </a:lnTo>
                <a:lnTo>
                  <a:pt x="1650049" y="628873"/>
                </a:lnTo>
                <a:lnTo>
                  <a:pt x="1651636" y="636478"/>
                </a:lnTo>
                <a:lnTo>
                  <a:pt x="1652589" y="643767"/>
                </a:lnTo>
                <a:lnTo>
                  <a:pt x="1653541" y="650422"/>
                </a:lnTo>
                <a:lnTo>
                  <a:pt x="1654176" y="661514"/>
                </a:lnTo>
                <a:lnTo>
                  <a:pt x="1654176" y="670705"/>
                </a:lnTo>
                <a:lnTo>
                  <a:pt x="1653859" y="677043"/>
                </a:lnTo>
                <a:lnTo>
                  <a:pt x="1652906" y="682747"/>
                </a:lnTo>
                <a:lnTo>
                  <a:pt x="1588136" y="747713"/>
                </a:lnTo>
                <a:lnTo>
                  <a:pt x="1585596" y="733769"/>
                </a:lnTo>
                <a:lnTo>
                  <a:pt x="1582421" y="719508"/>
                </a:lnTo>
                <a:lnTo>
                  <a:pt x="1578293" y="704297"/>
                </a:lnTo>
                <a:lnTo>
                  <a:pt x="1572896" y="689085"/>
                </a:lnTo>
                <a:lnTo>
                  <a:pt x="1566546" y="672923"/>
                </a:lnTo>
                <a:lnTo>
                  <a:pt x="1559561" y="656761"/>
                </a:lnTo>
                <a:lnTo>
                  <a:pt x="1550671" y="639964"/>
                </a:lnTo>
                <a:lnTo>
                  <a:pt x="1541463" y="622534"/>
                </a:lnTo>
                <a:lnTo>
                  <a:pt x="1531303" y="605105"/>
                </a:lnTo>
                <a:lnTo>
                  <a:pt x="1519556" y="587358"/>
                </a:lnTo>
                <a:lnTo>
                  <a:pt x="1507173" y="569294"/>
                </a:lnTo>
                <a:lnTo>
                  <a:pt x="1493521" y="551230"/>
                </a:lnTo>
                <a:lnTo>
                  <a:pt x="1479233" y="533166"/>
                </a:lnTo>
                <a:lnTo>
                  <a:pt x="1463676" y="514786"/>
                </a:lnTo>
                <a:lnTo>
                  <a:pt x="1446848" y="497039"/>
                </a:lnTo>
                <a:lnTo>
                  <a:pt x="1429386" y="478975"/>
                </a:lnTo>
                <a:lnTo>
                  <a:pt x="1415098" y="465031"/>
                </a:lnTo>
                <a:lnTo>
                  <a:pt x="1400811" y="451721"/>
                </a:lnTo>
                <a:lnTo>
                  <a:pt x="1386841" y="439362"/>
                </a:lnTo>
                <a:lnTo>
                  <a:pt x="1372871" y="427636"/>
                </a:lnTo>
                <a:lnTo>
                  <a:pt x="1359536" y="416544"/>
                </a:lnTo>
                <a:lnTo>
                  <a:pt x="1345883" y="406086"/>
                </a:lnTo>
                <a:lnTo>
                  <a:pt x="1332548" y="396262"/>
                </a:lnTo>
                <a:lnTo>
                  <a:pt x="1319848" y="387389"/>
                </a:lnTo>
                <a:lnTo>
                  <a:pt x="1307148" y="378832"/>
                </a:lnTo>
                <a:lnTo>
                  <a:pt x="1295083" y="370909"/>
                </a:lnTo>
                <a:lnTo>
                  <a:pt x="1283018" y="363620"/>
                </a:lnTo>
                <a:lnTo>
                  <a:pt x="1271271" y="356648"/>
                </a:lnTo>
                <a:lnTo>
                  <a:pt x="1260158" y="350627"/>
                </a:lnTo>
                <a:lnTo>
                  <a:pt x="1249681" y="344606"/>
                </a:lnTo>
                <a:lnTo>
                  <a:pt x="1239203" y="339219"/>
                </a:lnTo>
                <a:lnTo>
                  <a:pt x="1229361" y="334782"/>
                </a:lnTo>
                <a:lnTo>
                  <a:pt x="1210628" y="326542"/>
                </a:lnTo>
                <a:lnTo>
                  <a:pt x="1193801" y="319887"/>
                </a:lnTo>
                <a:lnTo>
                  <a:pt x="1179513" y="314500"/>
                </a:lnTo>
                <a:lnTo>
                  <a:pt x="1167766" y="310697"/>
                </a:lnTo>
                <a:lnTo>
                  <a:pt x="1157923" y="307845"/>
                </a:lnTo>
                <a:lnTo>
                  <a:pt x="1150621" y="306260"/>
                </a:lnTo>
                <a:lnTo>
                  <a:pt x="1144588" y="304992"/>
                </a:lnTo>
                <a:lnTo>
                  <a:pt x="1213168" y="238125"/>
                </a:lnTo>
                <a:close/>
                <a:moveTo>
                  <a:pt x="1555569" y="0"/>
                </a:moveTo>
                <a:lnTo>
                  <a:pt x="1566687" y="0"/>
                </a:lnTo>
                <a:lnTo>
                  <a:pt x="1578441" y="0"/>
                </a:lnTo>
                <a:lnTo>
                  <a:pt x="1589876" y="1272"/>
                </a:lnTo>
                <a:lnTo>
                  <a:pt x="1601948" y="2862"/>
                </a:lnTo>
                <a:lnTo>
                  <a:pt x="1614337" y="5088"/>
                </a:lnTo>
                <a:lnTo>
                  <a:pt x="1627043" y="7950"/>
                </a:lnTo>
                <a:lnTo>
                  <a:pt x="1640385" y="11766"/>
                </a:lnTo>
                <a:lnTo>
                  <a:pt x="1653409" y="16218"/>
                </a:lnTo>
                <a:lnTo>
                  <a:pt x="1667386" y="21624"/>
                </a:lnTo>
                <a:lnTo>
                  <a:pt x="1681363" y="27984"/>
                </a:lnTo>
                <a:lnTo>
                  <a:pt x="1695976" y="35298"/>
                </a:lnTo>
                <a:lnTo>
                  <a:pt x="1710588" y="42930"/>
                </a:lnTo>
                <a:lnTo>
                  <a:pt x="1725836" y="52152"/>
                </a:lnTo>
                <a:lnTo>
                  <a:pt x="1741084" y="62010"/>
                </a:lnTo>
                <a:lnTo>
                  <a:pt x="1756649" y="72822"/>
                </a:lnTo>
                <a:lnTo>
                  <a:pt x="1772850" y="84588"/>
                </a:lnTo>
                <a:lnTo>
                  <a:pt x="1789051" y="97626"/>
                </a:lnTo>
                <a:lnTo>
                  <a:pt x="1804617" y="111300"/>
                </a:lnTo>
                <a:lnTo>
                  <a:pt x="1819547" y="124656"/>
                </a:lnTo>
                <a:lnTo>
                  <a:pt x="1832571" y="138330"/>
                </a:lnTo>
                <a:lnTo>
                  <a:pt x="1844642" y="151686"/>
                </a:lnTo>
                <a:lnTo>
                  <a:pt x="1856078" y="165042"/>
                </a:lnTo>
                <a:lnTo>
                  <a:pt x="1865608" y="178398"/>
                </a:lnTo>
                <a:lnTo>
                  <a:pt x="1874502" y="191755"/>
                </a:lnTo>
                <a:lnTo>
                  <a:pt x="1881809" y="204475"/>
                </a:lnTo>
                <a:lnTo>
                  <a:pt x="1888797" y="217831"/>
                </a:lnTo>
                <a:lnTo>
                  <a:pt x="1894197" y="230869"/>
                </a:lnTo>
                <a:lnTo>
                  <a:pt x="1898962" y="243907"/>
                </a:lnTo>
                <a:lnTo>
                  <a:pt x="1902457" y="256309"/>
                </a:lnTo>
                <a:lnTo>
                  <a:pt x="1905633" y="268711"/>
                </a:lnTo>
                <a:lnTo>
                  <a:pt x="1907857" y="281113"/>
                </a:lnTo>
                <a:lnTo>
                  <a:pt x="1908810" y="293197"/>
                </a:lnTo>
                <a:lnTo>
                  <a:pt x="1909763" y="305281"/>
                </a:lnTo>
                <a:lnTo>
                  <a:pt x="1909763" y="316729"/>
                </a:lnTo>
                <a:lnTo>
                  <a:pt x="1908492" y="328177"/>
                </a:lnTo>
                <a:lnTo>
                  <a:pt x="1907539" y="339307"/>
                </a:lnTo>
                <a:lnTo>
                  <a:pt x="1905316" y="350437"/>
                </a:lnTo>
                <a:lnTo>
                  <a:pt x="1902457" y="360931"/>
                </a:lnTo>
                <a:lnTo>
                  <a:pt x="1899598" y="371425"/>
                </a:lnTo>
                <a:lnTo>
                  <a:pt x="1895786" y="381601"/>
                </a:lnTo>
                <a:lnTo>
                  <a:pt x="1891656" y="391459"/>
                </a:lnTo>
                <a:lnTo>
                  <a:pt x="1887527" y="400681"/>
                </a:lnTo>
                <a:lnTo>
                  <a:pt x="1882762" y="409903"/>
                </a:lnTo>
                <a:lnTo>
                  <a:pt x="1877361" y="418490"/>
                </a:lnTo>
                <a:lnTo>
                  <a:pt x="1871643" y="426758"/>
                </a:lnTo>
                <a:lnTo>
                  <a:pt x="1865925" y="434708"/>
                </a:lnTo>
                <a:lnTo>
                  <a:pt x="1860208" y="442340"/>
                </a:lnTo>
                <a:lnTo>
                  <a:pt x="1854172" y="449336"/>
                </a:lnTo>
                <a:lnTo>
                  <a:pt x="1847501" y="456014"/>
                </a:lnTo>
                <a:lnTo>
                  <a:pt x="1841783" y="463328"/>
                </a:lnTo>
                <a:lnTo>
                  <a:pt x="1830983" y="476048"/>
                </a:lnTo>
                <a:lnTo>
                  <a:pt x="1801122" y="514208"/>
                </a:lnTo>
                <a:lnTo>
                  <a:pt x="1764909" y="560636"/>
                </a:lnTo>
                <a:lnTo>
                  <a:pt x="1730283" y="604838"/>
                </a:lnTo>
                <a:lnTo>
                  <a:pt x="1729648" y="593708"/>
                </a:lnTo>
                <a:lnTo>
                  <a:pt x="1728377" y="581306"/>
                </a:lnTo>
                <a:lnTo>
                  <a:pt x="1726471" y="567632"/>
                </a:lnTo>
                <a:lnTo>
                  <a:pt x="1723930" y="553322"/>
                </a:lnTo>
                <a:lnTo>
                  <a:pt x="1720118" y="537740"/>
                </a:lnTo>
                <a:lnTo>
                  <a:pt x="1715353" y="521840"/>
                </a:lnTo>
                <a:lnTo>
                  <a:pt x="1712494" y="513254"/>
                </a:lnTo>
                <a:lnTo>
                  <a:pt x="1709318" y="504668"/>
                </a:lnTo>
                <a:lnTo>
                  <a:pt x="1705823" y="496082"/>
                </a:lnTo>
                <a:lnTo>
                  <a:pt x="1702011" y="487178"/>
                </a:lnTo>
                <a:lnTo>
                  <a:pt x="1697882" y="477638"/>
                </a:lnTo>
                <a:lnTo>
                  <a:pt x="1693117" y="468098"/>
                </a:lnTo>
                <a:lnTo>
                  <a:pt x="1688034" y="458876"/>
                </a:lnTo>
                <a:lnTo>
                  <a:pt x="1682952" y="449018"/>
                </a:lnTo>
                <a:lnTo>
                  <a:pt x="1677234" y="439160"/>
                </a:lnTo>
                <a:lnTo>
                  <a:pt x="1670881" y="428984"/>
                </a:lnTo>
                <a:lnTo>
                  <a:pt x="1664527" y="418808"/>
                </a:lnTo>
                <a:lnTo>
                  <a:pt x="1657221" y="408631"/>
                </a:lnTo>
                <a:lnTo>
                  <a:pt x="1649915" y="398137"/>
                </a:lnTo>
                <a:lnTo>
                  <a:pt x="1641973" y="387643"/>
                </a:lnTo>
                <a:lnTo>
                  <a:pt x="1633079" y="376831"/>
                </a:lnTo>
                <a:lnTo>
                  <a:pt x="1624184" y="365701"/>
                </a:lnTo>
                <a:lnTo>
                  <a:pt x="1614337" y="354889"/>
                </a:lnTo>
                <a:lnTo>
                  <a:pt x="1604489" y="343441"/>
                </a:lnTo>
                <a:lnTo>
                  <a:pt x="1593688" y="332311"/>
                </a:lnTo>
                <a:lnTo>
                  <a:pt x="1582570" y="320863"/>
                </a:lnTo>
                <a:lnTo>
                  <a:pt x="1571134" y="310051"/>
                </a:lnTo>
                <a:lnTo>
                  <a:pt x="1559381" y="299239"/>
                </a:lnTo>
                <a:lnTo>
                  <a:pt x="1548263" y="289381"/>
                </a:lnTo>
                <a:lnTo>
                  <a:pt x="1536827" y="279523"/>
                </a:lnTo>
                <a:lnTo>
                  <a:pt x="1525709" y="270619"/>
                </a:lnTo>
                <a:lnTo>
                  <a:pt x="1514590" y="262351"/>
                </a:lnTo>
                <a:lnTo>
                  <a:pt x="1503472" y="254083"/>
                </a:lnTo>
                <a:lnTo>
                  <a:pt x="1492672" y="246451"/>
                </a:lnTo>
                <a:lnTo>
                  <a:pt x="1481871" y="239137"/>
                </a:lnTo>
                <a:lnTo>
                  <a:pt x="1471388" y="232777"/>
                </a:lnTo>
                <a:lnTo>
                  <a:pt x="1460905" y="226417"/>
                </a:lnTo>
                <a:lnTo>
                  <a:pt x="1450740" y="220693"/>
                </a:lnTo>
                <a:lnTo>
                  <a:pt x="1440575" y="215287"/>
                </a:lnTo>
                <a:lnTo>
                  <a:pt x="1430410" y="210199"/>
                </a:lnTo>
                <a:lnTo>
                  <a:pt x="1420562" y="205747"/>
                </a:lnTo>
                <a:lnTo>
                  <a:pt x="1411350" y="201613"/>
                </a:lnTo>
                <a:lnTo>
                  <a:pt x="1401820" y="197479"/>
                </a:lnTo>
                <a:lnTo>
                  <a:pt x="1392925" y="193981"/>
                </a:lnTo>
                <a:lnTo>
                  <a:pt x="1375136" y="187620"/>
                </a:lnTo>
                <a:lnTo>
                  <a:pt x="1358300" y="182850"/>
                </a:lnTo>
                <a:lnTo>
                  <a:pt x="1342417" y="178716"/>
                </a:lnTo>
                <a:lnTo>
                  <a:pt x="1327805" y="175536"/>
                </a:lnTo>
                <a:lnTo>
                  <a:pt x="1314145" y="173310"/>
                </a:lnTo>
                <a:lnTo>
                  <a:pt x="1301756" y="171720"/>
                </a:lnTo>
                <a:lnTo>
                  <a:pt x="1290638" y="171084"/>
                </a:lnTo>
                <a:lnTo>
                  <a:pt x="1330346" y="138966"/>
                </a:lnTo>
                <a:lnTo>
                  <a:pt x="1370689" y="105894"/>
                </a:lnTo>
                <a:lnTo>
                  <a:pt x="1405950" y="76638"/>
                </a:lnTo>
                <a:lnTo>
                  <a:pt x="1419609" y="64554"/>
                </a:lnTo>
                <a:lnTo>
                  <a:pt x="1429774" y="55650"/>
                </a:lnTo>
                <a:lnTo>
                  <a:pt x="1435810" y="49926"/>
                </a:lnTo>
                <a:lnTo>
                  <a:pt x="1442163" y="44520"/>
                </a:lnTo>
                <a:lnTo>
                  <a:pt x="1448834" y="39432"/>
                </a:lnTo>
                <a:lnTo>
                  <a:pt x="1455505" y="34026"/>
                </a:lnTo>
                <a:lnTo>
                  <a:pt x="1463129" y="29256"/>
                </a:lnTo>
                <a:lnTo>
                  <a:pt x="1470753" y="24486"/>
                </a:lnTo>
                <a:lnTo>
                  <a:pt x="1479012" y="20352"/>
                </a:lnTo>
                <a:lnTo>
                  <a:pt x="1487271" y="16218"/>
                </a:lnTo>
                <a:lnTo>
                  <a:pt x="1495848" y="13038"/>
                </a:lnTo>
                <a:lnTo>
                  <a:pt x="1505378" y="9540"/>
                </a:lnTo>
                <a:lnTo>
                  <a:pt x="1514590" y="6996"/>
                </a:lnTo>
                <a:lnTo>
                  <a:pt x="1524438" y="4770"/>
                </a:lnTo>
                <a:lnTo>
                  <a:pt x="1534285" y="2544"/>
                </a:lnTo>
                <a:lnTo>
                  <a:pt x="1544768" y="1272"/>
                </a:lnTo>
                <a:lnTo>
                  <a:pt x="155556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69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200">
              <a:solidFill>
                <a:srgbClr val="0068B7"/>
              </a:solidFill>
              <a:cs typeface="+mn-ea"/>
              <a:sym typeface="+mn-lt"/>
            </a:endParaRPr>
          </a:p>
        </p:txBody>
      </p:sp>
      <p:sp>
        <p:nvSpPr>
          <p:cNvPr id="58" name="TextBox 12"/>
          <p:cNvSpPr txBox="1"/>
          <p:nvPr/>
        </p:nvSpPr>
        <p:spPr>
          <a:xfrm>
            <a:off x="2072282" y="1783308"/>
            <a:ext cx="3839420" cy="394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lt"/>
              </a:rPr>
              <a:t>步骤</a:t>
            </a: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lt"/>
              </a:rPr>
              <a:t>1</a:t>
            </a: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lt"/>
              </a:rPr>
              <a:t>：量度楼梯一个梯级的高度</a:t>
            </a: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( </a:t>
            </a:r>
            <a:r>
              <a:rPr lang="en-US" altLang="zh-CN" sz="1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</a:t>
            </a: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)</a:t>
            </a: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1" name="文本框 31">
            <a:extLst>
              <a:ext uri="{FF2B5EF4-FFF2-40B4-BE49-F238E27FC236}">
                <a16:creationId xmlns:a16="http://schemas.microsoft.com/office/drawing/2014/main" id="{BD49E39C-4A5D-4BFD-ADFD-0B0683B22503}"/>
              </a:ext>
            </a:extLst>
          </p:cNvPr>
          <p:cNvSpPr txBox="1"/>
          <p:nvPr/>
        </p:nvSpPr>
        <p:spPr>
          <a:xfrm>
            <a:off x="1552353" y="806413"/>
            <a:ext cx="6124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   </a:t>
            </a:r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一位学生住在一座 </a:t>
            </a:r>
            <a:r>
              <a:rPr lang="en-US" altLang="zh-CN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17 </a:t>
            </a:r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层楼高的建筑物中，</a:t>
            </a:r>
            <a:br>
              <a:rPr lang="en-US" altLang="zh-CN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en-US" altLang="zh-CN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	</a:t>
            </a:r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并希望估算其高度。他提出了以下的方法。</a:t>
            </a:r>
            <a:endParaRPr lang="zh-CN" altLang="en-US" sz="2400" i="1" spc="-15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2" name="TextBox 12">
            <a:extLst>
              <a:ext uri="{FF2B5EF4-FFF2-40B4-BE49-F238E27FC236}">
                <a16:creationId xmlns:a16="http://schemas.microsoft.com/office/drawing/2014/main" id="{2D335601-5E70-4B70-9457-41A19FB828D1}"/>
              </a:ext>
            </a:extLst>
          </p:cNvPr>
          <p:cNvSpPr txBox="1"/>
          <p:nvPr/>
        </p:nvSpPr>
        <p:spPr>
          <a:xfrm>
            <a:off x="2070242" y="2460525"/>
            <a:ext cx="3839420" cy="394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lt"/>
              </a:rPr>
              <a:t>步骤</a:t>
            </a: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lt"/>
              </a:rPr>
              <a:t>2</a:t>
            </a: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lt"/>
              </a:rPr>
              <a:t>：数算建筑物某一层的梯级数目</a:t>
            </a: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( </a:t>
            </a:r>
            <a:r>
              <a:rPr lang="en-US" altLang="zh-CN" sz="1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</a:t>
            </a: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)</a:t>
            </a: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3" name="TextBox 12">
            <a:extLst>
              <a:ext uri="{FF2B5EF4-FFF2-40B4-BE49-F238E27FC236}">
                <a16:creationId xmlns:a16="http://schemas.microsoft.com/office/drawing/2014/main" id="{887FFC02-004A-48AA-B716-ACDCFFD903C2}"/>
              </a:ext>
            </a:extLst>
          </p:cNvPr>
          <p:cNvSpPr txBox="1"/>
          <p:nvPr/>
        </p:nvSpPr>
        <p:spPr>
          <a:xfrm>
            <a:off x="2070241" y="3157494"/>
            <a:ext cx="3839420" cy="394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lt"/>
              </a:rPr>
              <a:t>步骤</a:t>
            </a: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lt"/>
              </a:rPr>
              <a:t>3</a:t>
            </a: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lt"/>
              </a:rPr>
              <a:t>：数算建筑物的层数</a:t>
            </a: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( </a:t>
            </a:r>
            <a:r>
              <a:rPr lang="en-US" altLang="zh-CN" sz="1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</a:t>
            </a: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)</a:t>
            </a: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4" name="任意多边形 13">
            <a:extLst>
              <a:ext uri="{FF2B5EF4-FFF2-40B4-BE49-F238E27FC236}">
                <a16:creationId xmlns:a16="http://schemas.microsoft.com/office/drawing/2014/main" id="{852FF7DA-E362-4CBA-8D2C-DB26FD22707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flipH="1">
            <a:off x="2068199" y="3591950"/>
            <a:ext cx="4496225" cy="223347"/>
          </a:xfrm>
          <a:custGeom>
            <a:avLst/>
            <a:gdLst>
              <a:gd name="connsiteX0" fmla="*/ 0 w 3556000"/>
              <a:gd name="connsiteY0" fmla="*/ 0 h 220464"/>
              <a:gd name="connsiteX1" fmla="*/ 304800 w 3556000"/>
              <a:gd name="connsiteY1" fmla="*/ 215900 h 220464"/>
              <a:gd name="connsiteX2" fmla="*/ 1168400 w 3556000"/>
              <a:gd name="connsiteY2" fmla="*/ 152400 h 220464"/>
              <a:gd name="connsiteX3" fmla="*/ 2590800 w 3556000"/>
              <a:gd name="connsiteY3" fmla="*/ 38100 h 220464"/>
              <a:gd name="connsiteX4" fmla="*/ 3556000 w 3556000"/>
              <a:gd name="connsiteY4" fmla="*/ 165100 h 22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6000" h="220464">
                <a:moveTo>
                  <a:pt x="0" y="0"/>
                </a:moveTo>
                <a:cubicBezTo>
                  <a:pt x="55033" y="95250"/>
                  <a:pt x="110067" y="190500"/>
                  <a:pt x="304800" y="215900"/>
                </a:cubicBezTo>
                <a:cubicBezTo>
                  <a:pt x="499533" y="241300"/>
                  <a:pt x="1168400" y="152400"/>
                  <a:pt x="1168400" y="152400"/>
                </a:cubicBezTo>
                <a:cubicBezTo>
                  <a:pt x="1549400" y="122767"/>
                  <a:pt x="2192867" y="35983"/>
                  <a:pt x="2590800" y="38100"/>
                </a:cubicBezTo>
                <a:cubicBezTo>
                  <a:pt x="2988733" y="40217"/>
                  <a:pt x="3272366" y="102658"/>
                  <a:pt x="3556000" y="165100"/>
                </a:cubicBezTo>
              </a:path>
            </a:pathLst>
          </a:custGeom>
          <a:noFill/>
          <a:ln w="19050">
            <a:solidFill>
              <a:srgbClr val="6969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5" name="任意多边形 13">
            <a:extLst>
              <a:ext uri="{FF2B5EF4-FFF2-40B4-BE49-F238E27FC236}">
                <a16:creationId xmlns:a16="http://schemas.microsoft.com/office/drawing/2014/main" id="{5258E934-73EE-4847-AA96-0255F590726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flipH="1">
            <a:off x="2070240" y="2168311"/>
            <a:ext cx="4496225" cy="223347"/>
          </a:xfrm>
          <a:custGeom>
            <a:avLst/>
            <a:gdLst>
              <a:gd name="connsiteX0" fmla="*/ 0 w 3556000"/>
              <a:gd name="connsiteY0" fmla="*/ 0 h 220464"/>
              <a:gd name="connsiteX1" fmla="*/ 304800 w 3556000"/>
              <a:gd name="connsiteY1" fmla="*/ 215900 h 220464"/>
              <a:gd name="connsiteX2" fmla="*/ 1168400 w 3556000"/>
              <a:gd name="connsiteY2" fmla="*/ 152400 h 220464"/>
              <a:gd name="connsiteX3" fmla="*/ 2590800 w 3556000"/>
              <a:gd name="connsiteY3" fmla="*/ 38100 h 220464"/>
              <a:gd name="connsiteX4" fmla="*/ 3556000 w 3556000"/>
              <a:gd name="connsiteY4" fmla="*/ 165100 h 22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6000" h="220464">
                <a:moveTo>
                  <a:pt x="0" y="0"/>
                </a:moveTo>
                <a:cubicBezTo>
                  <a:pt x="55033" y="95250"/>
                  <a:pt x="110067" y="190500"/>
                  <a:pt x="304800" y="215900"/>
                </a:cubicBezTo>
                <a:cubicBezTo>
                  <a:pt x="499533" y="241300"/>
                  <a:pt x="1168400" y="152400"/>
                  <a:pt x="1168400" y="152400"/>
                </a:cubicBezTo>
                <a:cubicBezTo>
                  <a:pt x="1549400" y="122767"/>
                  <a:pt x="2192867" y="35983"/>
                  <a:pt x="2590800" y="38100"/>
                </a:cubicBezTo>
                <a:cubicBezTo>
                  <a:pt x="2988733" y="40217"/>
                  <a:pt x="3272366" y="102658"/>
                  <a:pt x="3556000" y="165100"/>
                </a:cubicBezTo>
              </a:path>
            </a:pathLst>
          </a:custGeom>
          <a:noFill/>
          <a:ln w="19050">
            <a:solidFill>
              <a:srgbClr val="6969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8" name="KSO_Shape">
            <a:extLst>
              <a:ext uri="{FF2B5EF4-FFF2-40B4-BE49-F238E27FC236}">
                <a16:creationId xmlns:a16="http://schemas.microsoft.com/office/drawing/2014/main" id="{609C917D-85BE-475B-BBDF-0EDEB307F56E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6637564" y="3816151"/>
            <a:ext cx="450056" cy="451247"/>
          </a:xfrm>
          <a:custGeom>
            <a:avLst/>
            <a:gdLst>
              <a:gd name="T0" fmla="*/ 311438 w 1909763"/>
              <a:gd name="T1" fmla="*/ 1234671 h 1912938"/>
              <a:gd name="T2" fmla="*/ 423998 w 1909763"/>
              <a:gd name="T3" fmla="*/ 1256142 h 1912938"/>
              <a:gd name="T4" fmla="*/ 469528 w 1909763"/>
              <a:gd name="T5" fmla="*/ 1335710 h 1912938"/>
              <a:gd name="T6" fmla="*/ 530235 w 1909763"/>
              <a:gd name="T7" fmla="*/ 1396649 h 1912938"/>
              <a:gd name="T8" fmla="*/ 631728 w 1909763"/>
              <a:gd name="T9" fmla="*/ 1456326 h 1912938"/>
              <a:gd name="T10" fmla="*/ 647854 w 1909763"/>
              <a:gd name="T11" fmla="*/ 1533683 h 1912938"/>
              <a:gd name="T12" fmla="*/ 0 w 1909763"/>
              <a:gd name="T13" fmla="*/ 1905000 h 1912938"/>
              <a:gd name="T14" fmla="*/ 990076 w 1909763"/>
              <a:gd name="T15" fmla="*/ 547002 h 1912938"/>
              <a:gd name="T16" fmla="*/ 1084268 w 1909763"/>
              <a:gd name="T17" fmla="*/ 595709 h 1912938"/>
              <a:gd name="T18" fmla="*/ 1176565 w 1909763"/>
              <a:gd name="T19" fmla="*/ 667504 h 1912938"/>
              <a:gd name="T20" fmla="*/ 1294781 w 1909763"/>
              <a:gd name="T21" fmla="*/ 800657 h 1912938"/>
              <a:gd name="T22" fmla="*/ 1351992 w 1909763"/>
              <a:gd name="T23" fmla="*/ 906610 h 1912938"/>
              <a:gd name="T24" fmla="*/ 1367480 w 1909763"/>
              <a:gd name="T25" fmla="*/ 971447 h 1912938"/>
              <a:gd name="T26" fmla="*/ 741633 w 1909763"/>
              <a:gd name="T27" fmla="*/ 1521772 h 1912938"/>
              <a:gd name="T28" fmla="*/ 719507 w 1909763"/>
              <a:gd name="T29" fmla="*/ 1441437 h 1912938"/>
              <a:gd name="T30" fmla="*/ 689163 w 1909763"/>
              <a:gd name="T31" fmla="*/ 1362684 h 1912938"/>
              <a:gd name="T32" fmla="*/ 605717 w 1909763"/>
              <a:gd name="T33" fmla="*/ 1309233 h 1912938"/>
              <a:gd name="T34" fmla="*/ 554511 w 1909763"/>
              <a:gd name="T35" fmla="*/ 1257047 h 1912938"/>
              <a:gd name="T36" fmla="*/ 495403 w 1909763"/>
              <a:gd name="T37" fmla="*/ 1173233 h 1912938"/>
              <a:gd name="T38" fmla="*/ 414485 w 1909763"/>
              <a:gd name="T39" fmla="*/ 1167223 h 1912938"/>
              <a:gd name="T40" fmla="*/ 334200 w 1909763"/>
              <a:gd name="T41" fmla="*/ 1137810 h 1912938"/>
              <a:gd name="T42" fmla="*/ 1102115 w 1909763"/>
              <a:gd name="T43" fmla="*/ 389221 h 1912938"/>
              <a:gd name="T44" fmla="*/ 1182317 w 1909763"/>
              <a:gd name="T45" fmla="*/ 412935 h 1912938"/>
              <a:gd name="T46" fmla="*/ 1278052 w 1909763"/>
              <a:gd name="T47" fmla="*/ 467951 h 1912938"/>
              <a:gd name="T48" fmla="*/ 1390271 w 1909763"/>
              <a:gd name="T49" fmla="*/ 569762 h 1912938"/>
              <a:gd name="T50" fmla="*/ 1465401 w 1909763"/>
              <a:gd name="T51" fmla="*/ 674102 h 1912938"/>
              <a:gd name="T52" fmla="*/ 1496150 w 1909763"/>
              <a:gd name="T53" fmla="*/ 753148 h 1912938"/>
              <a:gd name="T54" fmla="*/ 1438773 w 1909763"/>
              <a:gd name="T55" fmla="*/ 874245 h 1912938"/>
              <a:gd name="T56" fmla="*/ 1394075 w 1909763"/>
              <a:gd name="T57" fmla="*/ 754728 h 1912938"/>
              <a:gd name="T58" fmla="*/ 1286611 w 1909763"/>
              <a:gd name="T59" fmla="*/ 617822 h 1912938"/>
              <a:gd name="T60" fmla="*/ 1182317 w 1909763"/>
              <a:gd name="T61" fmla="*/ 530239 h 1912938"/>
              <a:gd name="T62" fmla="*/ 1095458 w 1909763"/>
              <a:gd name="T63" fmla="*/ 479966 h 1912938"/>
              <a:gd name="T64" fmla="*/ 1079925 w 1909763"/>
              <a:gd name="T65" fmla="*/ 387324 h 1912938"/>
              <a:gd name="T66" fmla="*/ 1274840 w 1909763"/>
              <a:gd name="T67" fmla="*/ 248813 h 1912938"/>
              <a:gd name="T68" fmla="*/ 1361157 w 1909763"/>
              <a:gd name="T69" fmla="*/ 287000 h 1912938"/>
              <a:gd name="T70" fmla="*/ 1471820 w 1909763"/>
              <a:gd name="T71" fmla="*/ 367792 h 1912938"/>
              <a:gd name="T72" fmla="*/ 1577108 w 1909763"/>
              <a:gd name="T73" fmla="*/ 484246 h 1912938"/>
              <a:gd name="T74" fmla="*/ 1629910 w 1909763"/>
              <a:gd name="T75" fmla="*/ 580818 h 1912938"/>
              <a:gd name="T76" fmla="*/ 1646668 w 1909763"/>
              <a:gd name="T77" fmla="*/ 647723 h 1912938"/>
              <a:gd name="T78" fmla="*/ 1571733 w 1909763"/>
              <a:gd name="T79" fmla="*/ 701374 h 1912938"/>
              <a:gd name="T80" fmla="*/ 1500908 w 1909763"/>
              <a:gd name="T81" fmla="*/ 566932 h 1912938"/>
              <a:gd name="T82" fmla="*/ 1381077 w 1909763"/>
              <a:gd name="T83" fmla="*/ 437539 h 1912938"/>
              <a:gd name="T84" fmla="*/ 1277685 w 1909763"/>
              <a:gd name="T85" fmla="*/ 362111 h 1912938"/>
              <a:gd name="T86" fmla="*/ 1174610 w 1909763"/>
              <a:gd name="T87" fmla="*/ 313195 h 1912938"/>
              <a:gd name="T88" fmla="*/ 1571880 w 1909763"/>
              <a:gd name="T89" fmla="*/ 0 h 1912938"/>
              <a:gd name="T90" fmla="*/ 1674374 w 1909763"/>
              <a:gd name="T91" fmla="*/ 27868 h 1912938"/>
              <a:gd name="T92" fmla="*/ 1797116 w 1909763"/>
              <a:gd name="T93" fmla="*/ 110838 h 1912938"/>
              <a:gd name="T94" fmla="*/ 1880946 w 1909763"/>
              <a:gd name="T95" fmla="*/ 216927 h 1912938"/>
              <a:gd name="T96" fmla="*/ 1901825 w 1909763"/>
              <a:gd name="T97" fmla="*/ 315415 h 1912938"/>
              <a:gd name="T98" fmla="*/ 1879681 w 1909763"/>
              <a:gd name="T99" fmla="*/ 399018 h 1912938"/>
              <a:gd name="T100" fmla="*/ 1834128 w 1909763"/>
              <a:gd name="T101" fmla="*/ 461405 h 1912938"/>
              <a:gd name="T102" fmla="*/ 1716764 w 1909763"/>
              <a:gd name="T103" fmla="*/ 551026 h 1912938"/>
              <a:gd name="T104" fmla="*/ 1686079 w 1909763"/>
              <a:gd name="T105" fmla="*/ 466156 h 1912938"/>
              <a:gd name="T106" fmla="*/ 1635148 w 1909763"/>
              <a:gd name="T107" fmla="*/ 386034 h 1912938"/>
              <a:gd name="T108" fmla="*/ 1552899 w 1909763"/>
              <a:gd name="T109" fmla="*/ 297997 h 1912938"/>
              <a:gd name="T110" fmla="*/ 1465272 w 1909763"/>
              <a:gd name="T111" fmla="*/ 231811 h 1912938"/>
              <a:gd name="T112" fmla="*/ 1387135 w 1909763"/>
              <a:gd name="T113" fmla="*/ 193176 h 1912938"/>
              <a:gd name="T114" fmla="*/ 1324816 w 1909763"/>
              <a:gd name="T115" fmla="*/ 138389 h 1912938"/>
              <a:gd name="T116" fmla="*/ 1449455 w 1909763"/>
              <a:gd name="T117" fmla="*/ 33885 h 1912938"/>
              <a:gd name="T118" fmla="*/ 1518102 w 1909763"/>
              <a:gd name="T119" fmla="*/ 4750 h 19129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909763" h="1912938">
                <a:moveTo>
                  <a:pt x="275590" y="1223963"/>
                </a:moveTo>
                <a:lnTo>
                  <a:pt x="276860" y="1225231"/>
                </a:lnTo>
                <a:lnTo>
                  <a:pt x="281623" y="1228085"/>
                </a:lnTo>
                <a:lnTo>
                  <a:pt x="285433" y="1229987"/>
                </a:lnTo>
                <a:lnTo>
                  <a:pt x="290513" y="1232207"/>
                </a:lnTo>
                <a:lnTo>
                  <a:pt x="296545" y="1235060"/>
                </a:lnTo>
                <a:lnTo>
                  <a:pt x="304165" y="1237280"/>
                </a:lnTo>
                <a:lnTo>
                  <a:pt x="312738" y="1239816"/>
                </a:lnTo>
                <a:lnTo>
                  <a:pt x="323215" y="1242036"/>
                </a:lnTo>
                <a:lnTo>
                  <a:pt x="335280" y="1244255"/>
                </a:lnTo>
                <a:lnTo>
                  <a:pt x="348933" y="1246157"/>
                </a:lnTo>
                <a:lnTo>
                  <a:pt x="364173" y="1248060"/>
                </a:lnTo>
                <a:lnTo>
                  <a:pt x="381318" y="1249328"/>
                </a:lnTo>
                <a:lnTo>
                  <a:pt x="400368" y="1249962"/>
                </a:lnTo>
                <a:lnTo>
                  <a:pt x="421958" y="1250279"/>
                </a:lnTo>
                <a:lnTo>
                  <a:pt x="425768" y="1261376"/>
                </a:lnTo>
                <a:lnTo>
                  <a:pt x="430213" y="1272474"/>
                </a:lnTo>
                <a:lnTo>
                  <a:pt x="434658" y="1282937"/>
                </a:lnTo>
                <a:lnTo>
                  <a:pt x="440055" y="1293083"/>
                </a:lnTo>
                <a:lnTo>
                  <a:pt x="445453" y="1303229"/>
                </a:lnTo>
                <a:lnTo>
                  <a:pt x="451485" y="1313375"/>
                </a:lnTo>
                <a:lnTo>
                  <a:pt x="457835" y="1322886"/>
                </a:lnTo>
                <a:lnTo>
                  <a:pt x="464185" y="1332081"/>
                </a:lnTo>
                <a:lnTo>
                  <a:pt x="471488" y="1341276"/>
                </a:lnTo>
                <a:lnTo>
                  <a:pt x="478473" y="1349837"/>
                </a:lnTo>
                <a:lnTo>
                  <a:pt x="485775" y="1358080"/>
                </a:lnTo>
                <a:lnTo>
                  <a:pt x="493395" y="1366324"/>
                </a:lnTo>
                <a:lnTo>
                  <a:pt x="500698" y="1374250"/>
                </a:lnTo>
                <a:lnTo>
                  <a:pt x="508635" y="1381860"/>
                </a:lnTo>
                <a:lnTo>
                  <a:pt x="516573" y="1388835"/>
                </a:lnTo>
                <a:lnTo>
                  <a:pt x="524510" y="1395493"/>
                </a:lnTo>
                <a:lnTo>
                  <a:pt x="532448" y="1402469"/>
                </a:lnTo>
                <a:lnTo>
                  <a:pt x="540385" y="1408810"/>
                </a:lnTo>
                <a:lnTo>
                  <a:pt x="555943" y="1420541"/>
                </a:lnTo>
                <a:lnTo>
                  <a:pt x="571500" y="1430687"/>
                </a:lnTo>
                <a:lnTo>
                  <a:pt x="586105" y="1439565"/>
                </a:lnTo>
                <a:lnTo>
                  <a:pt x="600075" y="1447492"/>
                </a:lnTo>
                <a:lnTo>
                  <a:pt x="612775" y="1453833"/>
                </a:lnTo>
                <a:lnTo>
                  <a:pt x="624523" y="1458589"/>
                </a:lnTo>
                <a:lnTo>
                  <a:pt x="634365" y="1462394"/>
                </a:lnTo>
                <a:lnTo>
                  <a:pt x="634365" y="1467784"/>
                </a:lnTo>
                <a:lnTo>
                  <a:pt x="634683" y="1473808"/>
                </a:lnTo>
                <a:lnTo>
                  <a:pt x="635318" y="1479832"/>
                </a:lnTo>
                <a:lnTo>
                  <a:pt x="636270" y="1486173"/>
                </a:lnTo>
                <a:lnTo>
                  <a:pt x="638810" y="1499173"/>
                </a:lnTo>
                <a:lnTo>
                  <a:pt x="641668" y="1512489"/>
                </a:lnTo>
                <a:lnTo>
                  <a:pt x="645795" y="1526440"/>
                </a:lnTo>
                <a:lnTo>
                  <a:pt x="650558" y="1540074"/>
                </a:lnTo>
                <a:lnTo>
                  <a:pt x="655321" y="1553707"/>
                </a:lnTo>
                <a:lnTo>
                  <a:pt x="660083" y="1566707"/>
                </a:lnTo>
                <a:lnTo>
                  <a:pt x="665481" y="1579389"/>
                </a:lnTo>
                <a:lnTo>
                  <a:pt x="670243" y="1590803"/>
                </a:lnTo>
                <a:lnTo>
                  <a:pt x="679133" y="1610144"/>
                </a:lnTo>
                <a:lnTo>
                  <a:pt x="685165" y="1623144"/>
                </a:lnTo>
                <a:lnTo>
                  <a:pt x="687388" y="1627900"/>
                </a:lnTo>
                <a:lnTo>
                  <a:pt x="0" y="1912938"/>
                </a:lnTo>
                <a:lnTo>
                  <a:pt x="275590" y="1223963"/>
                </a:lnTo>
                <a:close/>
                <a:moveTo>
                  <a:pt x="923427" y="530225"/>
                </a:moveTo>
                <a:lnTo>
                  <a:pt x="931362" y="531813"/>
                </a:lnTo>
                <a:lnTo>
                  <a:pt x="941201" y="533401"/>
                </a:lnTo>
                <a:lnTo>
                  <a:pt x="951993" y="536259"/>
                </a:lnTo>
                <a:lnTo>
                  <a:pt x="965007" y="539435"/>
                </a:lnTo>
                <a:lnTo>
                  <a:pt x="978972" y="544199"/>
                </a:lnTo>
                <a:lnTo>
                  <a:pt x="994208" y="549281"/>
                </a:lnTo>
                <a:lnTo>
                  <a:pt x="1010713" y="555950"/>
                </a:lnTo>
                <a:lnTo>
                  <a:pt x="1028805" y="564526"/>
                </a:lnTo>
                <a:lnTo>
                  <a:pt x="1038327" y="568972"/>
                </a:lnTo>
                <a:lnTo>
                  <a:pt x="1047849" y="574053"/>
                </a:lnTo>
                <a:lnTo>
                  <a:pt x="1057689" y="579453"/>
                </a:lnTo>
                <a:lnTo>
                  <a:pt x="1067845" y="585487"/>
                </a:lnTo>
                <a:lnTo>
                  <a:pt x="1078320" y="591521"/>
                </a:lnTo>
                <a:lnTo>
                  <a:pt x="1088794" y="598191"/>
                </a:lnTo>
                <a:lnTo>
                  <a:pt x="1099903" y="605495"/>
                </a:lnTo>
                <a:lnTo>
                  <a:pt x="1111012" y="613118"/>
                </a:lnTo>
                <a:lnTo>
                  <a:pt x="1122439" y="621058"/>
                </a:lnTo>
                <a:lnTo>
                  <a:pt x="1133548" y="630268"/>
                </a:lnTo>
                <a:lnTo>
                  <a:pt x="1145609" y="639161"/>
                </a:lnTo>
                <a:lnTo>
                  <a:pt x="1157353" y="649006"/>
                </a:lnTo>
                <a:lnTo>
                  <a:pt x="1169415" y="659487"/>
                </a:lnTo>
                <a:lnTo>
                  <a:pt x="1181476" y="670285"/>
                </a:lnTo>
                <a:lnTo>
                  <a:pt x="1193855" y="681719"/>
                </a:lnTo>
                <a:lnTo>
                  <a:pt x="1206234" y="693787"/>
                </a:lnTo>
                <a:lnTo>
                  <a:pt x="1224326" y="712208"/>
                </a:lnTo>
                <a:lnTo>
                  <a:pt x="1241148" y="730311"/>
                </a:lnTo>
                <a:lnTo>
                  <a:pt x="1257336" y="748731"/>
                </a:lnTo>
                <a:lnTo>
                  <a:pt x="1272888" y="767152"/>
                </a:lnTo>
                <a:lnTo>
                  <a:pt x="1287172" y="785573"/>
                </a:lnTo>
                <a:lnTo>
                  <a:pt x="1300185" y="803993"/>
                </a:lnTo>
                <a:lnTo>
                  <a:pt x="1312246" y="822096"/>
                </a:lnTo>
                <a:lnTo>
                  <a:pt x="1323356" y="840199"/>
                </a:lnTo>
                <a:lnTo>
                  <a:pt x="1333513" y="857984"/>
                </a:lnTo>
                <a:lnTo>
                  <a:pt x="1343035" y="875770"/>
                </a:lnTo>
                <a:lnTo>
                  <a:pt x="1346843" y="884345"/>
                </a:lnTo>
                <a:lnTo>
                  <a:pt x="1350970" y="892920"/>
                </a:lnTo>
                <a:lnTo>
                  <a:pt x="1354461" y="901813"/>
                </a:lnTo>
                <a:lnTo>
                  <a:pt x="1357635" y="910388"/>
                </a:lnTo>
                <a:lnTo>
                  <a:pt x="1360809" y="918963"/>
                </a:lnTo>
                <a:lnTo>
                  <a:pt x="1363349" y="927220"/>
                </a:lnTo>
                <a:lnTo>
                  <a:pt x="1365570" y="935478"/>
                </a:lnTo>
                <a:lnTo>
                  <a:pt x="1367792" y="943735"/>
                </a:lnTo>
                <a:lnTo>
                  <a:pt x="1369697" y="951675"/>
                </a:lnTo>
                <a:lnTo>
                  <a:pt x="1370966" y="959933"/>
                </a:lnTo>
                <a:lnTo>
                  <a:pt x="1372236" y="967873"/>
                </a:lnTo>
                <a:lnTo>
                  <a:pt x="1373188" y="975495"/>
                </a:lnTo>
                <a:lnTo>
                  <a:pt x="774247" y="1579563"/>
                </a:lnTo>
                <a:lnTo>
                  <a:pt x="771708" y="1576387"/>
                </a:lnTo>
                <a:lnTo>
                  <a:pt x="768851" y="1572258"/>
                </a:lnTo>
                <a:lnTo>
                  <a:pt x="765042" y="1566542"/>
                </a:lnTo>
                <a:lnTo>
                  <a:pt x="760281" y="1559237"/>
                </a:lnTo>
                <a:lnTo>
                  <a:pt x="755520" y="1550344"/>
                </a:lnTo>
                <a:lnTo>
                  <a:pt x="749807" y="1540181"/>
                </a:lnTo>
                <a:lnTo>
                  <a:pt x="744728" y="1528113"/>
                </a:lnTo>
                <a:lnTo>
                  <a:pt x="739333" y="1515091"/>
                </a:lnTo>
                <a:lnTo>
                  <a:pt x="734254" y="1500164"/>
                </a:lnTo>
                <a:lnTo>
                  <a:pt x="731715" y="1492224"/>
                </a:lnTo>
                <a:lnTo>
                  <a:pt x="729493" y="1483967"/>
                </a:lnTo>
                <a:lnTo>
                  <a:pt x="727271" y="1475392"/>
                </a:lnTo>
                <a:lnTo>
                  <a:pt x="725367" y="1466181"/>
                </a:lnTo>
                <a:lnTo>
                  <a:pt x="724097" y="1457289"/>
                </a:lnTo>
                <a:lnTo>
                  <a:pt x="722510" y="1447443"/>
                </a:lnTo>
                <a:lnTo>
                  <a:pt x="721241" y="1437280"/>
                </a:lnTo>
                <a:lnTo>
                  <a:pt x="720288" y="1427117"/>
                </a:lnTo>
                <a:lnTo>
                  <a:pt x="719336" y="1416319"/>
                </a:lnTo>
                <a:lnTo>
                  <a:pt x="719336" y="1405203"/>
                </a:lnTo>
                <a:lnTo>
                  <a:pt x="719336" y="1394087"/>
                </a:lnTo>
                <a:lnTo>
                  <a:pt x="719971" y="1382018"/>
                </a:lnTo>
                <a:lnTo>
                  <a:pt x="705688" y="1375349"/>
                </a:lnTo>
                <a:lnTo>
                  <a:pt x="692039" y="1368362"/>
                </a:lnTo>
                <a:lnTo>
                  <a:pt x="679343" y="1361692"/>
                </a:lnTo>
                <a:lnTo>
                  <a:pt x="667282" y="1355023"/>
                </a:lnTo>
                <a:lnTo>
                  <a:pt x="655855" y="1348035"/>
                </a:lnTo>
                <a:lnTo>
                  <a:pt x="645381" y="1341366"/>
                </a:lnTo>
                <a:lnTo>
                  <a:pt x="635224" y="1334696"/>
                </a:lnTo>
                <a:lnTo>
                  <a:pt x="625385" y="1327709"/>
                </a:lnTo>
                <a:lnTo>
                  <a:pt x="616497" y="1321357"/>
                </a:lnTo>
                <a:lnTo>
                  <a:pt x="608245" y="1314688"/>
                </a:lnTo>
                <a:lnTo>
                  <a:pt x="599992" y="1308018"/>
                </a:lnTo>
                <a:lnTo>
                  <a:pt x="592692" y="1301349"/>
                </a:lnTo>
                <a:lnTo>
                  <a:pt x="585709" y="1294679"/>
                </a:lnTo>
                <a:lnTo>
                  <a:pt x="579361" y="1288327"/>
                </a:lnTo>
                <a:lnTo>
                  <a:pt x="573013" y="1281975"/>
                </a:lnTo>
                <a:lnTo>
                  <a:pt x="567300" y="1275306"/>
                </a:lnTo>
                <a:lnTo>
                  <a:pt x="561904" y="1268636"/>
                </a:lnTo>
                <a:lnTo>
                  <a:pt x="556825" y="1262285"/>
                </a:lnTo>
                <a:lnTo>
                  <a:pt x="552064" y="1255933"/>
                </a:lnTo>
                <a:lnTo>
                  <a:pt x="547621" y="1249898"/>
                </a:lnTo>
                <a:lnTo>
                  <a:pt x="539686" y="1237194"/>
                </a:lnTo>
                <a:lnTo>
                  <a:pt x="532703" y="1224808"/>
                </a:lnTo>
                <a:lnTo>
                  <a:pt x="526355" y="1212739"/>
                </a:lnTo>
                <a:lnTo>
                  <a:pt x="520641" y="1200988"/>
                </a:lnTo>
                <a:lnTo>
                  <a:pt x="509850" y="1177804"/>
                </a:lnTo>
                <a:lnTo>
                  <a:pt x="497471" y="1178122"/>
                </a:lnTo>
                <a:lnTo>
                  <a:pt x="485727" y="1178122"/>
                </a:lnTo>
                <a:lnTo>
                  <a:pt x="474300" y="1178122"/>
                </a:lnTo>
                <a:lnTo>
                  <a:pt x="463509" y="1177804"/>
                </a:lnTo>
                <a:lnTo>
                  <a:pt x="453352" y="1177169"/>
                </a:lnTo>
                <a:lnTo>
                  <a:pt x="443512" y="1175898"/>
                </a:lnTo>
                <a:lnTo>
                  <a:pt x="433673" y="1174628"/>
                </a:lnTo>
                <a:lnTo>
                  <a:pt x="424785" y="1173675"/>
                </a:lnTo>
                <a:lnTo>
                  <a:pt x="416215" y="1172087"/>
                </a:lnTo>
                <a:lnTo>
                  <a:pt x="408280" y="1170182"/>
                </a:lnTo>
                <a:lnTo>
                  <a:pt x="393045" y="1167006"/>
                </a:lnTo>
                <a:lnTo>
                  <a:pt x="379714" y="1162877"/>
                </a:lnTo>
                <a:lnTo>
                  <a:pt x="367653" y="1158431"/>
                </a:lnTo>
                <a:lnTo>
                  <a:pt x="357496" y="1153984"/>
                </a:lnTo>
                <a:lnTo>
                  <a:pt x="348926" y="1149855"/>
                </a:lnTo>
                <a:lnTo>
                  <a:pt x="341308" y="1146044"/>
                </a:lnTo>
                <a:lnTo>
                  <a:pt x="335595" y="1142551"/>
                </a:lnTo>
                <a:lnTo>
                  <a:pt x="331151" y="1139375"/>
                </a:lnTo>
                <a:lnTo>
                  <a:pt x="327660" y="1137152"/>
                </a:lnTo>
                <a:lnTo>
                  <a:pt x="325438" y="1134928"/>
                </a:lnTo>
                <a:lnTo>
                  <a:pt x="923427" y="530225"/>
                </a:lnTo>
                <a:close/>
                <a:moveTo>
                  <a:pt x="1084432" y="388938"/>
                </a:moveTo>
                <a:lnTo>
                  <a:pt x="1089844" y="389573"/>
                </a:lnTo>
                <a:lnTo>
                  <a:pt x="1097165" y="389891"/>
                </a:lnTo>
                <a:lnTo>
                  <a:pt x="1106715" y="390843"/>
                </a:lnTo>
                <a:lnTo>
                  <a:pt x="1118175" y="392748"/>
                </a:lnTo>
                <a:lnTo>
                  <a:pt x="1132499" y="396241"/>
                </a:lnTo>
                <a:lnTo>
                  <a:pt x="1140458" y="398146"/>
                </a:lnTo>
                <a:lnTo>
                  <a:pt x="1148734" y="400686"/>
                </a:lnTo>
                <a:lnTo>
                  <a:pt x="1157329" y="403226"/>
                </a:lnTo>
                <a:lnTo>
                  <a:pt x="1166879" y="406718"/>
                </a:lnTo>
                <a:lnTo>
                  <a:pt x="1176747" y="410528"/>
                </a:lnTo>
                <a:lnTo>
                  <a:pt x="1187252" y="414656"/>
                </a:lnTo>
                <a:lnTo>
                  <a:pt x="1197756" y="419418"/>
                </a:lnTo>
                <a:lnTo>
                  <a:pt x="1208579" y="424816"/>
                </a:lnTo>
                <a:lnTo>
                  <a:pt x="1220358" y="430848"/>
                </a:lnTo>
                <a:lnTo>
                  <a:pt x="1232136" y="437198"/>
                </a:lnTo>
                <a:lnTo>
                  <a:pt x="1244550" y="444183"/>
                </a:lnTo>
                <a:lnTo>
                  <a:pt x="1256965" y="452121"/>
                </a:lnTo>
                <a:lnTo>
                  <a:pt x="1270017" y="460376"/>
                </a:lnTo>
                <a:lnTo>
                  <a:pt x="1283386" y="469901"/>
                </a:lnTo>
                <a:lnTo>
                  <a:pt x="1296438" y="480061"/>
                </a:lnTo>
                <a:lnTo>
                  <a:pt x="1310444" y="490856"/>
                </a:lnTo>
                <a:lnTo>
                  <a:pt x="1324450" y="502286"/>
                </a:lnTo>
                <a:lnTo>
                  <a:pt x="1338775" y="514986"/>
                </a:lnTo>
                <a:lnTo>
                  <a:pt x="1353100" y="528003"/>
                </a:lnTo>
                <a:lnTo>
                  <a:pt x="1367743" y="542291"/>
                </a:lnTo>
                <a:lnTo>
                  <a:pt x="1382386" y="557531"/>
                </a:lnTo>
                <a:lnTo>
                  <a:pt x="1396074" y="572136"/>
                </a:lnTo>
                <a:lnTo>
                  <a:pt x="1408489" y="586423"/>
                </a:lnTo>
                <a:lnTo>
                  <a:pt x="1420267" y="600393"/>
                </a:lnTo>
                <a:lnTo>
                  <a:pt x="1430772" y="613728"/>
                </a:lnTo>
                <a:lnTo>
                  <a:pt x="1440640" y="627381"/>
                </a:lnTo>
                <a:lnTo>
                  <a:pt x="1449235" y="640081"/>
                </a:lnTo>
                <a:lnTo>
                  <a:pt x="1457511" y="653098"/>
                </a:lnTo>
                <a:lnTo>
                  <a:pt x="1464833" y="665163"/>
                </a:lnTo>
                <a:lnTo>
                  <a:pt x="1471517" y="676911"/>
                </a:lnTo>
                <a:lnTo>
                  <a:pt x="1477566" y="688341"/>
                </a:lnTo>
                <a:lnTo>
                  <a:pt x="1482341" y="699136"/>
                </a:lnTo>
                <a:lnTo>
                  <a:pt x="1487434" y="709613"/>
                </a:lnTo>
                <a:lnTo>
                  <a:pt x="1490935" y="720408"/>
                </a:lnTo>
                <a:lnTo>
                  <a:pt x="1494755" y="729616"/>
                </a:lnTo>
                <a:lnTo>
                  <a:pt x="1497939" y="739141"/>
                </a:lnTo>
                <a:lnTo>
                  <a:pt x="1500167" y="747713"/>
                </a:lnTo>
                <a:lnTo>
                  <a:pt x="1502395" y="756286"/>
                </a:lnTo>
                <a:lnTo>
                  <a:pt x="1503987" y="763906"/>
                </a:lnTo>
                <a:lnTo>
                  <a:pt x="1505260" y="771526"/>
                </a:lnTo>
                <a:lnTo>
                  <a:pt x="1507170" y="784543"/>
                </a:lnTo>
                <a:lnTo>
                  <a:pt x="1508125" y="795338"/>
                </a:lnTo>
                <a:lnTo>
                  <a:pt x="1508125" y="804228"/>
                </a:lnTo>
                <a:lnTo>
                  <a:pt x="1507807" y="810261"/>
                </a:lnTo>
                <a:lnTo>
                  <a:pt x="1506852" y="815341"/>
                </a:lnTo>
                <a:lnTo>
                  <a:pt x="1444778" y="877888"/>
                </a:lnTo>
                <a:lnTo>
                  <a:pt x="1442550" y="864553"/>
                </a:lnTo>
                <a:lnTo>
                  <a:pt x="1439048" y="851218"/>
                </a:lnTo>
                <a:lnTo>
                  <a:pt x="1435228" y="836296"/>
                </a:lnTo>
                <a:lnTo>
                  <a:pt x="1430135" y="821691"/>
                </a:lnTo>
                <a:lnTo>
                  <a:pt x="1424087" y="806451"/>
                </a:lnTo>
                <a:lnTo>
                  <a:pt x="1416765" y="790576"/>
                </a:lnTo>
                <a:lnTo>
                  <a:pt x="1408807" y="774383"/>
                </a:lnTo>
                <a:lnTo>
                  <a:pt x="1399894" y="757873"/>
                </a:lnTo>
                <a:lnTo>
                  <a:pt x="1390026" y="741363"/>
                </a:lnTo>
                <a:lnTo>
                  <a:pt x="1378884" y="724536"/>
                </a:lnTo>
                <a:lnTo>
                  <a:pt x="1367106" y="707073"/>
                </a:lnTo>
                <a:lnTo>
                  <a:pt x="1353737" y="689928"/>
                </a:lnTo>
                <a:lnTo>
                  <a:pt x="1340048" y="672466"/>
                </a:lnTo>
                <a:lnTo>
                  <a:pt x="1325087" y="655003"/>
                </a:lnTo>
                <a:lnTo>
                  <a:pt x="1308852" y="637541"/>
                </a:lnTo>
                <a:lnTo>
                  <a:pt x="1291981" y="620396"/>
                </a:lnTo>
                <a:lnTo>
                  <a:pt x="1278611" y="607061"/>
                </a:lnTo>
                <a:lnTo>
                  <a:pt x="1264923" y="594361"/>
                </a:lnTo>
                <a:lnTo>
                  <a:pt x="1251235" y="582296"/>
                </a:lnTo>
                <a:lnTo>
                  <a:pt x="1238184" y="570866"/>
                </a:lnTo>
                <a:lnTo>
                  <a:pt x="1224814" y="560388"/>
                </a:lnTo>
                <a:lnTo>
                  <a:pt x="1212081" y="550228"/>
                </a:lnTo>
                <a:lnTo>
                  <a:pt x="1199348" y="541021"/>
                </a:lnTo>
                <a:lnTo>
                  <a:pt x="1187252" y="532448"/>
                </a:lnTo>
                <a:lnTo>
                  <a:pt x="1175155" y="524511"/>
                </a:lnTo>
                <a:lnTo>
                  <a:pt x="1163059" y="516573"/>
                </a:lnTo>
                <a:lnTo>
                  <a:pt x="1151917" y="509588"/>
                </a:lnTo>
                <a:lnTo>
                  <a:pt x="1140776" y="502921"/>
                </a:lnTo>
                <a:lnTo>
                  <a:pt x="1129953" y="496888"/>
                </a:lnTo>
                <a:lnTo>
                  <a:pt x="1119766" y="491808"/>
                </a:lnTo>
                <a:lnTo>
                  <a:pt x="1109580" y="486411"/>
                </a:lnTo>
                <a:lnTo>
                  <a:pt x="1100030" y="481966"/>
                </a:lnTo>
                <a:lnTo>
                  <a:pt x="1082522" y="474028"/>
                </a:lnTo>
                <a:lnTo>
                  <a:pt x="1066287" y="467678"/>
                </a:lnTo>
                <a:lnTo>
                  <a:pt x="1052599" y="462598"/>
                </a:lnTo>
                <a:lnTo>
                  <a:pt x="1040821" y="459106"/>
                </a:lnTo>
                <a:lnTo>
                  <a:pt x="1031590" y="456248"/>
                </a:lnTo>
                <a:lnTo>
                  <a:pt x="1024905" y="454343"/>
                </a:lnTo>
                <a:lnTo>
                  <a:pt x="1019175" y="453391"/>
                </a:lnTo>
                <a:lnTo>
                  <a:pt x="1084432" y="388938"/>
                </a:lnTo>
                <a:close/>
                <a:moveTo>
                  <a:pt x="1213168" y="238125"/>
                </a:moveTo>
                <a:lnTo>
                  <a:pt x="1218883" y="238125"/>
                </a:lnTo>
                <a:lnTo>
                  <a:pt x="1226186" y="238759"/>
                </a:lnTo>
                <a:lnTo>
                  <a:pt x="1236028" y="239709"/>
                </a:lnTo>
                <a:lnTo>
                  <a:pt x="1248411" y="242245"/>
                </a:lnTo>
                <a:lnTo>
                  <a:pt x="1263016" y="245414"/>
                </a:lnTo>
                <a:lnTo>
                  <a:pt x="1270953" y="247315"/>
                </a:lnTo>
                <a:lnTo>
                  <a:pt x="1280161" y="249850"/>
                </a:lnTo>
                <a:lnTo>
                  <a:pt x="1289051" y="253020"/>
                </a:lnTo>
                <a:lnTo>
                  <a:pt x="1298893" y="256506"/>
                </a:lnTo>
                <a:lnTo>
                  <a:pt x="1309053" y="260625"/>
                </a:lnTo>
                <a:lnTo>
                  <a:pt x="1319848" y="264745"/>
                </a:lnTo>
                <a:lnTo>
                  <a:pt x="1330961" y="269816"/>
                </a:lnTo>
                <a:lnTo>
                  <a:pt x="1342391" y="275203"/>
                </a:lnTo>
                <a:lnTo>
                  <a:pt x="1354456" y="281541"/>
                </a:lnTo>
                <a:lnTo>
                  <a:pt x="1366838" y="288196"/>
                </a:lnTo>
                <a:lnTo>
                  <a:pt x="1379538" y="295802"/>
                </a:lnTo>
                <a:lnTo>
                  <a:pt x="1392873" y="303725"/>
                </a:lnTo>
                <a:lnTo>
                  <a:pt x="1405891" y="312598"/>
                </a:lnTo>
                <a:lnTo>
                  <a:pt x="1419861" y="322422"/>
                </a:lnTo>
                <a:lnTo>
                  <a:pt x="1433831" y="332880"/>
                </a:lnTo>
                <a:lnTo>
                  <a:pt x="1448436" y="344289"/>
                </a:lnTo>
                <a:lnTo>
                  <a:pt x="1463041" y="356332"/>
                </a:lnTo>
                <a:lnTo>
                  <a:pt x="1477963" y="369325"/>
                </a:lnTo>
                <a:lnTo>
                  <a:pt x="1492886" y="383269"/>
                </a:lnTo>
                <a:lnTo>
                  <a:pt x="1508126" y="398164"/>
                </a:lnTo>
                <a:lnTo>
                  <a:pt x="1523366" y="413692"/>
                </a:lnTo>
                <a:lnTo>
                  <a:pt x="1537653" y="428587"/>
                </a:lnTo>
                <a:lnTo>
                  <a:pt x="1550353" y="443481"/>
                </a:lnTo>
                <a:lnTo>
                  <a:pt x="1562418" y="458376"/>
                </a:lnTo>
                <a:lnTo>
                  <a:pt x="1573848" y="472637"/>
                </a:lnTo>
                <a:lnTo>
                  <a:pt x="1583691" y="486264"/>
                </a:lnTo>
                <a:lnTo>
                  <a:pt x="1593216" y="499891"/>
                </a:lnTo>
                <a:lnTo>
                  <a:pt x="1601471" y="512884"/>
                </a:lnTo>
                <a:lnTo>
                  <a:pt x="1609091" y="525878"/>
                </a:lnTo>
                <a:lnTo>
                  <a:pt x="1616076" y="538237"/>
                </a:lnTo>
                <a:lnTo>
                  <a:pt x="1622108" y="549963"/>
                </a:lnTo>
                <a:lnTo>
                  <a:pt x="1627823" y="561371"/>
                </a:lnTo>
                <a:lnTo>
                  <a:pt x="1632268" y="572780"/>
                </a:lnTo>
                <a:lnTo>
                  <a:pt x="1636713" y="583238"/>
                </a:lnTo>
                <a:lnTo>
                  <a:pt x="1640206" y="593379"/>
                </a:lnTo>
                <a:lnTo>
                  <a:pt x="1643699" y="603203"/>
                </a:lnTo>
                <a:lnTo>
                  <a:pt x="1646239" y="612077"/>
                </a:lnTo>
                <a:lnTo>
                  <a:pt x="1648143" y="620633"/>
                </a:lnTo>
                <a:lnTo>
                  <a:pt x="1650049" y="628873"/>
                </a:lnTo>
                <a:lnTo>
                  <a:pt x="1651636" y="636478"/>
                </a:lnTo>
                <a:lnTo>
                  <a:pt x="1652589" y="643767"/>
                </a:lnTo>
                <a:lnTo>
                  <a:pt x="1653541" y="650422"/>
                </a:lnTo>
                <a:lnTo>
                  <a:pt x="1654176" y="661514"/>
                </a:lnTo>
                <a:lnTo>
                  <a:pt x="1654176" y="670705"/>
                </a:lnTo>
                <a:lnTo>
                  <a:pt x="1653859" y="677043"/>
                </a:lnTo>
                <a:lnTo>
                  <a:pt x="1652906" y="682747"/>
                </a:lnTo>
                <a:lnTo>
                  <a:pt x="1588136" y="747713"/>
                </a:lnTo>
                <a:lnTo>
                  <a:pt x="1585596" y="733769"/>
                </a:lnTo>
                <a:lnTo>
                  <a:pt x="1582421" y="719508"/>
                </a:lnTo>
                <a:lnTo>
                  <a:pt x="1578293" y="704297"/>
                </a:lnTo>
                <a:lnTo>
                  <a:pt x="1572896" y="689085"/>
                </a:lnTo>
                <a:lnTo>
                  <a:pt x="1566546" y="672923"/>
                </a:lnTo>
                <a:lnTo>
                  <a:pt x="1559561" y="656761"/>
                </a:lnTo>
                <a:lnTo>
                  <a:pt x="1550671" y="639964"/>
                </a:lnTo>
                <a:lnTo>
                  <a:pt x="1541463" y="622534"/>
                </a:lnTo>
                <a:lnTo>
                  <a:pt x="1531303" y="605105"/>
                </a:lnTo>
                <a:lnTo>
                  <a:pt x="1519556" y="587358"/>
                </a:lnTo>
                <a:lnTo>
                  <a:pt x="1507173" y="569294"/>
                </a:lnTo>
                <a:lnTo>
                  <a:pt x="1493521" y="551230"/>
                </a:lnTo>
                <a:lnTo>
                  <a:pt x="1479233" y="533166"/>
                </a:lnTo>
                <a:lnTo>
                  <a:pt x="1463676" y="514786"/>
                </a:lnTo>
                <a:lnTo>
                  <a:pt x="1446848" y="497039"/>
                </a:lnTo>
                <a:lnTo>
                  <a:pt x="1429386" y="478975"/>
                </a:lnTo>
                <a:lnTo>
                  <a:pt x="1415098" y="465031"/>
                </a:lnTo>
                <a:lnTo>
                  <a:pt x="1400811" y="451721"/>
                </a:lnTo>
                <a:lnTo>
                  <a:pt x="1386841" y="439362"/>
                </a:lnTo>
                <a:lnTo>
                  <a:pt x="1372871" y="427636"/>
                </a:lnTo>
                <a:lnTo>
                  <a:pt x="1359536" y="416544"/>
                </a:lnTo>
                <a:lnTo>
                  <a:pt x="1345883" y="406086"/>
                </a:lnTo>
                <a:lnTo>
                  <a:pt x="1332548" y="396262"/>
                </a:lnTo>
                <a:lnTo>
                  <a:pt x="1319848" y="387389"/>
                </a:lnTo>
                <a:lnTo>
                  <a:pt x="1307148" y="378832"/>
                </a:lnTo>
                <a:lnTo>
                  <a:pt x="1295083" y="370909"/>
                </a:lnTo>
                <a:lnTo>
                  <a:pt x="1283018" y="363620"/>
                </a:lnTo>
                <a:lnTo>
                  <a:pt x="1271271" y="356648"/>
                </a:lnTo>
                <a:lnTo>
                  <a:pt x="1260158" y="350627"/>
                </a:lnTo>
                <a:lnTo>
                  <a:pt x="1249681" y="344606"/>
                </a:lnTo>
                <a:lnTo>
                  <a:pt x="1239203" y="339219"/>
                </a:lnTo>
                <a:lnTo>
                  <a:pt x="1229361" y="334782"/>
                </a:lnTo>
                <a:lnTo>
                  <a:pt x="1210628" y="326542"/>
                </a:lnTo>
                <a:lnTo>
                  <a:pt x="1193801" y="319887"/>
                </a:lnTo>
                <a:lnTo>
                  <a:pt x="1179513" y="314500"/>
                </a:lnTo>
                <a:lnTo>
                  <a:pt x="1167766" y="310697"/>
                </a:lnTo>
                <a:lnTo>
                  <a:pt x="1157923" y="307845"/>
                </a:lnTo>
                <a:lnTo>
                  <a:pt x="1150621" y="306260"/>
                </a:lnTo>
                <a:lnTo>
                  <a:pt x="1144588" y="304992"/>
                </a:lnTo>
                <a:lnTo>
                  <a:pt x="1213168" y="238125"/>
                </a:lnTo>
                <a:close/>
                <a:moveTo>
                  <a:pt x="1555569" y="0"/>
                </a:moveTo>
                <a:lnTo>
                  <a:pt x="1566687" y="0"/>
                </a:lnTo>
                <a:lnTo>
                  <a:pt x="1578441" y="0"/>
                </a:lnTo>
                <a:lnTo>
                  <a:pt x="1589876" y="1272"/>
                </a:lnTo>
                <a:lnTo>
                  <a:pt x="1601948" y="2862"/>
                </a:lnTo>
                <a:lnTo>
                  <a:pt x="1614337" y="5088"/>
                </a:lnTo>
                <a:lnTo>
                  <a:pt x="1627043" y="7950"/>
                </a:lnTo>
                <a:lnTo>
                  <a:pt x="1640385" y="11766"/>
                </a:lnTo>
                <a:lnTo>
                  <a:pt x="1653409" y="16218"/>
                </a:lnTo>
                <a:lnTo>
                  <a:pt x="1667386" y="21624"/>
                </a:lnTo>
                <a:lnTo>
                  <a:pt x="1681363" y="27984"/>
                </a:lnTo>
                <a:lnTo>
                  <a:pt x="1695976" y="35298"/>
                </a:lnTo>
                <a:lnTo>
                  <a:pt x="1710588" y="42930"/>
                </a:lnTo>
                <a:lnTo>
                  <a:pt x="1725836" y="52152"/>
                </a:lnTo>
                <a:lnTo>
                  <a:pt x="1741084" y="62010"/>
                </a:lnTo>
                <a:lnTo>
                  <a:pt x="1756649" y="72822"/>
                </a:lnTo>
                <a:lnTo>
                  <a:pt x="1772850" y="84588"/>
                </a:lnTo>
                <a:lnTo>
                  <a:pt x="1789051" y="97626"/>
                </a:lnTo>
                <a:lnTo>
                  <a:pt x="1804617" y="111300"/>
                </a:lnTo>
                <a:lnTo>
                  <a:pt x="1819547" y="124656"/>
                </a:lnTo>
                <a:lnTo>
                  <a:pt x="1832571" y="138330"/>
                </a:lnTo>
                <a:lnTo>
                  <a:pt x="1844642" y="151686"/>
                </a:lnTo>
                <a:lnTo>
                  <a:pt x="1856078" y="165042"/>
                </a:lnTo>
                <a:lnTo>
                  <a:pt x="1865608" y="178398"/>
                </a:lnTo>
                <a:lnTo>
                  <a:pt x="1874502" y="191755"/>
                </a:lnTo>
                <a:lnTo>
                  <a:pt x="1881809" y="204475"/>
                </a:lnTo>
                <a:lnTo>
                  <a:pt x="1888797" y="217831"/>
                </a:lnTo>
                <a:lnTo>
                  <a:pt x="1894197" y="230869"/>
                </a:lnTo>
                <a:lnTo>
                  <a:pt x="1898962" y="243907"/>
                </a:lnTo>
                <a:lnTo>
                  <a:pt x="1902457" y="256309"/>
                </a:lnTo>
                <a:lnTo>
                  <a:pt x="1905633" y="268711"/>
                </a:lnTo>
                <a:lnTo>
                  <a:pt x="1907857" y="281113"/>
                </a:lnTo>
                <a:lnTo>
                  <a:pt x="1908810" y="293197"/>
                </a:lnTo>
                <a:lnTo>
                  <a:pt x="1909763" y="305281"/>
                </a:lnTo>
                <a:lnTo>
                  <a:pt x="1909763" y="316729"/>
                </a:lnTo>
                <a:lnTo>
                  <a:pt x="1908492" y="328177"/>
                </a:lnTo>
                <a:lnTo>
                  <a:pt x="1907539" y="339307"/>
                </a:lnTo>
                <a:lnTo>
                  <a:pt x="1905316" y="350437"/>
                </a:lnTo>
                <a:lnTo>
                  <a:pt x="1902457" y="360931"/>
                </a:lnTo>
                <a:lnTo>
                  <a:pt x="1899598" y="371425"/>
                </a:lnTo>
                <a:lnTo>
                  <a:pt x="1895786" y="381601"/>
                </a:lnTo>
                <a:lnTo>
                  <a:pt x="1891656" y="391459"/>
                </a:lnTo>
                <a:lnTo>
                  <a:pt x="1887527" y="400681"/>
                </a:lnTo>
                <a:lnTo>
                  <a:pt x="1882762" y="409903"/>
                </a:lnTo>
                <a:lnTo>
                  <a:pt x="1877361" y="418490"/>
                </a:lnTo>
                <a:lnTo>
                  <a:pt x="1871643" y="426758"/>
                </a:lnTo>
                <a:lnTo>
                  <a:pt x="1865925" y="434708"/>
                </a:lnTo>
                <a:lnTo>
                  <a:pt x="1860208" y="442340"/>
                </a:lnTo>
                <a:lnTo>
                  <a:pt x="1854172" y="449336"/>
                </a:lnTo>
                <a:lnTo>
                  <a:pt x="1847501" y="456014"/>
                </a:lnTo>
                <a:lnTo>
                  <a:pt x="1841783" y="463328"/>
                </a:lnTo>
                <a:lnTo>
                  <a:pt x="1830983" y="476048"/>
                </a:lnTo>
                <a:lnTo>
                  <a:pt x="1801122" y="514208"/>
                </a:lnTo>
                <a:lnTo>
                  <a:pt x="1764909" y="560636"/>
                </a:lnTo>
                <a:lnTo>
                  <a:pt x="1730283" y="604838"/>
                </a:lnTo>
                <a:lnTo>
                  <a:pt x="1729648" y="593708"/>
                </a:lnTo>
                <a:lnTo>
                  <a:pt x="1728377" y="581306"/>
                </a:lnTo>
                <a:lnTo>
                  <a:pt x="1726471" y="567632"/>
                </a:lnTo>
                <a:lnTo>
                  <a:pt x="1723930" y="553322"/>
                </a:lnTo>
                <a:lnTo>
                  <a:pt x="1720118" y="537740"/>
                </a:lnTo>
                <a:lnTo>
                  <a:pt x="1715353" y="521840"/>
                </a:lnTo>
                <a:lnTo>
                  <a:pt x="1712494" y="513254"/>
                </a:lnTo>
                <a:lnTo>
                  <a:pt x="1709318" y="504668"/>
                </a:lnTo>
                <a:lnTo>
                  <a:pt x="1705823" y="496082"/>
                </a:lnTo>
                <a:lnTo>
                  <a:pt x="1702011" y="487178"/>
                </a:lnTo>
                <a:lnTo>
                  <a:pt x="1697882" y="477638"/>
                </a:lnTo>
                <a:lnTo>
                  <a:pt x="1693117" y="468098"/>
                </a:lnTo>
                <a:lnTo>
                  <a:pt x="1688034" y="458876"/>
                </a:lnTo>
                <a:lnTo>
                  <a:pt x="1682952" y="449018"/>
                </a:lnTo>
                <a:lnTo>
                  <a:pt x="1677234" y="439160"/>
                </a:lnTo>
                <a:lnTo>
                  <a:pt x="1670881" y="428984"/>
                </a:lnTo>
                <a:lnTo>
                  <a:pt x="1664527" y="418808"/>
                </a:lnTo>
                <a:lnTo>
                  <a:pt x="1657221" y="408631"/>
                </a:lnTo>
                <a:lnTo>
                  <a:pt x="1649915" y="398137"/>
                </a:lnTo>
                <a:lnTo>
                  <a:pt x="1641973" y="387643"/>
                </a:lnTo>
                <a:lnTo>
                  <a:pt x="1633079" y="376831"/>
                </a:lnTo>
                <a:lnTo>
                  <a:pt x="1624184" y="365701"/>
                </a:lnTo>
                <a:lnTo>
                  <a:pt x="1614337" y="354889"/>
                </a:lnTo>
                <a:lnTo>
                  <a:pt x="1604489" y="343441"/>
                </a:lnTo>
                <a:lnTo>
                  <a:pt x="1593688" y="332311"/>
                </a:lnTo>
                <a:lnTo>
                  <a:pt x="1582570" y="320863"/>
                </a:lnTo>
                <a:lnTo>
                  <a:pt x="1571134" y="310051"/>
                </a:lnTo>
                <a:lnTo>
                  <a:pt x="1559381" y="299239"/>
                </a:lnTo>
                <a:lnTo>
                  <a:pt x="1548263" y="289381"/>
                </a:lnTo>
                <a:lnTo>
                  <a:pt x="1536827" y="279523"/>
                </a:lnTo>
                <a:lnTo>
                  <a:pt x="1525709" y="270619"/>
                </a:lnTo>
                <a:lnTo>
                  <a:pt x="1514590" y="262351"/>
                </a:lnTo>
                <a:lnTo>
                  <a:pt x="1503472" y="254083"/>
                </a:lnTo>
                <a:lnTo>
                  <a:pt x="1492672" y="246451"/>
                </a:lnTo>
                <a:lnTo>
                  <a:pt x="1481871" y="239137"/>
                </a:lnTo>
                <a:lnTo>
                  <a:pt x="1471388" y="232777"/>
                </a:lnTo>
                <a:lnTo>
                  <a:pt x="1460905" y="226417"/>
                </a:lnTo>
                <a:lnTo>
                  <a:pt x="1450740" y="220693"/>
                </a:lnTo>
                <a:lnTo>
                  <a:pt x="1440575" y="215287"/>
                </a:lnTo>
                <a:lnTo>
                  <a:pt x="1430410" y="210199"/>
                </a:lnTo>
                <a:lnTo>
                  <a:pt x="1420562" y="205747"/>
                </a:lnTo>
                <a:lnTo>
                  <a:pt x="1411350" y="201613"/>
                </a:lnTo>
                <a:lnTo>
                  <a:pt x="1401820" y="197479"/>
                </a:lnTo>
                <a:lnTo>
                  <a:pt x="1392925" y="193981"/>
                </a:lnTo>
                <a:lnTo>
                  <a:pt x="1375136" y="187620"/>
                </a:lnTo>
                <a:lnTo>
                  <a:pt x="1358300" y="182850"/>
                </a:lnTo>
                <a:lnTo>
                  <a:pt x="1342417" y="178716"/>
                </a:lnTo>
                <a:lnTo>
                  <a:pt x="1327805" y="175536"/>
                </a:lnTo>
                <a:lnTo>
                  <a:pt x="1314145" y="173310"/>
                </a:lnTo>
                <a:lnTo>
                  <a:pt x="1301756" y="171720"/>
                </a:lnTo>
                <a:lnTo>
                  <a:pt x="1290638" y="171084"/>
                </a:lnTo>
                <a:lnTo>
                  <a:pt x="1330346" y="138966"/>
                </a:lnTo>
                <a:lnTo>
                  <a:pt x="1370689" y="105894"/>
                </a:lnTo>
                <a:lnTo>
                  <a:pt x="1405950" y="76638"/>
                </a:lnTo>
                <a:lnTo>
                  <a:pt x="1419609" y="64554"/>
                </a:lnTo>
                <a:lnTo>
                  <a:pt x="1429774" y="55650"/>
                </a:lnTo>
                <a:lnTo>
                  <a:pt x="1435810" y="49926"/>
                </a:lnTo>
                <a:lnTo>
                  <a:pt x="1442163" y="44520"/>
                </a:lnTo>
                <a:lnTo>
                  <a:pt x="1448834" y="39432"/>
                </a:lnTo>
                <a:lnTo>
                  <a:pt x="1455505" y="34026"/>
                </a:lnTo>
                <a:lnTo>
                  <a:pt x="1463129" y="29256"/>
                </a:lnTo>
                <a:lnTo>
                  <a:pt x="1470753" y="24486"/>
                </a:lnTo>
                <a:lnTo>
                  <a:pt x="1479012" y="20352"/>
                </a:lnTo>
                <a:lnTo>
                  <a:pt x="1487271" y="16218"/>
                </a:lnTo>
                <a:lnTo>
                  <a:pt x="1495848" y="13038"/>
                </a:lnTo>
                <a:lnTo>
                  <a:pt x="1505378" y="9540"/>
                </a:lnTo>
                <a:lnTo>
                  <a:pt x="1514590" y="6996"/>
                </a:lnTo>
                <a:lnTo>
                  <a:pt x="1524438" y="4770"/>
                </a:lnTo>
                <a:lnTo>
                  <a:pt x="1534285" y="2544"/>
                </a:lnTo>
                <a:lnTo>
                  <a:pt x="1544768" y="1272"/>
                </a:lnTo>
                <a:lnTo>
                  <a:pt x="155556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69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200">
              <a:solidFill>
                <a:srgbClr val="0068B7"/>
              </a:solidFill>
              <a:cs typeface="+mn-ea"/>
              <a:sym typeface="+mn-lt"/>
            </a:endParaRPr>
          </a:p>
        </p:txBody>
      </p:sp>
      <p:sp>
        <p:nvSpPr>
          <p:cNvPr id="39" name="TextBox 12">
            <a:extLst>
              <a:ext uri="{FF2B5EF4-FFF2-40B4-BE49-F238E27FC236}">
                <a16:creationId xmlns:a16="http://schemas.microsoft.com/office/drawing/2014/main" id="{159AF606-C816-4D64-8F7C-BCCFEB2B1DF5}"/>
              </a:ext>
            </a:extLst>
          </p:cNvPr>
          <p:cNvSpPr txBox="1"/>
          <p:nvPr/>
        </p:nvSpPr>
        <p:spPr>
          <a:xfrm>
            <a:off x="2106811" y="3872610"/>
            <a:ext cx="3839420" cy="394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lt"/>
              </a:rPr>
              <a:t>步骤</a:t>
            </a: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lt"/>
              </a:rPr>
              <a:t>4</a:t>
            </a: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lt"/>
              </a:rPr>
              <a:t>：制定模型：</a:t>
            </a:r>
            <a:r>
              <a:rPr lang="zh-CN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lt"/>
              </a:rPr>
              <a:t>建筑物高度</a:t>
            </a:r>
            <a:r>
              <a:rPr lang="en-US" altLang="zh-CN" sz="15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= </a:t>
            </a:r>
            <a:r>
              <a:rPr lang="en-US" altLang="zh-CN" sz="15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 · n · k</a:t>
            </a:r>
            <a:r>
              <a:rPr lang="en-US" altLang="zh-CN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endParaRPr lang="zh-CN" altLang="en-US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0" name="任意多边形 13">
            <a:extLst>
              <a:ext uri="{FF2B5EF4-FFF2-40B4-BE49-F238E27FC236}">
                <a16:creationId xmlns:a16="http://schemas.microsoft.com/office/drawing/2014/main" id="{DFA6E72D-4417-4F37-B604-F6869D1F8C6C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 flipH="1">
            <a:off x="2104769" y="4307066"/>
            <a:ext cx="4496225" cy="223347"/>
          </a:xfrm>
          <a:custGeom>
            <a:avLst/>
            <a:gdLst>
              <a:gd name="connsiteX0" fmla="*/ 0 w 3556000"/>
              <a:gd name="connsiteY0" fmla="*/ 0 h 220464"/>
              <a:gd name="connsiteX1" fmla="*/ 304800 w 3556000"/>
              <a:gd name="connsiteY1" fmla="*/ 215900 h 220464"/>
              <a:gd name="connsiteX2" fmla="*/ 1168400 w 3556000"/>
              <a:gd name="connsiteY2" fmla="*/ 152400 h 220464"/>
              <a:gd name="connsiteX3" fmla="*/ 2590800 w 3556000"/>
              <a:gd name="connsiteY3" fmla="*/ 38100 h 220464"/>
              <a:gd name="connsiteX4" fmla="*/ 3556000 w 3556000"/>
              <a:gd name="connsiteY4" fmla="*/ 165100 h 22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6000" h="220464">
                <a:moveTo>
                  <a:pt x="0" y="0"/>
                </a:moveTo>
                <a:cubicBezTo>
                  <a:pt x="55033" y="95250"/>
                  <a:pt x="110067" y="190500"/>
                  <a:pt x="304800" y="215900"/>
                </a:cubicBezTo>
                <a:cubicBezTo>
                  <a:pt x="499533" y="241300"/>
                  <a:pt x="1168400" y="152400"/>
                  <a:pt x="1168400" y="152400"/>
                </a:cubicBezTo>
                <a:cubicBezTo>
                  <a:pt x="1549400" y="122767"/>
                  <a:pt x="2192867" y="35983"/>
                  <a:pt x="2590800" y="38100"/>
                </a:cubicBezTo>
                <a:cubicBezTo>
                  <a:pt x="2988733" y="40217"/>
                  <a:pt x="3272366" y="102658"/>
                  <a:pt x="3556000" y="165100"/>
                </a:cubicBezTo>
              </a:path>
            </a:pathLst>
          </a:custGeom>
          <a:noFill/>
          <a:ln w="19050">
            <a:solidFill>
              <a:srgbClr val="6969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43BBCC-768F-4BAA-B5DD-E9E76394C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  <p:transition spd="slow" advTm="68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364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364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364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364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 animBg="1"/>
      <p:bldP spid="44" grpId="0" animBg="1"/>
      <p:bldP spid="47" grpId="0" animBg="1"/>
      <p:bldP spid="58" grpId="0"/>
      <p:bldP spid="31" grpId="0"/>
      <p:bldP spid="32" grpId="0"/>
      <p:bldP spid="33" grpId="0"/>
      <p:bldP spid="34" grpId="0" animBg="1"/>
      <p:bldP spid="35" grpId="0" animBg="1"/>
      <p:bldP spid="38" grpId="0" animBg="1"/>
      <p:bldP spid="39" grpId="0"/>
      <p:bldP spid="4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手绘卡通课件pp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00548"/>
  <p:tag name="MH_LIBRARY" val="GRAPHIC"/>
  <p:tag name="MH_ORDER" val="Shap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00548"/>
  <p:tag name="MH_LIBRARY" val="GRAPHIC"/>
  <p:tag name="MH_ORDER" val="任意多边形 1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43734"/>
  <p:tag name="MH_LIBRARY" val="GRAPHIC"/>
  <p:tag name="MH_ORDER" val="Freeform 5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43734"/>
  <p:tag name="MH_LIBRARY" val="GRAPHIC"/>
  <p:tag name="MH_ORDER" val="Freeform 5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00548"/>
  <p:tag name="MH_LIBRARY" val="GRAPHIC"/>
  <p:tag name="MH_ORDER" val="任意多边形 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00548"/>
  <p:tag name="MH_LIBRARY" val="GRAPHIC"/>
  <p:tag name="MH_ORDER" val="Shap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43734"/>
  <p:tag name="MH_LIBRARY" val="GRAPHIC"/>
  <p:tag name="MH_ORDER" val="Freeform 4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43734"/>
  <p:tag name="MH_LIBRARY" val="GRAPHIC"/>
  <p:tag name="MH_ORDER" val="Freeform 5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00548"/>
  <p:tag name="MH_LIBRARY" val="GRAPHIC"/>
  <p:tag name="MH_ORDER" val="任意多边形 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00548"/>
  <p:tag name="MH_LIBRARY" val="GRAPHIC"/>
  <p:tag name="MH_ORDER" val="Shap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00548"/>
  <p:tag name="MH_LIBRARY" val="GRAPHIC"/>
  <p:tag name="MH_ORDER" val="任意多边形 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00548"/>
  <p:tag name="MH_LIBRARY" val="GRAPHIC"/>
  <p:tag name="MH_ORDER" val="任意多边形 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00548"/>
  <p:tag name="MH_LIBRARY" val="GRAPHIC"/>
  <p:tag name="MH_ORDER" val="Shap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00548"/>
  <p:tag name="MH_LIBRARY" val="GRAPHIC"/>
  <p:tag name="MH_ORDER" val="Shap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00548"/>
  <p:tag name="MH_LIBRARY" val="GRAPHIC"/>
  <p:tag name="MH_ORDER" val="Shap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00548"/>
  <p:tag name="MH_LIBRARY" val="GRAPHIC"/>
  <p:tag name="MH_ORDER" val="任意多边形 1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00548"/>
  <p:tag name="MH_LIBRARY" val="GRAPHIC"/>
  <p:tag name="MH_ORDER" val="Shap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00548"/>
  <p:tag name="MH_LIBRARY" val="GRAPHIC"/>
  <p:tag name="MH_ORDER" val="Shap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00548"/>
  <p:tag name="MH_LIBRARY" val="GRAPHIC"/>
  <p:tag name="MH_ORDER" val="任意多边形 1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00548"/>
  <p:tag name="MH_LIBRARY" val="GRAPHIC"/>
  <p:tag name="MH_ORDER" val="任意多边形 13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1ttva4zs">
      <a:majorFont>
        <a:latin typeface="微软雅黑 Light"/>
        <a:ea typeface="幼圆"/>
        <a:cs typeface=""/>
      </a:majorFont>
      <a:minorFont>
        <a:latin typeface="微软雅黑 Light"/>
        <a:ea typeface="幼圆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1589</TotalTime>
  <Words>2306</Words>
  <Application>Microsoft Office PowerPoint</Application>
  <PresentationFormat>On-screen Show (16:9)</PresentationFormat>
  <Paragraphs>390</Paragraphs>
  <Slides>54</Slides>
  <Notes>54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3" baseType="lpstr">
      <vt:lpstr>等线</vt:lpstr>
      <vt:lpstr>微软雅黑 Light</vt:lpstr>
      <vt:lpstr>新細明體</vt:lpstr>
      <vt:lpstr>Arial</vt:lpstr>
      <vt:lpstr>Calibri</vt:lpstr>
      <vt:lpstr>Times New Roman</vt:lpstr>
      <vt:lpstr>Wingdings</vt:lpstr>
      <vt:lpstr>Office 主题​​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HUANG, Xiaowei [MIT]</dc:creator>
  <cp:lastModifiedBy>LO, Chung Kwan [MIT]</cp:lastModifiedBy>
  <cp:revision>116</cp:revision>
  <dcterms:created xsi:type="dcterms:W3CDTF">2022-02-12T10:11:00Z</dcterms:created>
  <dcterms:modified xsi:type="dcterms:W3CDTF">2024-08-12T07:24:47Z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828D281F5E70490CBD3FEF985D72BAD7</vt:lpwstr>
  </property>
</Properties>
</file>